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352" r:id="rId3"/>
    <p:sldId id="257" r:id="rId4"/>
    <p:sldId id="353" r:id="rId5"/>
    <p:sldId id="289" r:id="rId6"/>
    <p:sldId id="290" r:id="rId7"/>
    <p:sldId id="291" r:id="rId8"/>
    <p:sldId id="293" r:id="rId9"/>
    <p:sldId id="292" r:id="rId10"/>
    <p:sldId id="347" r:id="rId11"/>
    <p:sldId id="321"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3" clrIdx="0">
    <p:extLst>
      <p:ext uri="{19B8F6BF-5375-455C-9EA6-DF929625EA0E}">
        <p15:presenceInfo xmlns:p15="http://schemas.microsoft.com/office/powerpoint/2012/main" userId="Matt" providerId="None"/>
      </p:ext>
    </p:extLst>
  </p:cmAuthor>
  <p:cmAuthor id="2" name="Andrew Cameron" initials="AC" lastIdx="8" clrIdx="1">
    <p:extLst>
      <p:ext uri="{19B8F6BF-5375-455C-9EA6-DF929625EA0E}">
        <p15:presenceInfo xmlns:p15="http://schemas.microsoft.com/office/powerpoint/2012/main" userId="Andrew Cameron" providerId="None"/>
      </p:ext>
    </p:extLst>
  </p:cmAuthor>
  <p:cmAuthor id="3" name="Enventure Research" initials="ER" lastIdx="45" clrIdx="2">
    <p:extLst>
      <p:ext uri="{19B8F6BF-5375-455C-9EA6-DF929625EA0E}">
        <p15:presenceInfo xmlns:p15="http://schemas.microsoft.com/office/powerpoint/2012/main" userId="S::admin@enventureresearch.onmicrosoft.com::fda0e950-3183-4546-918e-8e8f29135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FFF"/>
    <a:srgbClr val="330099"/>
    <a:srgbClr val="669900"/>
    <a:srgbClr val="935DFF"/>
    <a:srgbClr val="FF99CC"/>
    <a:srgbClr val="2D6072"/>
    <a:srgbClr val="270074"/>
    <a:srgbClr val="5601FF"/>
    <a:srgbClr val="5E0DFF"/>
    <a:srgbClr val="E3D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64" autoAdjust="0"/>
    <p:restoredTop sz="94660"/>
  </p:normalViewPr>
  <p:slideViewPr>
    <p:cSldViewPr snapToGrid="0">
      <p:cViewPr varScale="1">
        <p:scale>
          <a:sx n="72" d="100"/>
          <a:sy n="72" d="100"/>
        </p:scale>
        <p:origin x="8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0.47</c:v>
                </c:pt>
                <c:pt idx="1">
                  <c:v>0.48</c:v>
                </c:pt>
                <c:pt idx="2">
                  <c:v>0.6</c:v>
                </c:pt>
              </c:numCache>
            </c:numRef>
          </c:val>
          <c:extLst>
            <c:ext xmlns:c16="http://schemas.microsoft.com/office/drawing/2014/chart" uri="{C3380CC4-5D6E-409C-BE32-E72D297353CC}">
              <c16:uniqueId val="{00000000-B1AF-4C43-B686-5DB3B05C2360}"/>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Year 7</c:v>
                </c:pt>
                <c:pt idx="1">
                  <c:v>Year 9</c:v>
                </c:pt>
              </c:strCache>
            </c:strRef>
          </c:cat>
          <c:val>
            <c:numRef>
              <c:f>Sheet1!$B$2:$B$3</c:f>
              <c:numCache>
                <c:formatCode>0%</c:formatCode>
                <c:ptCount val="2"/>
                <c:pt idx="0">
                  <c:v>0.05</c:v>
                </c:pt>
                <c:pt idx="1">
                  <c:v>0.14000000000000001</c:v>
                </c:pt>
              </c:numCache>
            </c:numRef>
          </c:val>
          <c:extLst>
            <c:ext xmlns:c16="http://schemas.microsoft.com/office/drawing/2014/chart" uri="{C3380CC4-5D6E-409C-BE32-E72D297353CC}">
              <c16:uniqueId val="{00000000-65A9-459A-A1BE-DEBBCB377A04}"/>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Year 7</c:v>
                </c:pt>
                <c:pt idx="1">
                  <c:v>Year 9</c:v>
                </c:pt>
              </c:strCache>
            </c:strRef>
          </c:cat>
          <c:val>
            <c:numRef>
              <c:f>Sheet1!$B$2:$B$3</c:f>
              <c:numCache>
                <c:formatCode>0%</c:formatCode>
                <c:ptCount val="2"/>
                <c:pt idx="0">
                  <c:v>0.1</c:v>
                </c:pt>
                <c:pt idx="1">
                  <c:v>0.26</c:v>
                </c:pt>
              </c:numCache>
            </c:numRef>
          </c:val>
          <c:extLst>
            <c:ext xmlns:c16="http://schemas.microsoft.com/office/drawing/2014/chart" uri="{C3380CC4-5D6E-409C-BE32-E72D297353CC}">
              <c16:uniqueId val="{00000000-98B9-4ACC-B5B2-2F4311234FB6}"/>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Year 3</c:v>
                </c:pt>
                <c:pt idx="1">
                  <c:v>Year 5</c:v>
                </c:pt>
                <c:pt idx="2">
                  <c:v>Year 7</c:v>
                </c:pt>
                <c:pt idx="3">
                  <c:v>Year 9</c:v>
                </c:pt>
              </c:strCache>
            </c:strRef>
          </c:cat>
          <c:val>
            <c:numRef>
              <c:f>Sheet1!$B$2:$B$5</c:f>
              <c:numCache>
                <c:formatCode>0%</c:formatCode>
                <c:ptCount val="4"/>
                <c:pt idx="0">
                  <c:v>0.25</c:v>
                </c:pt>
                <c:pt idx="1">
                  <c:v>0.22</c:v>
                </c:pt>
                <c:pt idx="2">
                  <c:v>0.17</c:v>
                </c:pt>
                <c:pt idx="3">
                  <c:v>0.2</c:v>
                </c:pt>
              </c:numCache>
            </c:numRef>
          </c:val>
          <c:extLst>
            <c:ext xmlns:c16="http://schemas.microsoft.com/office/drawing/2014/chart" uri="{C3380CC4-5D6E-409C-BE32-E72D297353CC}">
              <c16:uniqueId val="{00000000-3F99-4A56-AC2B-487C4E45E809}"/>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Year 7</c:v>
                </c:pt>
                <c:pt idx="1">
                  <c:v>Year 9</c:v>
                </c:pt>
              </c:strCache>
            </c:strRef>
          </c:cat>
          <c:val>
            <c:numRef>
              <c:f>Sheet1!$B$2:$B$3</c:f>
              <c:numCache>
                <c:formatCode>0%</c:formatCode>
                <c:ptCount val="2"/>
                <c:pt idx="0">
                  <c:v>0.57999999999999996</c:v>
                </c:pt>
                <c:pt idx="1">
                  <c:v>0.39</c:v>
                </c:pt>
              </c:numCache>
            </c:numRef>
          </c:val>
          <c:extLst>
            <c:ext xmlns:c16="http://schemas.microsoft.com/office/drawing/2014/chart" uri="{C3380CC4-5D6E-409C-BE32-E72D297353CC}">
              <c16:uniqueId val="{00000000-6BF8-4534-BD94-D26DF1975EBF}"/>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0.43</c:v>
                </c:pt>
                <c:pt idx="1">
                  <c:v>0.34</c:v>
                </c:pt>
                <c:pt idx="2">
                  <c:v>0.28999999999999998</c:v>
                </c:pt>
              </c:numCache>
            </c:numRef>
          </c:val>
          <c:extLst>
            <c:ext xmlns:c16="http://schemas.microsoft.com/office/drawing/2014/chart" uri="{C3380CC4-5D6E-409C-BE32-E72D297353CC}">
              <c16:uniqueId val="{00000000-F50D-4E55-9BFD-2FF8E8BD8580}"/>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0.2</c:v>
                </c:pt>
                <c:pt idx="1">
                  <c:v>0.25</c:v>
                </c:pt>
                <c:pt idx="2">
                  <c:v>0.31</c:v>
                </c:pt>
              </c:numCache>
            </c:numRef>
          </c:val>
          <c:extLst>
            <c:ext xmlns:c16="http://schemas.microsoft.com/office/drawing/2014/chart" uri="{C3380CC4-5D6E-409C-BE32-E72D297353CC}">
              <c16:uniqueId val="{00000000-1B4F-471A-8D41-6D92FBA738A2}"/>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0.14000000000000001</c:v>
                </c:pt>
                <c:pt idx="1">
                  <c:v>0.24</c:v>
                </c:pt>
                <c:pt idx="2">
                  <c:v>0.42</c:v>
                </c:pt>
              </c:numCache>
            </c:numRef>
          </c:val>
          <c:extLst>
            <c:ext xmlns:c16="http://schemas.microsoft.com/office/drawing/2014/chart" uri="{C3380CC4-5D6E-409C-BE32-E72D297353CC}">
              <c16:uniqueId val="{00000000-3D0F-40A3-A5D7-9FFB63EBC95C}"/>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0.47</c:v>
                </c:pt>
                <c:pt idx="1">
                  <c:v>0.42</c:v>
                </c:pt>
                <c:pt idx="2">
                  <c:v>0.55000000000000004</c:v>
                </c:pt>
              </c:numCache>
            </c:numRef>
          </c:val>
          <c:extLst>
            <c:ext xmlns:c16="http://schemas.microsoft.com/office/drawing/2014/chart" uri="{C3380CC4-5D6E-409C-BE32-E72D297353CC}">
              <c16:uniqueId val="{00000000-6343-45DE-B2CD-ADDB9CDA0689}"/>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0.18</c:v>
                </c:pt>
                <c:pt idx="1">
                  <c:v>0.17</c:v>
                </c:pt>
                <c:pt idx="2">
                  <c:v>0.22</c:v>
                </c:pt>
              </c:numCache>
            </c:numRef>
          </c:val>
          <c:extLst>
            <c:ext xmlns:c16="http://schemas.microsoft.com/office/drawing/2014/chart" uri="{C3380CC4-5D6E-409C-BE32-E72D297353CC}">
              <c16:uniqueId val="{00000000-15E1-4FB8-8F66-6C38544B6AC8}"/>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0.23</c:v>
                </c:pt>
                <c:pt idx="1">
                  <c:v>0.48</c:v>
                </c:pt>
                <c:pt idx="2">
                  <c:v>0.6</c:v>
                </c:pt>
              </c:numCache>
            </c:numRef>
          </c:val>
          <c:extLst>
            <c:ext xmlns:c16="http://schemas.microsoft.com/office/drawing/2014/chart" uri="{C3380CC4-5D6E-409C-BE32-E72D297353CC}">
              <c16:uniqueId val="{00000000-96A8-49DD-8BA5-B8488CC7D889}"/>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0.92</c:v>
                </c:pt>
                <c:pt idx="1">
                  <c:v>0.78</c:v>
                </c:pt>
                <c:pt idx="2">
                  <c:v>0.71</c:v>
                </c:pt>
              </c:numCache>
            </c:numRef>
          </c:val>
          <c:extLst>
            <c:ext xmlns:c16="http://schemas.microsoft.com/office/drawing/2014/chart" uri="{C3380CC4-5D6E-409C-BE32-E72D297353CC}">
              <c16:uniqueId val="{00000000-4750-45AF-9833-2D1E0147E909}"/>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0.47</c:v>
                </c:pt>
                <c:pt idx="1">
                  <c:v>0.35</c:v>
                </c:pt>
                <c:pt idx="2">
                  <c:v>0.41</c:v>
                </c:pt>
              </c:numCache>
            </c:numRef>
          </c:val>
          <c:extLst>
            <c:ext xmlns:c16="http://schemas.microsoft.com/office/drawing/2014/chart" uri="{C3380CC4-5D6E-409C-BE32-E72D297353CC}">
              <c16:uniqueId val="{00000000-948F-4D36-B98E-8DE7FB52AB82}"/>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0.12</c:v>
                </c:pt>
                <c:pt idx="1">
                  <c:v>0.16</c:v>
                </c:pt>
                <c:pt idx="2">
                  <c:v>0.36</c:v>
                </c:pt>
              </c:numCache>
            </c:numRef>
          </c:val>
          <c:extLst>
            <c:ext xmlns:c16="http://schemas.microsoft.com/office/drawing/2014/chart" uri="{C3380CC4-5D6E-409C-BE32-E72D297353CC}">
              <c16:uniqueId val="{00000000-D116-4017-8557-BC90D68DAE7A}"/>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Year 7</c:v>
                </c:pt>
                <c:pt idx="1">
                  <c:v>Year 9</c:v>
                </c:pt>
              </c:strCache>
            </c:strRef>
          </c:cat>
          <c:val>
            <c:numRef>
              <c:f>Sheet1!$B$2:$B$3</c:f>
              <c:numCache>
                <c:formatCode>0%</c:formatCode>
                <c:ptCount val="2"/>
                <c:pt idx="0">
                  <c:v>0.57999999999999996</c:v>
                </c:pt>
                <c:pt idx="1">
                  <c:v>0.64</c:v>
                </c:pt>
              </c:numCache>
            </c:numRef>
          </c:val>
          <c:extLst>
            <c:ext xmlns:c16="http://schemas.microsoft.com/office/drawing/2014/chart" uri="{C3380CC4-5D6E-409C-BE32-E72D297353CC}">
              <c16:uniqueId val="{00000000-8BA3-40F7-9DDF-30A4BEB7B1C8}"/>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Year 7</c:v>
                </c:pt>
                <c:pt idx="1">
                  <c:v>Year 9</c:v>
                </c:pt>
              </c:strCache>
            </c:strRef>
          </c:cat>
          <c:val>
            <c:numRef>
              <c:f>Sheet1!$B$2:$B$3</c:f>
              <c:numCache>
                <c:formatCode>0%</c:formatCode>
                <c:ptCount val="2"/>
                <c:pt idx="0">
                  <c:v>0.35</c:v>
                </c:pt>
                <c:pt idx="1">
                  <c:v>0.39</c:v>
                </c:pt>
              </c:numCache>
            </c:numRef>
          </c:val>
          <c:extLst>
            <c:ext xmlns:c16="http://schemas.microsoft.com/office/drawing/2014/chart" uri="{C3380CC4-5D6E-409C-BE32-E72D297353CC}">
              <c16:uniqueId val="{00000000-86C1-47A2-814F-A6FB62464591}"/>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Year 7</c:v>
                </c:pt>
                <c:pt idx="1">
                  <c:v>Year 9</c:v>
                </c:pt>
              </c:strCache>
            </c:strRef>
          </c:cat>
          <c:val>
            <c:numRef>
              <c:f>Sheet1!$B$2:$B$3</c:f>
              <c:numCache>
                <c:formatCode>0%</c:formatCode>
                <c:ptCount val="2"/>
                <c:pt idx="0">
                  <c:v>0.37</c:v>
                </c:pt>
                <c:pt idx="1">
                  <c:v>0.6</c:v>
                </c:pt>
              </c:numCache>
            </c:numRef>
          </c:val>
          <c:extLst>
            <c:ext xmlns:c16="http://schemas.microsoft.com/office/drawing/2014/chart" uri="{C3380CC4-5D6E-409C-BE32-E72D297353CC}">
              <c16:uniqueId val="{00000000-97FB-4847-8CE0-9444BB120E7F}"/>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Year 7</c:v>
                </c:pt>
                <c:pt idx="1">
                  <c:v>Year 9</c:v>
                </c:pt>
              </c:strCache>
            </c:strRef>
          </c:cat>
          <c:val>
            <c:numRef>
              <c:f>Sheet1!$B$2:$B$3</c:f>
              <c:numCache>
                <c:formatCode>0%</c:formatCode>
                <c:ptCount val="2"/>
                <c:pt idx="0">
                  <c:v>0.27</c:v>
                </c:pt>
                <c:pt idx="1">
                  <c:v>0.31</c:v>
                </c:pt>
              </c:numCache>
            </c:numRef>
          </c:val>
          <c:extLst>
            <c:ext xmlns:c16="http://schemas.microsoft.com/office/drawing/2014/chart" uri="{C3380CC4-5D6E-409C-BE32-E72D297353CC}">
              <c16:uniqueId val="{00000000-708B-420A-9DA0-68005EE305A8}"/>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0.13</c:v>
                </c:pt>
                <c:pt idx="1">
                  <c:v>0.1</c:v>
                </c:pt>
                <c:pt idx="2">
                  <c:v>0.13</c:v>
                </c:pt>
              </c:numCache>
            </c:numRef>
          </c:val>
          <c:extLst>
            <c:ext xmlns:c16="http://schemas.microsoft.com/office/drawing/2014/chart" uri="{C3380CC4-5D6E-409C-BE32-E72D297353CC}">
              <c16:uniqueId val="{00000000-340C-4C65-BDD8-3A9E2D951C8E}"/>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0.56000000000000005</c:v>
                </c:pt>
                <c:pt idx="1">
                  <c:v>0.69</c:v>
                </c:pt>
                <c:pt idx="2">
                  <c:v>0.7</c:v>
                </c:pt>
              </c:numCache>
            </c:numRef>
          </c:val>
          <c:extLst>
            <c:ext xmlns:c16="http://schemas.microsoft.com/office/drawing/2014/chart" uri="{C3380CC4-5D6E-409C-BE32-E72D297353CC}">
              <c16:uniqueId val="{00000000-DE74-4460-9D7E-D85A9FF87756}"/>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0.61</c:v>
                </c:pt>
                <c:pt idx="1">
                  <c:v>0.61</c:v>
                </c:pt>
                <c:pt idx="2">
                  <c:v>0.55000000000000004</c:v>
                </c:pt>
              </c:numCache>
            </c:numRef>
          </c:val>
          <c:extLst>
            <c:ext xmlns:c16="http://schemas.microsoft.com/office/drawing/2014/chart" uri="{C3380CC4-5D6E-409C-BE32-E72D297353CC}">
              <c16:uniqueId val="{00000000-12EB-4BBA-AA5D-F8C5C321D862}"/>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Year 3</c:v>
                </c:pt>
                <c:pt idx="1">
                  <c:v>Year 5</c:v>
                </c:pt>
                <c:pt idx="2">
                  <c:v>Year 7</c:v>
                </c:pt>
                <c:pt idx="3">
                  <c:v>Year 9</c:v>
                </c:pt>
              </c:strCache>
            </c:strRef>
          </c:cat>
          <c:val>
            <c:numRef>
              <c:f>Sheet1!$B$2:$B$5</c:f>
              <c:numCache>
                <c:formatCode>0%</c:formatCode>
                <c:ptCount val="4"/>
                <c:pt idx="0">
                  <c:v>0.78</c:v>
                </c:pt>
                <c:pt idx="1">
                  <c:v>0.8</c:v>
                </c:pt>
                <c:pt idx="2">
                  <c:v>0.82</c:v>
                </c:pt>
                <c:pt idx="3">
                  <c:v>0.85</c:v>
                </c:pt>
              </c:numCache>
            </c:numRef>
          </c:val>
          <c:extLst>
            <c:ext xmlns:c16="http://schemas.microsoft.com/office/drawing/2014/chart" uri="{C3380CC4-5D6E-409C-BE32-E72D297353CC}">
              <c16:uniqueId val="{00000000-706F-4762-A3DE-EA9C1792CCF4}"/>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0.56000000000000005</c:v>
                </c:pt>
                <c:pt idx="1">
                  <c:v>0.66</c:v>
                </c:pt>
                <c:pt idx="2">
                  <c:v>0.69</c:v>
                </c:pt>
              </c:numCache>
            </c:numRef>
          </c:val>
          <c:extLst>
            <c:ext xmlns:c16="http://schemas.microsoft.com/office/drawing/2014/chart" uri="{C3380CC4-5D6E-409C-BE32-E72D297353CC}">
              <c16:uniqueId val="{00000000-6F57-49B8-BAEC-1E094BA2AB24}"/>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Year 5</c:v>
                </c:pt>
                <c:pt idx="1">
                  <c:v>Year 7</c:v>
                </c:pt>
                <c:pt idx="2">
                  <c:v>Year 9</c:v>
                </c:pt>
              </c:strCache>
            </c:strRef>
          </c:cat>
          <c:val>
            <c:numRef>
              <c:f>Sheet1!$B$2:$B$4</c:f>
              <c:numCache>
                <c:formatCode>0%</c:formatCode>
                <c:ptCount val="3"/>
                <c:pt idx="0">
                  <c:v>0.17</c:v>
                </c:pt>
                <c:pt idx="1">
                  <c:v>0.19</c:v>
                </c:pt>
                <c:pt idx="2">
                  <c:v>0.22</c:v>
                </c:pt>
              </c:numCache>
            </c:numRef>
          </c:val>
          <c:extLst>
            <c:ext xmlns:c16="http://schemas.microsoft.com/office/drawing/2014/chart" uri="{C3380CC4-5D6E-409C-BE32-E72D297353CC}">
              <c16:uniqueId val="{00000000-2AE5-4EFC-855A-D34B5FE655B3}"/>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Year 3</c:v>
                </c:pt>
                <c:pt idx="1">
                  <c:v>Year 5</c:v>
                </c:pt>
                <c:pt idx="2">
                  <c:v>Year 7</c:v>
                </c:pt>
                <c:pt idx="3">
                  <c:v>Year 9</c:v>
                </c:pt>
              </c:strCache>
            </c:strRef>
          </c:cat>
          <c:val>
            <c:numRef>
              <c:f>Sheet1!$B$2:$B$5</c:f>
              <c:numCache>
                <c:formatCode>0%</c:formatCode>
                <c:ptCount val="4"/>
                <c:pt idx="0">
                  <c:v>0.5</c:v>
                </c:pt>
                <c:pt idx="1">
                  <c:v>0.47</c:v>
                </c:pt>
                <c:pt idx="2">
                  <c:v>0.32</c:v>
                </c:pt>
                <c:pt idx="3">
                  <c:v>0.35</c:v>
                </c:pt>
              </c:numCache>
            </c:numRef>
          </c:val>
          <c:extLst>
            <c:ext xmlns:c16="http://schemas.microsoft.com/office/drawing/2014/chart" uri="{C3380CC4-5D6E-409C-BE32-E72D297353CC}">
              <c16:uniqueId val="{00000000-A331-4AFA-831B-E957A4F2D6B2}"/>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Year 7</c:v>
                </c:pt>
                <c:pt idx="1">
                  <c:v>Year 9</c:v>
                </c:pt>
              </c:strCache>
            </c:strRef>
          </c:cat>
          <c:val>
            <c:numRef>
              <c:f>Sheet1!$B$2:$B$3</c:f>
              <c:numCache>
                <c:formatCode>0%</c:formatCode>
                <c:ptCount val="2"/>
                <c:pt idx="0">
                  <c:v>0.25</c:v>
                </c:pt>
                <c:pt idx="1">
                  <c:v>0.28999999999999998</c:v>
                </c:pt>
              </c:numCache>
            </c:numRef>
          </c:val>
          <c:extLst>
            <c:ext xmlns:c16="http://schemas.microsoft.com/office/drawing/2014/chart" uri="{C3380CC4-5D6E-409C-BE32-E72D297353CC}">
              <c16:uniqueId val="{00000000-2A05-4DAE-82D5-1ED59A69BA31}"/>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90837448811998E-2"/>
          <c:y val="5.8273419004271902E-2"/>
          <c:w val="0.88946143293154645"/>
          <c:h val="0.79072991762702105"/>
        </c:manualLayout>
      </c:layout>
      <c:barChart>
        <c:barDir val="col"/>
        <c:grouping val="clustered"/>
        <c:varyColors val="0"/>
        <c:ser>
          <c:idx val="0"/>
          <c:order val="0"/>
          <c:tx>
            <c:strRef>
              <c:f>Sheet1!$B$1</c:f>
              <c:strCache>
                <c:ptCount val="1"/>
                <c:pt idx="0">
                  <c:v>Column1</c:v>
                </c:pt>
              </c:strCache>
            </c:strRef>
          </c:tx>
          <c:spPr>
            <a:solidFill>
              <a:srgbClr val="330099"/>
            </a:solidFill>
            <a:ln>
              <a:solidFill>
                <a:schemeClr val="bg1"/>
              </a:solid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Year 3</c:v>
                </c:pt>
                <c:pt idx="1">
                  <c:v>Year 5</c:v>
                </c:pt>
                <c:pt idx="2">
                  <c:v>Year 7</c:v>
                </c:pt>
                <c:pt idx="3">
                  <c:v>Year 9</c:v>
                </c:pt>
              </c:strCache>
            </c:strRef>
          </c:cat>
          <c:val>
            <c:numRef>
              <c:f>Sheet1!$B$2:$B$5</c:f>
              <c:numCache>
                <c:formatCode>0%</c:formatCode>
                <c:ptCount val="4"/>
                <c:pt idx="0">
                  <c:v>0.41</c:v>
                </c:pt>
                <c:pt idx="1">
                  <c:v>0.46</c:v>
                </c:pt>
                <c:pt idx="2">
                  <c:v>0.4</c:v>
                </c:pt>
                <c:pt idx="3">
                  <c:v>0.39</c:v>
                </c:pt>
              </c:numCache>
            </c:numRef>
          </c:val>
          <c:extLst>
            <c:ext xmlns:c16="http://schemas.microsoft.com/office/drawing/2014/chart" uri="{C3380CC4-5D6E-409C-BE32-E72D297353CC}">
              <c16:uniqueId val="{00000000-FE91-4EDE-A4A8-14F9FF7F1BBE}"/>
            </c:ext>
          </c:extLst>
        </c:ser>
        <c:dLbls>
          <c:dLblPos val="outEnd"/>
          <c:showLegendKey val="0"/>
          <c:showVal val="1"/>
          <c:showCatName val="0"/>
          <c:showSerName val="0"/>
          <c:showPercent val="0"/>
          <c:showBubbleSize val="0"/>
        </c:dLbls>
        <c:gapWidth val="182"/>
        <c:axId val="32924416"/>
        <c:axId val="32925952"/>
      </c:barChart>
      <c:catAx>
        <c:axId val="32924416"/>
        <c:scaling>
          <c:orientation val="minMax"/>
        </c:scaling>
        <c:delete val="0"/>
        <c:axPos val="b"/>
        <c:numFmt formatCode="General" sourceLinked="1"/>
        <c:majorTickMark val="out"/>
        <c:minorTickMark val="none"/>
        <c:tickLblPos val="nextTo"/>
        <c:crossAx val="32925952"/>
        <c:crosses val="autoZero"/>
        <c:auto val="1"/>
        <c:lblAlgn val="ctr"/>
        <c:lblOffset val="100"/>
        <c:noMultiLvlLbl val="0"/>
      </c:catAx>
      <c:valAx>
        <c:axId val="32925952"/>
        <c:scaling>
          <c:orientation val="minMax"/>
          <c:max val="1"/>
          <c:min val="0"/>
        </c:scaling>
        <c:delete val="1"/>
        <c:axPos val="l"/>
        <c:numFmt formatCode="0%" sourceLinked="1"/>
        <c:majorTickMark val="out"/>
        <c:minorTickMark val="none"/>
        <c:tickLblPos val="nextTo"/>
        <c:crossAx val="329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1" tIns="47781" rIns="95561" bIns="47781" rtlCol="0"/>
          <a:lstStyle>
            <a:lvl1pPr algn="l">
              <a:defRPr sz="1300"/>
            </a:lvl1pPr>
          </a:lstStyle>
          <a:p>
            <a:endParaRPr lang="en-GB"/>
          </a:p>
        </p:txBody>
      </p:sp>
      <p:sp>
        <p:nvSpPr>
          <p:cNvPr id="3" name="Date Placeholder 2"/>
          <p:cNvSpPr>
            <a:spLocks noGrp="1"/>
          </p:cNvSpPr>
          <p:nvPr>
            <p:ph type="dt" idx="1"/>
          </p:nvPr>
        </p:nvSpPr>
        <p:spPr>
          <a:xfrm>
            <a:off x="3850442" y="0"/>
            <a:ext cx="2945659" cy="498056"/>
          </a:xfrm>
          <a:prstGeom prst="rect">
            <a:avLst/>
          </a:prstGeom>
        </p:spPr>
        <p:txBody>
          <a:bodyPr vert="horz" lIns="95561" tIns="47781" rIns="95561" bIns="47781" rtlCol="0"/>
          <a:lstStyle>
            <a:lvl1pPr algn="r">
              <a:defRPr sz="1300"/>
            </a:lvl1pPr>
          </a:lstStyle>
          <a:p>
            <a:fld id="{813F296F-BEAF-4D4E-B6FB-EF82EE6BA955}" type="datetimeFigureOut">
              <a:rPr lang="en-GB" smtClean="0"/>
              <a:t>17/03/2021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1" tIns="47781" rIns="95561" bIns="47781"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5561" tIns="47781" rIns="95561"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5561" tIns="47781" rIns="95561"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2" y="9428584"/>
            <a:ext cx="2945659" cy="498055"/>
          </a:xfrm>
          <a:prstGeom prst="rect">
            <a:avLst/>
          </a:prstGeom>
        </p:spPr>
        <p:txBody>
          <a:bodyPr vert="horz" lIns="95561" tIns="47781" rIns="95561" bIns="47781" rtlCol="0" anchor="b"/>
          <a:lstStyle>
            <a:lvl1pPr algn="r">
              <a:defRPr sz="1300"/>
            </a:lvl1pPr>
          </a:lstStyle>
          <a:p>
            <a:fld id="{799ACCDB-96C1-4230-A66D-A9D9B86A38C8}" type="slidenum">
              <a:rPr lang="en-GB" smtClean="0"/>
              <a:t>‹#›</a:t>
            </a:fld>
            <a:endParaRPr lang="en-GB"/>
          </a:p>
        </p:txBody>
      </p:sp>
    </p:spTree>
    <p:extLst>
      <p:ext uri="{BB962C8B-B14F-4D97-AF65-F5344CB8AC3E}">
        <p14:creationId xmlns:p14="http://schemas.microsoft.com/office/powerpoint/2010/main" val="178089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5088-E61E-4CC0-A4E7-098CC7340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998938-2EB0-4920-A9F6-01C934637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E1B7B5-8005-47F6-BA08-ADC71A6FCF93}"/>
              </a:ext>
            </a:extLst>
          </p:cNvPr>
          <p:cNvSpPr>
            <a:spLocks noGrp="1"/>
          </p:cNvSpPr>
          <p:nvPr>
            <p:ph type="dt" sz="half" idx="10"/>
          </p:nvPr>
        </p:nvSpPr>
        <p:spPr/>
        <p:txBody>
          <a:bodyPr/>
          <a:lstStyle/>
          <a:p>
            <a:fld id="{FD29EB53-6F60-422F-992E-8E0577C8719B}" type="datetime1">
              <a:rPr lang="en-GB" smtClean="0"/>
              <a:t>17/03/2021</a:t>
            </a:fld>
            <a:endParaRPr lang="en-GB"/>
          </a:p>
        </p:txBody>
      </p:sp>
      <p:sp>
        <p:nvSpPr>
          <p:cNvPr id="5" name="Footer Placeholder 4">
            <a:extLst>
              <a:ext uri="{FF2B5EF4-FFF2-40B4-BE49-F238E27FC236}">
                <a16:creationId xmlns:a16="http://schemas.microsoft.com/office/drawing/2014/main" id="{5B3AE68F-2A7A-460E-BDD0-4C9046DE94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5569C-61FE-4888-89B5-43C178EF4EE5}"/>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83115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AB80-4120-41CA-B8DE-D44A5F5E8C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74368C-18EB-42ED-9E53-067E10A299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3ED22D-35EE-4DA1-9AEB-D549C92B2DE0}"/>
              </a:ext>
            </a:extLst>
          </p:cNvPr>
          <p:cNvSpPr>
            <a:spLocks noGrp="1"/>
          </p:cNvSpPr>
          <p:nvPr>
            <p:ph type="dt" sz="half" idx="10"/>
          </p:nvPr>
        </p:nvSpPr>
        <p:spPr/>
        <p:txBody>
          <a:bodyPr/>
          <a:lstStyle/>
          <a:p>
            <a:fld id="{43BA9D2F-1767-4BDF-9F03-FDE516ABD6E9}" type="datetime1">
              <a:rPr lang="en-GB" smtClean="0"/>
              <a:t>17/03/2021</a:t>
            </a:fld>
            <a:endParaRPr lang="en-GB"/>
          </a:p>
        </p:txBody>
      </p:sp>
      <p:sp>
        <p:nvSpPr>
          <p:cNvPr id="5" name="Footer Placeholder 4">
            <a:extLst>
              <a:ext uri="{FF2B5EF4-FFF2-40B4-BE49-F238E27FC236}">
                <a16:creationId xmlns:a16="http://schemas.microsoft.com/office/drawing/2014/main" id="{D2CF2341-ECEB-4DCA-87ED-F32B61FE3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A7436F-2FE1-4439-8C14-BE912CE52295}"/>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408893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FD8B3-CCAC-4EF9-8ED2-20290E7646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A0699B-E890-40F7-B806-65F4B0AF87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90EF08-A385-413C-AD53-7A6B9251B2C3}"/>
              </a:ext>
            </a:extLst>
          </p:cNvPr>
          <p:cNvSpPr>
            <a:spLocks noGrp="1"/>
          </p:cNvSpPr>
          <p:nvPr>
            <p:ph type="dt" sz="half" idx="10"/>
          </p:nvPr>
        </p:nvSpPr>
        <p:spPr/>
        <p:txBody>
          <a:bodyPr/>
          <a:lstStyle/>
          <a:p>
            <a:fld id="{9CE7CB13-F743-404F-A612-C70AF16105F8}" type="datetime1">
              <a:rPr lang="en-GB" smtClean="0"/>
              <a:t>17/03/2021</a:t>
            </a:fld>
            <a:endParaRPr lang="en-GB"/>
          </a:p>
        </p:txBody>
      </p:sp>
      <p:sp>
        <p:nvSpPr>
          <p:cNvPr id="5" name="Footer Placeholder 4">
            <a:extLst>
              <a:ext uri="{FF2B5EF4-FFF2-40B4-BE49-F238E27FC236}">
                <a16:creationId xmlns:a16="http://schemas.microsoft.com/office/drawing/2014/main" id="{1AFB0879-A137-42A1-BAD8-B81C47E6A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9B24E-5A8F-4831-80A2-0BA21D2639CE}"/>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61868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1C98-21AD-4B30-8E3B-EA3AA96152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4324A-300F-4617-A891-DCF3F3AB3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52F38C-AC44-4A5E-9BC6-6489847BFCB2}"/>
              </a:ext>
            </a:extLst>
          </p:cNvPr>
          <p:cNvSpPr>
            <a:spLocks noGrp="1"/>
          </p:cNvSpPr>
          <p:nvPr>
            <p:ph type="dt" sz="half" idx="10"/>
          </p:nvPr>
        </p:nvSpPr>
        <p:spPr/>
        <p:txBody>
          <a:bodyPr/>
          <a:lstStyle/>
          <a:p>
            <a:fld id="{8BCC3136-29F8-4563-A7B1-265D0922DD23}" type="datetime1">
              <a:rPr lang="en-GB" smtClean="0"/>
              <a:t>17/03/2021</a:t>
            </a:fld>
            <a:endParaRPr lang="en-GB"/>
          </a:p>
        </p:txBody>
      </p:sp>
      <p:sp>
        <p:nvSpPr>
          <p:cNvPr id="5" name="Footer Placeholder 4">
            <a:extLst>
              <a:ext uri="{FF2B5EF4-FFF2-40B4-BE49-F238E27FC236}">
                <a16:creationId xmlns:a16="http://schemas.microsoft.com/office/drawing/2014/main" id="{85D30B53-6AD9-4D5E-83BA-88CF0622B0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33D7B5-2CA3-4B82-AAAE-C225C7BDFFE2}"/>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32199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9EE2-4AF7-40E0-8870-651DA25BF4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FD68C1-F075-4F02-98DF-2B7F3FA74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64BA3D-A2F4-4F70-9A5B-77FF14C0E47B}"/>
              </a:ext>
            </a:extLst>
          </p:cNvPr>
          <p:cNvSpPr>
            <a:spLocks noGrp="1"/>
          </p:cNvSpPr>
          <p:nvPr>
            <p:ph type="dt" sz="half" idx="10"/>
          </p:nvPr>
        </p:nvSpPr>
        <p:spPr/>
        <p:txBody>
          <a:bodyPr/>
          <a:lstStyle/>
          <a:p>
            <a:fld id="{B9075835-9934-45F9-B174-7A379CFE8218}" type="datetime1">
              <a:rPr lang="en-GB" smtClean="0"/>
              <a:t>17/03/2021</a:t>
            </a:fld>
            <a:endParaRPr lang="en-GB"/>
          </a:p>
        </p:txBody>
      </p:sp>
      <p:sp>
        <p:nvSpPr>
          <p:cNvPr id="5" name="Footer Placeholder 4">
            <a:extLst>
              <a:ext uri="{FF2B5EF4-FFF2-40B4-BE49-F238E27FC236}">
                <a16:creationId xmlns:a16="http://schemas.microsoft.com/office/drawing/2014/main" id="{8ECD001B-CA84-46D5-B77F-1627CD565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675312-A88F-45AE-A042-CCEC9106DF9F}"/>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93135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139D-2063-4BA7-83D5-99872492E6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2079D8-1A72-48A7-A56E-A65786A01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7DA470-8632-4ED7-9ECE-AABE0A1CB4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0BF21E-5174-4FB0-99E5-6831A745FB6A}"/>
              </a:ext>
            </a:extLst>
          </p:cNvPr>
          <p:cNvSpPr>
            <a:spLocks noGrp="1"/>
          </p:cNvSpPr>
          <p:nvPr>
            <p:ph type="dt" sz="half" idx="10"/>
          </p:nvPr>
        </p:nvSpPr>
        <p:spPr/>
        <p:txBody>
          <a:bodyPr/>
          <a:lstStyle/>
          <a:p>
            <a:fld id="{E56BA8C9-140E-4DC3-8F5C-5929F6C93965}" type="datetime1">
              <a:rPr lang="en-GB" smtClean="0"/>
              <a:t>17/03/2021</a:t>
            </a:fld>
            <a:endParaRPr lang="en-GB"/>
          </a:p>
        </p:txBody>
      </p:sp>
      <p:sp>
        <p:nvSpPr>
          <p:cNvPr id="6" name="Footer Placeholder 5">
            <a:extLst>
              <a:ext uri="{FF2B5EF4-FFF2-40B4-BE49-F238E27FC236}">
                <a16:creationId xmlns:a16="http://schemas.microsoft.com/office/drawing/2014/main" id="{3BEBBA96-B922-4BFC-9DD8-FE937812AB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AD83FF-DA2E-4620-81A7-C46B009A936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371143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280C-233F-489F-AB49-ABE96CAD1B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94C9D4-8733-4AE2-A6C4-DD6FD20ED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9E6AEA-0F81-4440-981B-3AB8AE8616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9E9A87-0B8C-49E1-A359-5B1C6FA4B3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D0020-C3CD-45F9-97A7-A7EF571E22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ECCB0B-1779-4D09-A931-BB0BD81B08A4}"/>
              </a:ext>
            </a:extLst>
          </p:cNvPr>
          <p:cNvSpPr>
            <a:spLocks noGrp="1"/>
          </p:cNvSpPr>
          <p:nvPr>
            <p:ph type="dt" sz="half" idx="10"/>
          </p:nvPr>
        </p:nvSpPr>
        <p:spPr/>
        <p:txBody>
          <a:bodyPr/>
          <a:lstStyle/>
          <a:p>
            <a:fld id="{647CB911-8D7D-4177-A0B3-85729B8D58E4}" type="datetime1">
              <a:rPr lang="en-GB" smtClean="0"/>
              <a:t>17/03/2021</a:t>
            </a:fld>
            <a:endParaRPr lang="en-GB"/>
          </a:p>
        </p:txBody>
      </p:sp>
      <p:sp>
        <p:nvSpPr>
          <p:cNvPr id="8" name="Footer Placeholder 7">
            <a:extLst>
              <a:ext uri="{FF2B5EF4-FFF2-40B4-BE49-F238E27FC236}">
                <a16:creationId xmlns:a16="http://schemas.microsoft.com/office/drawing/2014/main" id="{31C5DCFC-C695-43CF-8786-17DEA1BEBD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058FA8-AE81-444C-A1BE-D342D3ECF7F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171279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540F-3213-4210-B76B-4C3DB404E7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D4310A-B7E9-4FAA-AAA7-C5B7E720714C}"/>
              </a:ext>
            </a:extLst>
          </p:cNvPr>
          <p:cNvSpPr>
            <a:spLocks noGrp="1"/>
          </p:cNvSpPr>
          <p:nvPr>
            <p:ph type="dt" sz="half" idx="10"/>
          </p:nvPr>
        </p:nvSpPr>
        <p:spPr/>
        <p:txBody>
          <a:bodyPr/>
          <a:lstStyle/>
          <a:p>
            <a:fld id="{54C8BE4E-2F2D-4C70-9AE7-75C89141E62D}" type="datetime1">
              <a:rPr lang="en-GB" smtClean="0"/>
              <a:t>17/03/2021</a:t>
            </a:fld>
            <a:endParaRPr lang="en-GB"/>
          </a:p>
        </p:txBody>
      </p:sp>
      <p:sp>
        <p:nvSpPr>
          <p:cNvPr id="4" name="Footer Placeholder 3">
            <a:extLst>
              <a:ext uri="{FF2B5EF4-FFF2-40B4-BE49-F238E27FC236}">
                <a16:creationId xmlns:a16="http://schemas.microsoft.com/office/drawing/2014/main" id="{2A494136-E0C9-4102-BD8D-4DE1CAB5D4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6C984D-5F0B-4073-9411-C8659E0E6A7E}"/>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238122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A832C-3930-4EAC-BD1B-5AF92714546E}"/>
              </a:ext>
            </a:extLst>
          </p:cNvPr>
          <p:cNvSpPr>
            <a:spLocks noGrp="1"/>
          </p:cNvSpPr>
          <p:nvPr>
            <p:ph type="dt" sz="half" idx="10"/>
          </p:nvPr>
        </p:nvSpPr>
        <p:spPr/>
        <p:txBody>
          <a:bodyPr/>
          <a:lstStyle/>
          <a:p>
            <a:fld id="{44540C21-13A6-4B3B-B5CA-6CF8D438B554}" type="datetime1">
              <a:rPr lang="en-GB" smtClean="0"/>
              <a:t>17/03/2021</a:t>
            </a:fld>
            <a:endParaRPr lang="en-GB"/>
          </a:p>
        </p:txBody>
      </p:sp>
      <p:sp>
        <p:nvSpPr>
          <p:cNvPr id="3" name="Footer Placeholder 2">
            <a:extLst>
              <a:ext uri="{FF2B5EF4-FFF2-40B4-BE49-F238E27FC236}">
                <a16:creationId xmlns:a16="http://schemas.microsoft.com/office/drawing/2014/main" id="{9AA339E7-5B12-4F96-8928-06ACC1EB77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4F3FA8-5242-4F48-9596-06C68985F337}"/>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326460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97FF-9A6E-4585-9B80-F3E0264E0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36F6C-FF11-475F-9F09-3264EC4B4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C13A4C-EFF1-4AD2-B9E0-4099C1B6D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D08EF-77BD-4C19-9EA3-88A503B96829}"/>
              </a:ext>
            </a:extLst>
          </p:cNvPr>
          <p:cNvSpPr>
            <a:spLocks noGrp="1"/>
          </p:cNvSpPr>
          <p:nvPr>
            <p:ph type="dt" sz="half" idx="10"/>
          </p:nvPr>
        </p:nvSpPr>
        <p:spPr/>
        <p:txBody>
          <a:bodyPr/>
          <a:lstStyle/>
          <a:p>
            <a:fld id="{774F75A4-933E-4E3D-B7D3-551A96441429}" type="datetime1">
              <a:rPr lang="en-GB" smtClean="0"/>
              <a:t>17/03/2021</a:t>
            </a:fld>
            <a:endParaRPr lang="en-GB"/>
          </a:p>
        </p:txBody>
      </p:sp>
      <p:sp>
        <p:nvSpPr>
          <p:cNvPr id="6" name="Footer Placeholder 5">
            <a:extLst>
              <a:ext uri="{FF2B5EF4-FFF2-40B4-BE49-F238E27FC236}">
                <a16:creationId xmlns:a16="http://schemas.microsoft.com/office/drawing/2014/main" id="{3182C30C-77BB-431B-BBD2-E08F0B33AD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9ABB5E-76AA-4341-BF8B-15BEC2ACF884}"/>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50136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A95E-8704-49CC-948E-61BE94C19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E61B8B-74FF-4E80-851E-8579183ED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2C023C-23FD-4C5E-B3F8-42E1CCB56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8A32DE-8C6C-42AD-9B38-917A6D230985}"/>
              </a:ext>
            </a:extLst>
          </p:cNvPr>
          <p:cNvSpPr>
            <a:spLocks noGrp="1"/>
          </p:cNvSpPr>
          <p:nvPr>
            <p:ph type="dt" sz="half" idx="10"/>
          </p:nvPr>
        </p:nvSpPr>
        <p:spPr/>
        <p:txBody>
          <a:bodyPr/>
          <a:lstStyle/>
          <a:p>
            <a:fld id="{9C58C305-4468-417F-B0F6-332A23A889FE}" type="datetime1">
              <a:rPr lang="en-GB" smtClean="0"/>
              <a:t>17/03/2021</a:t>
            </a:fld>
            <a:endParaRPr lang="en-GB"/>
          </a:p>
        </p:txBody>
      </p:sp>
      <p:sp>
        <p:nvSpPr>
          <p:cNvPr id="6" name="Footer Placeholder 5">
            <a:extLst>
              <a:ext uri="{FF2B5EF4-FFF2-40B4-BE49-F238E27FC236}">
                <a16:creationId xmlns:a16="http://schemas.microsoft.com/office/drawing/2014/main" id="{EA74EF70-821A-49FB-9F30-70A2FE9DC5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656B44-BFF6-4337-9353-96B0919F2616}"/>
              </a:ext>
            </a:extLst>
          </p:cNvPr>
          <p:cNvSpPr>
            <a:spLocks noGrp="1"/>
          </p:cNvSpPr>
          <p:nvPr>
            <p:ph type="sldNum" sz="quarter" idx="12"/>
          </p:nvPr>
        </p:nvSpPr>
        <p:spPr/>
        <p:txBody>
          <a:bodyPr/>
          <a:lstStyle/>
          <a:p>
            <a:fld id="{2AB65736-E7D2-48B3-BCE6-5F419FA2F65B}" type="slidenum">
              <a:rPr lang="en-GB" smtClean="0"/>
              <a:t>‹#›</a:t>
            </a:fld>
            <a:endParaRPr lang="en-GB"/>
          </a:p>
        </p:txBody>
      </p:sp>
    </p:spTree>
    <p:extLst>
      <p:ext uri="{BB962C8B-B14F-4D97-AF65-F5344CB8AC3E}">
        <p14:creationId xmlns:p14="http://schemas.microsoft.com/office/powerpoint/2010/main" val="217501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64924-DAA0-4008-9412-F7E617153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DC0D7-BA26-425C-93F3-543D4712B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B0C60-F216-48F8-B712-A0685F8FAF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66249-835E-4360-8ABB-6B908F03E02D}" type="datetime1">
              <a:rPr lang="en-GB" smtClean="0"/>
              <a:t>17/03/2021</a:t>
            </a:fld>
            <a:endParaRPr lang="en-GB"/>
          </a:p>
        </p:txBody>
      </p:sp>
      <p:sp>
        <p:nvSpPr>
          <p:cNvPr id="5" name="Footer Placeholder 4">
            <a:extLst>
              <a:ext uri="{FF2B5EF4-FFF2-40B4-BE49-F238E27FC236}">
                <a16:creationId xmlns:a16="http://schemas.microsoft.com/office/drawing/2014/main" id="{FBE143EE-8ECF-4063-89CE-946F399E3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661160-B41D-4F90-8E71-39B5BB130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65736-E7D2-48B3-BCE6-5F419FA2F65B}" type="slidenum">
              <a:rPr lang="en-GB" smtClean="0"/>
              <a:t>‹#›</a:t>
            </a:fld>
            <a:endParaRPr lang="en-GB"/>
          </a:p>
        </p:txBody>
      </p:sp>
    </p:spTree>
    <p:extLst>
      <p:ext uri="{BB962C8B-B14F-4D97-AF65-F5344CB8AC3E}">
        <p14:creationId xmlns:p14="http://schemas.microsoft.com/office/powerpoint/2010/main" val="854946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nhs.uk/live-well/sleep-and-tiredness/how-much-sleep-do-kids-need/"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katie@enventure.co.uk" TargetMode="External"/><Relationship Id="rId7" Type="http://schemas.openxmlformats.org/officeDocument/2006/relationships/image" Target="../media/image3.jpeg"/><Relationship Id="rId2" Type="http://schemas.openxmlformats.org/officeDocument/2006/relationships/hyperlink" Target="mailto:andrew@enventure.co.uk" TargetMode="External"/><Relationship Id="rId1" Type="http://schemas.openxmlformats.org/officeDocument/2006/relationships/slideLayout" Target="../slideLayouts/slideLayout2.xml"/><Relationship Id="rId6" Type="http://schemas.openxmlformats.org/officeDocument/2006/relationships/hyperlink" Target="mailto:info@enventure.co.uk" TargetMode="External"/><Relationship Id="rId5" Type="http://schemas.openxmlformats.org/officeDocument/2006/relationships/hyperlink" Target="http://www.enventure.co.uk/" TargetMode="External"/><Relationship Id="rId4" Type="http://schemas.openxmlformats.org/officeDocument/2006/relationships/hyperlink" Target="mailto:matt@enventure.co.uk"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2.png"/><Relationship Id="rId5" Type="http://schemas.openxmlformats.org/officeDocument/2006/relationships/slide" Target="slide6.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hart" Target="../charts/chart4.xml"/><Relationship Id="rId3" Type="http://schemas.openxmlformats.org/officeDocument/2006/relationships/image" Target="../media/image3.jpe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chart" Target="../charts/chart3.xml"/><Relationship Id="rId5" Type="http://schemas.openxmlformats.org/officeDocument/2006/relationships/image" Target="../media/image5.png"/><Relationship Id="rId15" Type="http://schemas.openxmlformats.org/officeDocument/2006/relationships/chart" Target="../charts/chart6.xml"/><Relationship Id="rId10" Type="http://schemas.openxmlformats.org/officeDocument/2006/relationships/chart" Target="../charts/chart2.xml"/><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chart" Target="../charts/chart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8.xml"/><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chart" Target="../charts/chart9.xml"/><Relationship Id="rId4" Type="http://schemas.openxmlformats.org/officeDocument/2006/relationships/image" Target="../media/image10.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hart" Target="../charts/chart13.xml"/><Relationship Id="rId3" Type="http://schemas.openxmlformats.org/officeDocument/2006/relationships/image" Target="../media/image15.png"/><Relationship Id="rId7" Type="http://schemas.openxmlformats.org/officeDocument/2006/relationships/image" Target="../media/image13.svg"/><Relationship Id="rId12" Type="http://schemas.openxmlformats.org/officeDocument/2006/relationships/chart" Target="../charts/chart1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hart" Target="../charts/chart11.xml"/><Relationship Id="rId5" Type="http://schemas.openxmlformats.org/officeDocument/2006/relationships/image" Target="../media/image17.png"/><Relationship Id="rId10" Type="http://schemas.openxmlformats.org/officeDocument/2006/relationships/chart" Target="../charts/chart10.xml"/><Relationship Id="rId4" Type="http://schemas.openxmlformats.org/officeDocument/2006/relationships/image" Target="../media/image16.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chart" Target="../charts/chart15.xml"/><Relationship Id="rId3" Type="http://schemas.openxmlformats.org/officeDocument/2006/relationships/image" Target="../media/image19.png"/><Relationship Id="rId7" Type="http://schemas.openxmlformats.org/officeDocument/2006/relationships/image" Target="../media/image13.svg"/><Relationship Id="rId12" Type="http://schemas.openxmlformats.org/officeDocument/2006/relationships/chart" Target="../charts/chart14.xml"/><Relationship Id="rId17" Type="http://schemas.openxmlformats.org/officeDocument/2006/relationships/chart" Target="../charts/chart19.xml"/><Relationship Id="rId2" Type="http://schemas.openxmlformats.org/officeDocument/2006/relationships/image" Target="../media/image3.jpeg"/><Relationship Id="rId16"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chart" Target="../charts/chart17.xml"/><Relationship Id="rId10" Type="http://schemas.openxmlformats.org/officeDocument/2006/relationships/image" Target="../media/image2.pn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chart" Target="../charts/chart16.xml"/></Relationships>
</file>

<file path=ppt/slides/_rels/slide8.xml.rels><?xml version="1.0" encoding="UTF-8" standalone="yes"?>
<Relationships xmlns="http://schemas.openxmlformats.org/package/2006/relationships"><Relationship Id="rId8" Type="http://schemas.openxmlformats.org/officeDocument/2006/relationships/chart" Target="../charts/chart20.xml"/><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png"/><Relationship Id="rId12" Type="http://schemas.openxmlformats.org/officeDocument/2006/relationships/chart" Target="../charts/chart21.xml"/><Relationship Id="rId2" Type="http://schemas.openxmlformats.org/officeDocument/2006/relationships/image" Target="../media/image3.jpeg"/><Relationship Id="rId16" Type="http://schemas.openxmlformats.org/officeDocument/2006/relationships/chart" Target="../charts/chart24.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13.svg"/><Relationship Id="rId5" Type="http://schemas.openxmlformats.org/officeDocument/2006/relationships/image" Target="../media/image27.png"/><Relationship Id="rId15" Type="http://schemas.openxmlformats.org/officeDocument/2006/relationships/chart" Target="../charts/chart23.xml"/><Relationship Id="rId10" Type="http://schemas.openxmlformats.org/officeDocument/2006/relationships/image" Target="../media/image12.png"/><Relationship Id="rId4" Type="http://schemas.openxmlformats.org/officeDocument/2006/relationships/image" Target="../media/image26.png"/><Relationship Id="rId9" Type="http://schemas.openxmlformats.org/officeDocument/2006/relationships/image" Target="../media/image29.png"/><Relationship Id="rId14" Type="http://schemas.openxmlformats.org/officeDocument/2006/relationships/chart" Target="../charts/chart22.xml"/></Relationships>
</file>

<file path=ppt/slides/_rels/slide9.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image" Target="../media/image31.png"/><Relationship Id="rId7" Type="http://schemas.openxmlformats.org/officeDocument/2006/relationships/chart" Target="../charts/chart2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3.pn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chart" Target="../charts/char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EDCC6F-BEA1-473A-B0E9-672551CBBA5F}"/>
              </a:ext>
            </a:extLst>
          </p:cNvPr>
          <p:cNvSpPr>
            <a:spLocks noGrp="1"/>
          </p:cNvSpPr>
          <p:nvPr>
            <p:ph type="subTitle" idx="1"/>
          </p:nvPr>
        </p:nvSpPr>
        <p:spPr>
          <a:xfrm>
            <a:off x="1524000" y="3959544"/>
            <a:ext cx="9144000" cy="1367829"/>
          </a:xfrm>
        </p:spPr>
        <p:txBody>
          <a:bodyPr>
            <a:normAutofit fontScale="85000" lnSpcReduction="20000"/>
          </a:bodyPr>
          <a:lstStyle/>
          <a:p>
            <a:r>
              <a:rPr lang="en-GB" sz="3600" b="1" dirty="0">
                <a:solidFill>
                  <a:srgbClr val="330099"/>
                </a:solidFill>
                <a:latin typeface="Arial" panose="020B0604020202020204" pitchFamily="34" charset="0"/>
                <a:cs typeface="Arial" panose="020B0604020202020204" pitchFamily="34" charset="0"/>
              </a:rPr>
              <a:t>Schools Health Survey 2020</a:t>
            </a:r>
          </a:p>
          <a:p>
            <a:r>
              <a:rPr lang="en-GB" sz="3600" b="1" dirty="0">
                <a:solidFill>
                  <a:srgbClr val="330099"/>
                </a:solidFill>
                <a:latin typeface="Arial" panose="020B0604020202020204" pitchFamily="34" charset="0"/>
                <a:cs typeface="Arial" panose="020B0604020202020204" pitchFamily="34" charset="0"/>
              </a:rPr>
              <a:t>Year Group Comparison Report</a:t>
            </a:r>
          </a:p>
          <a:p>
            <a:r>
              <a:rPr lang="en-GB" sz="3600" b="1" dirty="0">
                <a:solidFill>
                  <a:srgbClr val="330099"/>
                </a:solidFill>
                <a:latin typeface="Arial" panose="020B0604020202020204" pitchFamily="34" charset="0"/>
                <a:cs typeface="Arial" panose="020B0604020202020204" pitchFamily="34" charset="0"/>
              </a:rPr>
              <a:t>November 2020</a:t>
            </a:r>
          </a:p>
        </p:txBody>
      </p:sp>
      <p:pic>
        <p:nvPicPr>
          <p:cNvPr id="11" name="Picture 10">
            <a:extLst>
              <a:ext uri="{FF2B5EF4-FFF2-40B4-BE49-F238E27FC236}">
                <a16:creationId xmlns:a16="http://schemas.microsoft.com/office/drawing/2014/main" id="{7630005D-965C-4B7D-9B0A-4E0E3B031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986" y="6063320"/>
            <a:ext cx="1970418" cy="683710"/>
          </a:xfrm>
          <a:prstGeom prst="rect">
            <a:avLst/>
          </a:prstGeom>
        </p:spPr>
      </p:pic>
      <p:pic>
        <p:nvPicPr>
          <p:cNvPr id="13" name="Picture 12" descr="A picture containing light, drawing&#10;&#10;Description automatically generated">
            <a:extLst>
              <a:ext uri="{FF2B5EF4-FFF2-40B4-BE49-F238E27FC236}">
                <a16:creationId xmlns:a16="http://schemas.microsoft.com/office/drawing/2014/main" id="{C694D1F7-04D4-4FAB-922E-CDFA8A556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196" y="1274710"/>
            <a:ext cx="6871607" cy="1920825"/>
          </a:xfrm>
          <a:prstGeom prst="rect">
            <a:avLst/>
          </a:prstGeom>
        </p:spPr>
      </p:pic>
    </p:spTree>
    <p:extLst>
      <p:ext uri="{BB962C8B-B14F-4D97-AF65-F5344CB8AC3E}">
        <p14:creationId xmlns:p14="http://schemas.microsoft.com/office/powerpoint/2010/main" val="172761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838200" y="1256011"/>
            <a:ext cx="10515600" cy="4920951"/>
          </a:xfrm>
        </p:spPr>
        <p:txBody>
          <a:bodyPr>
            <a:normAutofit/>
          </a:bodyPr>
          <a:lstStyle/>
          <a:p>
            <a:pPr marL="0" indent="0" algn="just">
              <a:lnSpc>
                <a:spcPct val="134000"/>
              </a:lnSpc>
              <a:buNone/>
            </a:pPr>
            <a:r>
              <a:rPr lang="en-GB" sz="2400" b="1" dirty="0">
                <a:latin typeface="Arial" panose="020B0604020202020204" pitchFamily="34" charset="0"/>
                <a:cs typeface="Arial" panose="020B0604020202020204" pitchFamily="34" charset="0"/>
              </a:rPr>
              <a:t>Acknowledgments</a:t>
            </a:r>
          </a:p>
          <a:p>
            <a:pPr marL="0" indent="0" algn="just">
              <a:lnSpc>
                <a:spcPct val="134000"/>
              </a:lnSpc>
              <a:buNone/>
            </a:pPr>
            <a:r>
              <a:rPr lang="en-GB" sz="2400" dirty="0">
                <a:latin typeface="Arial" panose="020B0604020202020204" pitchFamily="34" charset="0"/>
                <a:cs typeface="Arial" panose="020B0604020202020204" pitchFamily="34" charset="0"/>
              </a:rPr>
              <a:t>Enventure Research would like to thank the Public Health Intelligence Team and the Health Improvement Team from Wakefield Council for their help and cooperation on this project, and to express gratitude to the schools and their pupils who took part in the research.</a:t>
            </a:r>
          </a:p>
          <a:p>
            <a:pPr marL="0" indent="0" algn="just">
              <a:lnSpc>
                <a:spcPct val="134000"/>
              </a:lnSpc>
              <a:buNone/>
            </a:pPr>
            <a:r>
              <a:rPr lang="en-GB" sz="2400" b="1" dirty="0">
                <a:latin typeface="Arial" panose="020B0604020202020204" pitchFamily="34" charset="0"/>
                <a:cs typeface="Arial" panose="020B0604020202020204" pitchFamily="34" charset="0"/>
              </a:rPr>
              <a:t>Notes</a:t>
            </a: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¹Not all questions were asked to all </a:t>
            </a:r>
            <a:r>
              <a:rPr lang="en-GB" sz="1600">
                <a:latin typeface="Arial" panose="020B0604020202020204" pitchFamily="34" charset="0"/>
                <a:cs typeface="Arial" panose="020B0604020202020204" pitchFamily="34" charset="0"/>
              </a:rPr>
              <a:t>year groups.</a:t>
            </a:r>
            <a:endParaRPr lang="en-GB" sz="1600" dirty="0">
              <a:latin typeface="Arial" panose="020B0604020202020204" pitchFamily="34" charset="0"/>
              <a:cs typeface="Arial" panose="020B0604020202020204" pitchFamily="34" charset="0"/>
            </a:endParaRPr>
          </a:p>
          <a:p>
            <a:pPr marL="0" indent="0" algn="just">
              <a:lnSpc>
                <a:spcPct val="134000"/>
              </a:lnSpc>
              <a:spcBef>
                <a:spcPts val="600"/>
              </a:spcBef>
              <a:buNone/>
            </a:pPr>
            <a:r>
              <a:rPr lang="en-GB" sz="1600" dirty="0">
                <a:latin typeface="Arial" panose="020B0604020202020204" pitchFamily="34" charset="0"/>
                <a:cs typeface="Arial" panose="020B0604020202020204" pitchFamily="34" charset="0"/>
              </a:rPr>
              <a:t>²Recommended amount according to the </a:t>
            </a:r>
            <a:r>
              <a:rPr lang="en-GB" sz="1600" dirty="0">
                <a:latin typeface="Arial" panose="020B0604020202020204" pitchFamily="34" charset="0"/>
                <a:cs typeface="Arial" panose="020B0604020202020204" pitchFamily="34" charset="0"/>
                <a:hlinkClick r:id="rId2"/>
              </a:rPr>
              <a:t>Millpond Children’s Sleep Clinic</a:t>
            </a:r>
            <a:r>
              <a:rPr lang="en-GB" sz="1600" dirty="0">
                <a:latin typeface="Arial" panose="020B0604020202020204" pitchFamily="34" charset="0"/>
                <a:cs typeface="Arial" panose="020B0604020202020204" pitchFamily="34" charset="0"/>
              </a:rPr>
              <a:t>. Enventure Research has concerns about these findings, due to many pupils not understanding the difference between AM and PM in the survey.</a:t>
            </a:r>
          </a:p>
          <a:p>
            <a:pPr marL="0" indent="0" algn="just">
              <a:lnSpc>
                <a:spcPct val="134000"/>
              </a:lnSpc>
              <a:spcBef>
                <a:spcPts val="600"/>
              </a:spcBef>
              <a:buNone/>
            </a:pPr>
            <a:endParaRPr lang="en-GB" sz="1600" dirty="0">
              <a:latin typeface="Arial" panose="020B0604020202020204" pitchFamily="34" charset="0"/>
              <a:cs typeface="Arial" panose="020B0604020202020204" pitchFamily="34" charset="0"/>
            </a:endParaRPr>
          </a:p>
          <a:p>
            <a:pPr marL="0" indent="0" algn="just">
              <a:lnSpc>
                <a:spcPct val="134000"/>
              </a:lnSpc>
              <a:buNone/>
            </a:pPr>
            <a:endParaRPr lang="en-GB" sz="1600" dirty="0">
              <a:latin typeface="Arial" panose="020B0604020202020204" pitchFamily="34" charset="0"/>
              <a:cs typeface="Arial" panose="020B0604020202020204" pitchFamily="34" charset="0"/>
            </a:endParaRPr>
          </a:p>
          <a:p>
            <a:pPr marL="0" indent="0" algn="just">
              <a:lnSpc>
                <a:spcPct val="134000"/>
              </a:lnSpc>
              <a:buNone/>
            </a:pPr>
            <a:endParaRPr lang="en-GB"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10</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9" name="Title 1">
            <a:extLst>
              <a:ext uri="{FF2B5EF4-FFF2-40B4-BE49-F238E27FC236}">
                <a16:creationId xmlns:a16="http://schemas.microsoft.com/office/drawing/2014/main" id="{E69D1F63-5C0E-409A-ABD5-AF261EBC4951}"/>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Notes and acknowledgments</a:t>
            </a:r>
          </a:p>
        </p:txBody>
      </p:sp>
      <p:pic>
        <p:nvPicPr>
          <p:cNvPr id="2" name="Picture 1" descr="A picture containing light, drawing&#10;&#10;Description automatically generated">
            <a:extLst>
              <a:ext uri="{FF2B5EF4-FFF2-40B4-BE49-F238E27FC236}">
                <a16:creationId xmlns:a16="http://schemas.microsoft.com/office/drawing/2014/main" id="{06F177AF-AA23-4044-B6E8-1007DAFB9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36991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0EB70-FAED-409D-ACFC-DFADFD24F9BD}"/>
              </a:ext>
            </a:extLst>
          </p:cNvPr>
          <p:cNvSpPr>
            <a:spLocks noGrp="1"/>
          </p:cNvSpPr>
          <p:nvPr>
            <p:ph idx="1"/>
          </p:nvPr>
        </p:nvSpPr>
        <p:spPr>
          <a:xfrm>
            <a:off x="777240" y="728345"/>
            <a:ext cx="4099560" cy="3142615"/>
          </a:xfrm>
        </p:spPr>
        <p:txBody>
          <a:bodyPr/>
          <a:lstStyle/>
          <a:p>
            <a:pPr marL="0" indent="0">
              <a:lnSpc>
                <a:spcPct val="100000"/>
              </a:lnSpc>
              <a:spcBef>
                <a:spcPts val="0"/>
              </a:spcBef>
              <a:buNone/>
            </a:pPr>
            <a:r>
              <a:rPr lang="en-GB" sz="1800" b="1" dirty="0">
                <a:effectLst/>
                <a:latin typeface="Arial" panose="020B0604020202020204" pitchFamily="34" charset="0"/>
                <a:ea typeface="Fira Sans"/>
              </a:rPr>
              <a:t>Report prepared by:</a:t>
            </a:r>
            <a:endParaRPr lang="en-GB" sz="1800" dirty="0">
              <a:effectLst/>
              <a:latin typeface="Arial" panose="020B0604020202020204" pitchFamily="34" charset="0"/>
              <a:ea typeface="Fira Sans"/>
            </a:endParaRPr>
          </a:p>
          <a:p>
            <a:pPr>
              <a:lnSpc>
                <a:spcPct val="100000"/>
              </a:lnSpc>
              <a:spcBef>
                <a:spcPts val="0"/>
              </a:spcBef>
            </a:pPr>
            <a:endParaRPr lang="en-GB" sz="1800" dirty="0">
              <a:effectLst/>
              <a:latin typeface="Arial" panose="020B0604020202020204" pitchFamily="34" charset="0"/>
              <a:ea typeface="Fira Sans"/>
            </a:endParaRPr>
          </a:p>
          <a:p>
            <a:pPr marL="0" indent="0">
              <a:lnSpc>
                <a:spcPct val="100000"/>
              </a:lnSpc>
              <a:spcBef>
                <a:spcPts val="0"/>
              </a:spcBef>
              <a:buNone/>
            </a:pPr>
            <a:r>
              <a:rPr lang="en-GB" sz="1800" dirty="0">
                <a:effectLst/>
                <a:latin typeface="Arial" panose="020B0604020202020204" pitchFamily="34" charset="0"/>
                <a:ea typeface="Fira Sans"/>
              </a:rPr>
              <a:t>Andrew Cameron</a:t>
            </a:r>
          </a:p>
          <a:p>
            <a:pPr marL="0" indent="0">
              <a:lnSpc>
                <a:spcPct val="100000"/>
              </a:lnSpc>
              <a:spcBef>
                <a:spcPts val="0"/>
              </a:spcBef>
              <a:buNone/>
            </a:pPr>
            <a:r>
              <a:rPr lang="en-GB" sz="1800" dirty="0">
                <a:solidFill>
                  <a:srgbClr val="425363"/>
                </a:solidFill>
                <a:effectLst/>
                <a:latin typeface="Arial" panose="020B0604020202020204" pitchFamily="34" charset="0"/>
                <a:ea typeface="Fira Sans"/>
                <a:hlinkClick r:id="rId2"/>
              </a:rPr>
              <a:t>andrew@enventure.co.uk</a:t>
            </a:r>
            <a:endParaRPr lang="en-GB" sz="1800" dirty="0">
              <a:solidFill>
                <a:srgbClr val="425363"/>
              </a:solidFill>
              <a:effectLst/>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r>
              <a:rPr lang="en-GB" sz="1800" dirty="0">
                <a:effectLst/>
                <a:latin typeface="Arial" panose="020B0604020202020204" pitchFamily="34" charset="0"/>
                <a:ea typeface="Fira Sans"/>
              </a:rPr>
              <a:t>Katie Osborne</a:t>
            </a:r>
          </a:p>
          <a:p>
            <a:pPr marL="0" indent="0">
              <a:lnSpc>
                <a:spcPct val="100000"/>
              </a:lnSpc>
              <a:spcBef>
                <a:spcPts val="0"/>
              </a:spcBef>
              <a:buNone/>
            </a:pPr>
            <a:r>
              <a:rPr lang="en-GB" sz="1800" dirty="0">
                <a:solidFill>
                  <a:srgbClr val="425363"/>
                </a:solidFill>
                <a:latin typeface="Arial" panose="020B0604020202020204" pitchFamily="34" charset="0"/>
                <a:ea typeface="Fira Sans"/>
                <a:hlinkClick r:id="rId3"/>
              </a:rPr>
              <a:t>katie@enventure.co.uk</a:t>
            </a: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r>
              <a:rPr lang="en-GB" sz="1800" dirty="0">
                <a:latin typeface="Arial" panose="020B0604020202020204" pitchFamily="34" charset="0"/>
                <a:ea typeface="Fira Sans"/>
              </a:rPr>
              <a:t>Matt Thurman</a:t>
            </a:r>
          </a:p>
          <a:p>
            <a:pPr marL="0" indent="0">
              <a:lnSpc>
                <a:spcPct val="100000"/>
              </a:lnSpc>
              <a:spcBef>
                <a:spcPts val="0"/>
              </a:spcBef>
              <a:buNone/>
            </a:pPr>
            <a:r>
              <a:rPr lang="en-GB" sz="1800" dirty="0">
                <a:solidFill>
                  <a:srgbClr val="425363"/>
                </a:solidFill>
                <a:latin typeface="Arial" panose="020B0604020202020204" pitchFamily="34" charset="0"/>
                <a:ea typeface="Fira Sans"/>
                <a:hlinkClick r:id="rId4"/>
              </a:rPr>
              <a:t>matt@enventure.co.uk</a:t>
            </a: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latin typeface="Arial" panose="020B0604020202020204" pitchFamily="34" charset="0"/>
              <a:ea typeface="Fira Sans"/>
            </a:endParaRPr>
          </a:p>
          <a:p>
            <a:pPr marL="0" indent="0">
              <a:lnSpc>
                <a:spcPct val="100000"/>
              </a:lnSpc>
              <a:spcBef>
                <a:spcPts val="0"/>
              </a:spcBef>
              <a:buNone/>
            </a:pPr>
            <a:endParaRPr lang="en-GB" sz="1800" dirty="0">
              <a:solidFill>
                <a:srgbClr val="425363"/>
              </a:solidFill>
              <a:effectLst/>
              <a:latin typeface="Arial" panose="020B0604020202020204" pitchFamily="34" charset="0"/>
              <a:ea typeface="Fira Sans"/>
            </a:endParaRPr>
          </a:p>
          <a:p>
            <a:pPr marL="0" indent="0">
              <a:buNone/>
            </a:pPr>
            <a:endParaRPr lang="en-GB" dirty="0"/>
          </a:p>
        </p:txBody>
      </p:sp>
      <p:sp>
        <p:nvSpPr>
          <p:cNvPr id="4" name="Slide Number Placeholder 3">
            <a:extLst>
              <a:ext uri="{FF2B5EF4-FFF2-40B4-BE49-F238E27FC236}">
                <a16:creationId xmlns:a16="http://schemas.microsoft.com/office/drawing/2014/main" id="{7E70116B-3874-4A20-B2F2-A8F88529DF28}"/>
              </a:ext>
            </a:extLst>
          </p:cNvPr>
          <p:cNvSpPr>
            <a:spLocks noGrp="1"/>
          </p:cNvSpPr>
          <p:nvPr>
            <p:ph type="sldNum" sz="quarter" idx="12"/>
          </p:nvPr>
        </p:nvSpPr>
        <p:spPr/>
        <p:txBody>
          <a:bodyPr/>
          <a:lstStyle/>
          <a:p>
            <a:fld id="{2AB65736-E7D2-48B3-BCE6-5F419FA2F65B}" type="slidenum">
              <a:rPr lang="en-GB" smtClean="0"/>
              <a:t>11</a:t>
            </a:fld>
            <a:endParaRPr lang="en-GB"/>
          </a:p>
        </p:txBody>
      </p:sp>
      <p:sp>
        <p:nvSpPr>
          <p:cNvPr id="7" name="Text Box 2">
            <a:extLst>
              <a:ext uri="{FF2B5EF4-FFF2-40B4-BE49-F238E27FC236}">
                <a16:creationId xmlns:a16="http://schemas.microsoft.com/office/drawing/2014/main" id="{5173C2E7-A658-4AC1-8F61-72B07D323605}"/>
              </a:ext>
            </a:extLst>
          </p:cNvPr>
          <p:cNvSpPr txBox="1">
            <a:spLocks noChangeArrowheads="1"/>
          </p:cNvSpPr>
          <p:nvPr/>
        </p:nvSpPr>
        <p:spPr bwMode="auto">
          <a:xfrm>
            <a:off x="777240" y="4158285"/>
            <a:ext cx="8229600" cy="16675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1000"/>
              </a:spcAft>
            </a:pPr>
            <a:r>
              <a:rPr lang="en-GB" b="1" dirty="0">
                <a:latin typeface="Arial" panose="020B0604020202020204" pitchFamily="34" charset="0"/>
              </a:rPr>
              <a:t>Enventure Research</a:t>
            </a:r>
          </a:p>
          <a:p>
            <a:pPr>
              <a:spcAft>
                <a:spcPts val="1000"/>
              </a:spcAft>
            </a:pPr>
            <a:r>
              <a:rPr lang="en-GB" dirty="0">
                <a:latin typeface="Arial" panose="020B0604020202020204" pitchFamily="34" charset="0"/>
              </a:rPr>
              <a:t>Thornhill Brigg Mill, Thornhill Beck Lane, Brighouse, West Yorkshire, HD6 4AH</a:t>
            </a:r>
          </a:p>
          <a:p>
            <a:pPr>
              <a:spcAft>
                <a:spcPts val="1000"/>
              </a:spcAft>
            </a:pPr>
            <a:r>
              <a:rPr lang="en-GB" dirty="0">
                <a:latin typeface="Arial" panose="020B0604020202020204" pitchFamily="34" charset="0"/>
              </a:rPr>
              <a:t>T: 01484 404797 </a:t>
            </a:r>
          </a:p>
          <a:p>
            <a:pPr>
              <a:spcAft>
                <a:spcPts val="1000"/>
              </a:spcAft>
            </a:pPr>
            <a:r>
              <a:rPr lang="en-GB" dirty="0">
                <a:latin typeface="Arial" panose="020B0604020202020204" pitchFamily="34" charset="0"/>
              </a:rPr>
              <a:t>W: </a:t>
            </a:r>
            <a:r>
              <a:rPr lang="en-GB" dirty="0">
                <a:latin typeface="Arial" panose="020B0604020202020204" pitchFamily="34" charset="0"/>
                <a:hlinkClick r:id="rId5"/>
              </a:rPr>
              <a:t>www.enventure.co.uk</a:t>
            </a:r>
            <a:r>
              <a:rPr lang="en-GB" dirty="0">
                <a:latin typeface="Arial" panose="020B0604020202020204" pitchFamily="34" charset="0"/>
              </a:rPr>
              <a:t>   E: </a:t>
            </a:r>
            <a:r>
              <a:rPr lang="en-GB" dirty="0">
                <a:latin typeface="Arial" panose="020B0604020202020204" pitchFamily="34" charset="0"/>
                <a:hlinkClick r:id="rId6"/>
              </a:rPr>
              <a:t>info@enventure.co.uk</a:t>
            </a:r>
            <a:r>
              <a:rPr lang="en-GB" dirty="0">
                <a:latin typeface="Arial" panose="020B0604020202020204" pitchFamily="34" charset="0"/>
              </a:rPr>
              <a:t>  </a:t>
            </a:r>
          </a:p>
          <a:p>
            <a:pPr>
              <a:lnSpc>
                <a:spcPct val="115000"/>
              </a:lnSpc>
              <a:spcAft>
                <a:spcPts val="1000"/>
              </a:spcAft>
            </a:pPr>
            <a:r>
              <a:rPr lang="en-GB" sz="1100" dirty="0">
                <a:solidFill>
                  <a:srgbClr val="425363"/>
                </a:solidFill>
                <a:effectLst/>
                <a:latin typeface="Arial" panose="020B0604020202020204" pitchFamily="34" charset="0"/>
                <a:ea typeface="Fira Sans"/>
              </a:rPr>
              <a:t> </a:t>
            </a:r>
          </a:p>
        </p:txBody>
      </p:sp>
      <p:pic>
        <p:nvPicPr>
          <p:cNvPr id="9" name="Picture 8">
            <a:extLst>
              <a:ext uri="{FF2B5EF4-FFF2-40B4-BE49-F238E27FC236}">
                <a16:creationId xmlns:a16="http://schemas.microsoft.com/office/drawing/2014/main" id="{07D13AA0-F535-4128-B8EB-1E9D053075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pic>
        <p:nvPicPr>
          <p:cNvPr id="2" name="Picture 1" descr="A picture containing light, drawing&#10;&#10;Description automatically generated">
            <a:extLst>
              <a:ext uri="{FF2B5EF4-FFF2-40B4-BE49-F238E27FC236}">
                <a16:creationId xmlns:a16="http://schemas.microsoft.com/office/drawing/2014/main" id="{77EA519C-37F9-4EA7-A9E3-798F73C56A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211557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2</a:t>
            </a:fld>
            <a:endParaRPr lang="en-GB" dirty="0"/>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8" name="Title 1">
            <a:hlinkClick r:id="rId3" action="ppaction://hlinksldjump"/>
            <a:extLst>
              <a:ext uri="{FF2B5EF4-FFF2-40B4-BE49-F238E27FC236}">
                <a16:creationId xmlns:a16="http://schemas.microsoft.com/office/drawing/2014/main" id="{CDA7B5F1-040C-4439-A330-27AF30F66E5F}"/>
              </a:ext>
            </a:extLst>
          </p:cNvPr>
          <p:cNvSpPr txBox="1">
            <a:spLocks/>
          </p:cNvSpPr>
          <p:nvPr/>
        </p:nvSpPr>
        <p:spPr>
          <a:xfrm>
            <a:off x="2301375" y="1469942"/>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Introduction </a:t>
            </a:r>
          </a:p>
          <a:p>
            <a:pPr algn="ctr"/>
            <a:endParaRPr lang="en-GB" sz="12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 3)</a:t>
            </a:r>
            <a:endParaRPr lang="en-GB" sz="4000" b="1" dirty="0">
              <a:solidFill>
                <a:srgbClr val="330099"/>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1BC5CF8-1ED2-4C59-839F-A5255AB3E1EA}"/>
              </a:ext>
            </a:extLst>
          </p:cNvPr>
          <p:cNvSpPr txBox="1">
            <a:spLocks/>
          </p:cNvSpPr>
          <p:nvPr/>
        </p:nvSpPr>
        <p:spPr>
          <a:xfrm>
            <a:off x="835098" y="-695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Contents</a:t>
            </a:r>
          </a:p>
        </p:txBody>
      </p:sp>
      <p:sp>
        <p:nvSpPr>
          <p:cNvPr id="16" name="Title 1">
            <a:hlinkClick r:id="rId4" action="ppaction://hlinksldjump"/>
            <a:extLst>
              <a:ext uri="{FF2B5EF4-FFF2-40B4-BE49-F238E27FC236}">
                <a16:creationId xmlns:a16="http://schemas.microsoft.com/office/drawing/2014/main" id="{BD9DF8A2-D311-4511-A7F9-065B590E1A99}"/>
              </a:ext>
            </a:extLst>
          </p:cNvPr>
          <p:cNvSpPr txBox="1">
            <a:spLocks/>
          </p:cNvSpPr>
          <p:nvPr/>
        </p:nvSpPr>
        <p:spPr>
          <a:xfrm>
            <a:off x="6235201" y="1456638"/>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Physical activity</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 5)</a:t>
            </a:r>
            <a:endParaRPr lang="en-GB" sz="1800" b="1" dirty="0">
              <a:solidFill>
                <a:srgbClr val="330099"/>
              </a:solidFill>
              <a:latin typeface="Arial" panose="020B0604020202020204" pitchFamily="34" charset="0"/>
              <a:cs typeface="Arial" panose="020B0604020202020204" pitchFamily="34" charset="0"/>
            </a:endParaRPr>
          </a:p>
        </p:txBody>
      </p:sp>
      <p:sp>
        <p:nvSpPr>
          <p:cNvPr id="18" name="Title 1">
            <a:hlinkClick r:id="rId5" action="ppaction://hlinksldjump"/>
            <a:extLst>
              <a:ext uri="{FF2B5EF4-FFF2-40B4-BE49-F238E27FC236}">
                <a16:creationId xmlns:a16="http://schemas.microsoft.com/office/drawing/2014/main" id="{B11B907D-00A0-40B5-9806-6FF080FEC137}"/>
              </a:ext>
            </a:extLst>
          </p:cNvPr>
          <p:cNvSpPr txBox="1">
            <a:spLocks/>
          </p:cNvSpPr>
          <p:nvPr/>
        </p:nvSpPr>
        <p:spPr>
          <a:xfrm>
            <a:off x="8199359" y="1456637"/>
            <a:ext cx="1665770"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Smoking and alcohol</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 6)</a:t>
            </a:r>
            <a:endParaRPr lang="en-GB" sz="1800" b="1" dirty="0">
              <a:solidFill>
                <a:srgbClr val="330099"/>
              </a:solidFill>
              <a:latin typeface="Arial" panose="020B0604020202020204" pitchFamily="34" charset="0"/>
              <a:cs typeface="Arial" panose="020B0604020202020204" pitchFamily="34" charset="0"/>
            </a:endParaRPr>
          </a:p>
        </p:txBody>
      </p:sp>
      <p:sp>
        <p:nvSpPr>
          <p:cNvPr id="20" name="Title 1">
            <a:hlinkClick r:id="rId6" action="ppaction://hlinksldjump"/>
            <a:extLst>
              <a:ext uri="{FF2B5EF4-FFF2-40B4-BE49-F238E27FC236}">
                <a16:creationId xmlns:a16="http://schemas.microsoft.com/office/drawing/2014/main" id="{0731F714-C956-47DB-A5B5-E7100DAC3A7B}"/>
              </a:ext>
            </a:extLst>
          </p:cNvPr>
          <p:cNvSpPr txBox="1">
            <a:spLocks/>
          </p:cNvSpPr>
          <p:nvPr/>
        </p:nvSpPr>
        <p:spPr>
          <a:xfrm>
            <a:off x="2301375" y="3093103"/>
            <a:ext cx="1659814"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Bullying, safety and wellbeing</a:t>
            </a:r>
          </a:p>
          <a:p>
            <a:pPr algn="ctr"/>
            <a:r>
              <a:rPr lang="en-GB" sz="2000" b="1" dirty="0">
                <a:solidFill>
                  <a:srgbClr val="330099"/>
                </a:solidFill>
                <a:latin typeface="Arial" panose="020B0604020202020204" pitchFamily="34" charset="0"/>
                <a:cs typeface="Arial" panose="020B0604020202020204" pitchFamily="34" charset="0"/>
              </a:rPr>
              <a:t> </a:t>
            </a:r>
            <a:br>
              <a:rPr lang="en-GB" sz="20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 7)</a:t>
            </a:r>
            <a:endParaRPr lang="en-GB" sz="1800" b="1" dirty="0">
              <a:solidFill>
                <a:srgbClr val="330099"/>
              </a:solidFill>
              <a:latin typeface="Arial" panose="020B0604020202020204" pitchFamily="34" charset="0"/>
              <a:cs typeface="Arial" panose="020B0604020202020204" pitchFamily="34" charset="0"/>
            </a:endParaRPr>
          </a:p>
        </p:txBody>
      </p:sp>
      <p:sp>
        <p:nvSpPr>
          <p:cNvPr id="26" name="Title 1">
            <a:hlinkClick r:id="rId7" action="ppaction://hlinksldjump"/>
            <a:extLst>
              <a:ext uri="{FF2B5EF4-FFF2-40B4-BE49-F238E27FC236}">
                <a16:creationId xmlns:a16="http://schemas.microsoft.com/office/drawing/2014/main" id="{975A0F8F-5689-4BB4-9ABD-1FBB5726A246}"/>
              </a:ext>
            </a:extLst>
          </p:cNvPr>
          <p:cNvSpPr txBox="1">
            <a:spLocks/>
          </p:cNvSpPr>
          <p:nvPr/>
        </p:nvSpPr>
        <p:spPr>
          <a:xfrm>
            <a:off x="4268156" y="3093103"/>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Free time, social media and internet</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 8)</a:t>
            </a:r>
            <a:endParaRPr lang="en-GB" sz="1800" b="1" dirty="0">
              <a:solidFill>
                <a:srgbClr val="330099"/>
              </a:solidFill>
              <a:latin typeface="Arial" panose="020B0604020202020204" pitchFamily="34" charset="0"/>
              <a:cs typeface="Arial" panose="020B0604020202020204" pitchFamily="34" charset="0"/>
            </a:endParaRPr>
          </a:p>
        </p:txBody>
      </p:sp>
      <p:sp>
        <p:nvSpPr>
          <p:cNvPr id="28" name="Title 1">
            <a:hlinkClick r:id="rId8" action="ppaction://hlinksldjump"/>
            <a:extLst>
              <a:ext uri="{FF2B5EF4-FFF2-40B4-BE49-F238E27FC236}">
                <a16:creationId xmlns:a16="http://schemas.microsoft.com/office/drawing/2014/main" id="{AB2D3FF4-AFC1-401B-819E-FBF271CD8169}"/>
              </a:ext>
            </a:extLst>
          </p:cNvPr>
          <p:cNvSpPr txBox="1">
            <a:spLocks/>
          </p:cNvSpPr>
          <p:nvPr/>
        </p:nvSpPr>
        <p:spPr>
          <a:xfrm>
            <a:off x="6222220" y="3093103"/>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Gambling, money and aspirations</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 9)</a:t>
            </a:r>
            <a:endParaRPr lang="en-GB" sz="1800" b="1" dirty="0">
              <a:solidFill>
                <a:srgbClr val="330099"/>
              </a:solidFill>
              <a:latin typeface="Arial" panose="020B0604020202020204" pitchFamily="34" charset="0"/>
              <a:cs typeface="Arial" panose="020B0604020202020204" pitchFamily="34" charset="0"/>
            </a:endParaRPr>
          </a:p>
        </p:txBody>
      </p:sp>
      <p:sp>
        <p:nvSpPr>
          <p:cNvPr id="30" name="Title 1">
            <a:hlinkClick r:id="rId9" action="ppaction://hlinksldjump"/>
            <a:extLst>
              <a:ext uri="{FF2B5EF4-FFF2-40B4-BE49-F238E27FC236}">
                <a16:creationId xmlns:a16="http://schemas.microsoft.com/office/drawing/2014/main" id="{878234F2-E874-42E5-BDDF-D24DF3D6E7EB}"/>
              </a:ext>
            </a:extLst>
          </p:cNvPr>
          <p:cNvSpPr txBox="1">
            <a:spLocks/>
          </p:cNvSpPr>
          <p:nvPr/>
        </p:nvSpPr>
        <p:spPr>
          <a:xfrm>
            <a:off x="8199360" y="3089923"/>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Notes</a:t>
            </a:r>
          </a:p>
          <a:p>
            <a:pPr algn="ctr"/>
            <a:r>
              <a:rPr lang="en-GB" sz="2000" b="1" dirty="0">
                <a:solidFill>
                  <a:schemeClr val="bg1"/>
                </a:solidFill>
                <a:latin typeface="Arial" panose="020B0604020202020204" pitchFamily="34" charset="0"/>
                <a:cs typeface="Arial" panose="020B0604020202020204" pitchFamily="34" charset="0"/>
              </a:rPr>
              <a:t>v</a:t>
            </a:r>
            <a:br>
              <a:rPr lang="en-GB" sz="4100" b="1" dirty="0">
                <a:solidFill>
                  <a:srgbClr val="330099"/>
                </a:solidFill>
                <a:latin typeface="Arial" panose="020B0604020202020204" pitchFamily="34" charset="0"/>
                <a:cs typeface="Arial" panose="020B0604020202020204" pitchFamily="34" charset="0"/>
              </a:rPr>
            </a:br>
            <a:r>
              <a:rPr lang="en-GB" sz="1200" b="1" dirty="0">
                <a:solidFill>
                  <a:srgbClr val="330099"/>
                </a:solidFill>
                <a:latin typeface="Arial" panose="020B0604020202020204" pitchFamily="34" charset="0"/>
                <a:cs typeface="Arial" panose="020B0604020202020204" pitchFamily="34" charset="0"/>
              </a:rPr>
              <a:t>(slide 10)</a:t>
            </a:r>
            <a:endParaRPr lang="en-GB" sz="1800" b="1" dirty="0">
              <a:solidFill>
                <a:srgbClr val="330099"/>
              </a:solidFill>
              <a:latin typeface="Arial" panose="020B0604020202020204" pitchFamily="34" charset="0"/>
              <a:cs typeface="Arial" panose="020B0604020202020204" pitchFamily="34" charset="0"/>
            </a:endParaRPr>
          </a:p>
        </p:txBody>
      </p:sp>
      <p:sp>
        <p:nvSpPr>
          <p:cNvPr id="42" name="Title 1">
            <a:hlinkClick r:id="rId10" action="ppaction://hlinksldjump"/>
            <a:extLst>
              <a:ext uri="{FF2B5EF4-FFF2-40B4-BE49-F238E27FC236}">
                <a16:creationId xmlns:a16="http://schemas.microsoft.com/office/drawing/2014/main" id="{DC5807E9-63A7-4F5D-8EAC-DAEF19298459}"/>
              </a:ext>
            </a:extLst>
          </p:cNvPr>
          <p:cNvSpPr txBox="1">
            <a:spLocks/>
          </p:cNvSpPr>
          <p:nvPr/>
        </p:nvSpPr>
        <p:spPr>
          <a:xfrm>
            <a:off x="4268155" y="1469942"/>
            <a:ext cx="1665769" cy="1325563"/>
          </a:xfrm>
          <a:prstGeom prst="rect">
            <a:avLst/>
          </a:prstGeom>
          <a:ln>
            <a:solidFill>
              <a:srgbClr val="669900"/>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1800" b="1" dirty="0">
                <a:solidFill>
                  <a:srgbClr val="330099"/>
                </a:solidFill>
                <a:latin typeface="Arial" panose="020B0604020202020204" pitchFamily="34" charset="0"/>
                <a:cs typeface="Arial" panose="020B0604020202020204" pitchFamily="34" charset="0"/>
              </a:rPr>
              <a:t>Diet and oral health</a:t>
            </a:r>
          </a:p>
          <a:p>
            <a:pPr algn="ctr"/>
            <a:endParaRPr lang="en-GB" sz="1800" b="1" dirty="0">
              <a:solidFill>
                <a:srgbClr val="330099"/>
              </a:solidFill>
              <a:latin typeface="Arial" panose="020B0604020202020204" pitchFamily="34" charset="0"/>
              <a:cs typeface="Arial" panose="020B0604020202020204" pitchFamily="34" charset="0"/>
            </a:endParaRPr>
          </a:p>
          <a:p>
            <a:pPr algn="ctr"/>
            <a:r>
              <a:rPr lang="en-GB" sz="1200" b="1" dirty="0">
                <a:solidFill>
                  <a:srgbClr val="330099"/>
                </a:solidFill>
                <a:latin typeface="Arial" panose="020B0604020202020204" pitchFamily="34" charset="0"/>
                <a:cs typeface="Arial" panose="020B0604020202020204" pitchFamily="34" charset="0"/>
              </a:rPr>
              <a:t>(slide 4)</a:t>
            </a:r>
            <a:endParaRPr lang="en-GB" b="1" dirty="0">
              <a:solidFill>
                <a:srgbClr val="330099"/>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09D2C03-502F-4990-995B-6400893467A1}"/>
              </a:ext>
            </a:extLst>
          </p:cNvPr>
          <p:cNvSpPr txBox="1"/>
          <p:nvPr/>
        </p:nvSpPr>
        <p:spPr>
          <a:xfrm>
            <a:off x="422031" y="5781753"/>
            <a:ext cx="1131042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Click on the header in a box to be taken to the relevant section in the report.</a:t>
            </a:r>
          </a:p>
        </p:txBody>
      </p:sp>
      <p:pic>
        <p:nvPicPr>
          <p:cNvPr id="5" name="Picture 4" descr="A picture containing light, drawing&#10;&#10;Description automatically generated">
            <a:extLst>
              <a:ext uri="{FF2B5EF4-FFF2-40B4-BE49-F238E27FC236}">
                <a16:creationId xmlns:a16="http://schemas.microsoft.com/office/drawing/2014/main" id="{02C41248-E4E9-40F0-8FF6-C49927EEA4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156091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9F8CE-CDE3-4EAA-8B1E-1C544085B2CA}"/>
              </a:ext>
            </a:extLst>
          </p:cNvPr>
          <p:cNvSpPr>
            <a:spLocks noGrp="1"/>
          </p:cNvSpPr>
          <p:nvPr>
            <p:ph idx="1"/>
          </p:nvPr>
        </p:nvSpPr>
        <p:spPr>
          <a:xfrm>
            <a:off x="838200" y="1256012"/>
            <a:ext cx="10515600" cy="4920951"/>
          </a:xfrm>
        </p:spPr>
        <p:txBody>
          <a:bodyPr>
            <a:normAutofit fontScale="70000" lnSpcReduction="20000"/>
          </a:bodyPr>
          <a:lstStyle/>
          <a:p>
            <a:pPr algn="just">
              <a:lnSpc>
                <a:spcPct val="134000"/>
              </a:lnSpc>
            </a:pPr>
            <a:r>
              <a:rPr lang="en-GB" sz="2400" dirty="0">
                <a:latin typeface="Arial" panose="020B0604020202020204" pitchFamily="34" charset="0"/>
                <a:cs typeface="Arial" panose="020B0604020202020204" pitchFamily="34" charset="0"/>
              </a:rPr>
              <a:t>The Wakefield School Survey 2020 was carried out with Year 3, Year 5, Year 7 and Year 9 pupils in the spring term 2020 between January and March 2020, before the national lockdown due to the pandemic.</a:t>
            </a:r>
          </a:p>
          <a:p>
            <a:pPr algn="just">
              <a:lnSpc>
                <a:spcPct val="134000"/>
              </a:lnSpc>
            </a:pPr>
            <a:r>
              <a:rPr lang="en-GB" sz="2400" dirty="0">
                <a:latin typeface="Arial" panose="020B0604020202020204" pitchFamily="34" charset="0"/>
                <a:cs typeface="Arial" panose="020B0604020202020204" pitchFamily="34" charset="0"/>
              </a:rPr>
              <a:t>The Wakefield Council Public Health team have been using the Health Related Behaviour Questionnaire (HRBQ) every two years since 2009 as a way of collecting robust information about young people’s health and lifestyles.</a:t>
            </a:r>
          </a:p>
          <a:p>
            <a:pPr algn="just">
              <a:lnSpc>
                <a:spcPct val="134000"/>
              </a:lnSpc>
            </a:pPr>
            <a:r>
              <a:rPr lang="en-GB" sz="2400" dirty="0">
                <a:latin typeface="Arial" panose="020B0604020202020204" pitchFamily="34" charset="0"/>
                <a:cs typeface="Arial" panose="020B0604020202020204" pitchFamily="34" charset="0"/>
              </a:rPr>
              <a:t>This survey is an essential source of data for both schools and local authority commissioners alike, providing detailed and robust information about the health behaviours and lifestyle choices of the children living in the Wakefield district. </a:t>
            </a:r>
          </a:p>
          <a:p>
            <a:pPr algn="just">
              <a:lnSpc>
                <a:spcPct val="134000"/>
              </a:lnSpc>
            </a:pPr>
            <a:r>
              <a:rPr lang="en-GB" sz="2400" dirty="0">
                <a:latin typeface="Arial" panose="020B0604020202020204" pitchFamily="34" charset="0"/>
                <a:cs typeface="Arial" panose="020B0604020202020204" pitchFamily="34" charset="0"/>
              </a:rPr>
              <a:t>The content of the survey is widely consulted upon and uses age appropriate questions where necessary.</a:t>
            </a:r>
          </a:p>
          <a:p>
            <a:pPr algn="just">
              <a:lnSpc>
                <a:spcPct val="134000"/>
              </a:lnSpc>
            </a:pPr>
            <a:r>
              <a:rPr lang="en-GB" sz="2400" dirty="0">
                <a:latin typeface="Arial" panose="020B0604020202020204" pitchFamily="34" charset="0"/>
                <a:cs typeface="Arial" panose="020B0604020202020204" pitchFamily="34" charset="0"/>
              </a:rPr>
              <a:t>Pupils from Year 3, Year 5, Year 7 and Year 9 took part in the survey either online or via paper copy.</a:t>
            </a:r>
          </a:p>
          <a:p>
            <a:pPr algn="just">
              <a:lnSpc>
                <a:spcPct val="134000"/>
              </a:lnSpc>
            </a:pPr>
            <a:r>
              <a:rPr lang="en-GB" sz="2400" dirty="0">
                <a:latin typeface="Arial" panose="020B0604020202020204" pitchFamily="34" charset="0"/>
                <a:cs typeface="Arial" panose="020B0604020202020204" pitchFamily="34" charset="0"/>
              </a:rPr>
              <a:t>Enventure Research was commissioned to independently analyse and report on the findings.</a:t>
            </a:r>
          </a:p>
          <a:p>
            <a:pPr algn="just">
              <a:lnSpc>
                <a:spcPct val="134000"/>
              </a:lnSpc>
            </a:pPr>
            <a:r>
              <a:rPr lang="en-GB" sz="2400" dirty="0">
                <a:latin typeface="Arial" panose="020B0604020202020204" pitchFamily="34" charset="0"/>
                <a:cs typeface="Arial" panose="020B0604020202020204" pitchFamily="34" charset="0"/>
              </a:rPr>
              <a:t>In total, 9,038 valid responses were received from pupils from across the district. </a:t>
            </a:r>
          </a:p>
          <a:p>
            <a:pPr algn="just">
              <a:lnSpc>
                <a:spcPct val="134000"/>
              </a:lnSpc>
            </a:pPr>
            <a:r>
              <a:rPr lang="en-GB" sz="2400" dirty="0">
                <a:latin typeface="Arial" panose="020B0604020202020204" pitchFamily="34" charset="0"/>
                <a:cs typeface="Arial" panose="020B0604020202020204" pitchFamily="34" charset="0"/>
              </a:rPr>
              <a:t>This report details and compares the responses (where possible¹) from all four year groups.</a:t>
            </a:r>
          </a:p>
          <a:p>
            <a:pPr>
              <a:lnSpc>
                <a:spcPct val="134000"/>
              </a:lnSpc>
            </a:pPr>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81EAB65-87E9-4564-AE3A-135C9D28E727}"/>
              </a:ext>
            </a:extLst>
          </p:cNvPr>
          <p:cNvSpPr>
            <a:spLocks noGrp="1"/>
          </p:cNvSpPr>
          <p:nvPr>
            <p:ph type="sldNum" sz="quarter" idx="12"/>
          </p:nvPr>
        </p:nvSpPr>
        <p:spPr/>
        <p:txBody>
          <a:bodyPr/>
          <a:lstStyle/>
          <a:p>
            <a:fld id="{2AB65736-E7D2-48B3-BCE6-5F419FA2F65B}" type="slidenum">
              <a:rPr lang="en-GB" smtClean="0"/>
              <a:t>3</a:t>
            </a:fld>
            <a:endParaRPr lang="en-GB"/>
          </a:p>
        </p:txBody>
      </p:sp>
      <p:pic>
        <p:nvPicPr>
          <p:cNvPr id="6" name="Picture 5">
            <a:extLst>
              <a:ext uri="{FF2B5EF4-FFF2-40B4-BE49-F238E27FC236}">
                <a16:creationId xmlns:a16="http://schemas.microsoft.com/office/drawing/2014/main" id="{CD467401-68C9-4B66-9FF0-DBE93410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sp>
        <p:nvSpPr>
          <p:cNvPr id="5" name="Title 1">
            <a:extLst>
              <a:ext uri="{FF2B5EF4-FFF2-40B4-BE49-F238E27FC236}">
                <a16:creationId xmlns:a16="http://schemas.microsoft.com/office/drawing/2014/main" id="{D9BD8B5A-B4E3-4097-91C7-42C1CFEACB80}"/>
              </a:ext>
            </a:extLst>
          </p:cNvPr>
          <p:cNvSpPr txBox="1">
            <a:spLocks/>
          </p:cNvSpPr>
          <p:nvPr/>
        </p:nvSpPr>
        <p:spPr>
          <a:xfrm>
            <a:off x="838200" y="-69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Introduction</a:t>
            </a:r>
          </a:p>
        </p:txBody>
      </p:sp>
      <p:pic>
        <p:nvPicPr>
          <p:cNvPr id="2" name="Picture 1" descr="A picture containing light, drawing&#10;&#10;Description automatically generated">
            <a:extLst>
              <a:ext uri="{FF2B5EF4-FFF2-40B4-BE49-F238E27FC236}">
                <a16:creationId xmlns:a16="http://schemas.microsoft.com/office/drawing/2014/main" id="{0E721FA2-2F06-4145-89D6-346FFB495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Tree>
    <p:extLst>
      <p:ext uri="{BB962C8B-B14F-4D97-AF65-F5344CB8AC3E}">
        <p14:creationId xmlns:p14="http://schemas.microsoft.com/office/powerpoint/2010/main" val="340649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5090C962-0019-4A0C-A980-2BB2B9F35027}"/>
              </a:ext>
            </a:extLst>
          </p:cNvPr>
          <p:cNvGraphicFramePr/>
          <p:nvPr>
            <p:extLst>
              <p:ext uri="{D42A27DB-BD31-4B8C-83A1-F6EECF244321}">
                <p14:modId xmlns:p14="http://schemas.microsoft.com/office/powerpoint/2010/main" val="4115870274"/>
              </p:ext>
            </p:extLst>
          </p:nvPr>
        </p:nvGraphicFramePr>
        <p:xfrm>
          <a:off x="9472758" y="3931837"/>
          <a:ext cx="2617557" cy="1657461"/>
        </p:xfrm>
        <a:graphic>
          <a:graphicData uri="http://schemas.openxmlformats.org/drawingml/2006/chart">
            <c:chart xmlns:c="http://schemas.openxmlformats.org/drawingml/2006/chart" xmlns:r="http://schemas.openxmlformats.org/officeDocument/2006/relationships" r:id="rId2"/>
          </a:graphicData>
        </a:graphic>
      </p:graphicFrame>
      <p:sp>
        <p:nvSpPr>
          <p:cNvPr id="3" name="Thought Bubble: Cloud 2">
            <a:extLst>
              <a:ext uri="{FF2B5EF4-FFF2-40B4-BE49-F238E27FC236}">
                <a16:creationId xmlns:a16="http://schemas.microsoft.com/office/drawing/2014/main" id="{C9D4EEF5-3B75-4795-8C5C-142D631282F2}"/>
              </a:ext>
            </a:extLst>
          </p:cNvPr>
          <p:cNvSpPr/>
          <p:nvPr/>
        </p:nvSpPr>
        <p:spPr>
          <a:xfrm rot="485297">
            <a:off x="8360916" y="4013493"/>
            <a:ext cx="1272951" cy="1163608"/>
          </a:xfrm>
          <a:prstGeom prst="cloudCallout">
            <a:avLst>
              <a:gd name="adj1" fmla="val -42826"/>
              <a:gd name="adj2" fmla="val 60020"/>
            </a:avLst>
          </a:prstGeom>
          <a:solidFill>
            <a:schemeClr val="bg1"/>
          </a:solidFill>
          <a:ln>
            <a:solidFill>
              <a:srgbClr val="33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4</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30" name="Straight Connector 29">
            <a:extLst>
              <a:ext uri="{FF2B5EF4-FFF2-40B4-BE49-F238E27FC236}">
                <a16:creationId xmlns:a16="http://schemas.microsoft.com/office/drawing/2014/main" id="{3A99B648-AAE4-4973-9922-5334A0C0775F}"/>
              </a:ext>
            </a:extLst>
          </p:cNvPr>
          <p:cNvCxnSpPr>
            <a:cxnSpLocks/>
          </p:cNvCxnSpPr>
          <p:nvPr/>
        </p:nvCxnSpPr>
        <p:spPr>
          <a:xfrm>
            <a:off x="4130211"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E85FD57-A405-40E8-B3C2-C1990B6A5078}"/>
              </a:ext>
            </a:extLst>
          </p:cNvPr>
          <p:cNvCxnSpPr>
            <a:cxnSpLocks/>
          </p:cNvCxnSpPr>
          <p:nvPr/>
        </p:nvCxnSpPr>
        <p:spPr>
          <a:xfrm>
            <a:off x="273578" y="382484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49" name="Picture 48" descr="A close up of a logo&#10;&#10;Description automatically generated">
            <a:extLst>
              <a:ext uri="{FF2B5EF4-FFF2-40B4-BE49-F238E27FC236}">
                <a16:creationId xmlns:a16="http://schemas.microsoft.com/office/drawing/2014/main" id="{4ADE43E4-E37B-4CA2-8F52-F989DCCE24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73" y="4009639"/>
            <a:ext cx="1224000" cy="1224000"/>
          </a:xfrm>
          <a:prstGeom prst="rect">
            <a:avLst/>
          </a:prstGeom>
        </p:spPr>
      </p:pic>
      <p:pic>
        <p:nvPicPr>
          <p:cNvPr id="68" name="Picture 67" descr="A close up of a logo&#10;&#10;Description automatically generated">
            <a:extLst>
              <a:ext uri="{FF2B5EF4-FFF2-40B4-BE49-F238E27FC236}">
                <a16:creationId xmlns:a16="http://schemas.microsoft.com/office/drawing/2014/main" id="{B768D9C0-B36C-475A-9E1B-DF2C944030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1793" y="1783813"/>
            <a:ext cx="1216110" cy="1216110"/>
          </a:xfrm>
          <a:prstGeom prst="rect">
            <a:avLst/>
          </a:prstGeom>
        </p:spPr>
      </p:pic>
      <p:sp>
        <p:nvSpPr>
          <p:cNvPr id="311" name="Title 1">
            <a:extLst>
              <a:ext uri="{FF2B5EF4-FFF2-40B4-BE49-F238E27FC236}">
                <a16:creationId xmlns:a16="http://schemas.microsoft.com/office/drawing/2014/main" id="{AE2293E1-16F3-471E-BFBB-DAFF8D26CDCC}"/>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Year group comparisons</a:t>
            </a:r>
          </a:p>
        </p:txBody>
      </p:sp>
      <p:sp>
        <p:nvSpPr>
          <p:cNvPr id="313" name="Title 1">
            <a:extLst>
              <a:ext uri="{FF2B5EF4-FFF2-40B4-BE49-F238E27FC236}">
                <a16:creationId xmlns:a16="http://schemas.microsoft.com/office/drawing/2014/main" id="{1AF376D0-D2FD-4F39-A905-9B2D7C8AD929}"/>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Diet and oral health</a:t>
            </a:r>
          </a:p>
        </p:txBody>
      </p:sp>
      <p:pic>
        <p:nvPicPr>
          <p:cNvPr id="2" name="Picture 1" descr="A picture containing light, drawing&#10;&#10;Description automatically generated">
            <a:extLst>
              <a:ext uri="{FF2B5EF4-FFF2-40B4-BE49-F238E27FC236}">
                <a16:creationId xmlns:a16="http://schemas.microsoft.com/office/drawing/2014/main" id="{25DD452C-A74C-4B74-8F4F-33C1AE896B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cxnSp>
        <p:nvCxnSpPr>
          <p:cNvPr id="245" name="Straight Connector 244">
            <a:extLst>
              <a:ext uri="{FF2B5EF4-FFF2-40B4-BE49-F238E27FC236}">
                <a16:creationId xmlns:a16="http://schemas.microsoft.com/office/drawing/2014/main" id="{2FB45BD8-6D09-49A2-8E3F-C763F5BD3304}"/>
              </a:ext>
            </a:extLst>
          </p:cNvPr>
          <p:cNvCxnSpPr>
            <a:cxnSpLocks/>
          </p:cNvCxnSpPr>
          <p:nvPr/>
        </p:nvCxnSpPr>
        <p:spPr>
          <a:xfrm>
            <a:off x="8135542" y="1624164"/>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382" name="Picture 381" descr="A close up of a logo&#10;&#10;Description automatically generated">
            <a:extLst>
              <a:ext uri="{FF2B5EF4-FFF2-40B4-BE49-F238E27FC236}">
                <a16:creationId xmlns:a16="http://schemas.microsoft.com/office/drawing/2014/main" id="{5F604EFA-1FAB-4635-A716-0E4F00A261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9748" y="4009639"/>
            <a:ext cx="1228155" cy="1228155"/>
          </a:xfrm>
          <a:prstGeom prst="rect">
            <a:avLst/>
          </a:prstGeom>
        </p:spPr>
      </p:pic>
      <p:pic>
        <p:nvPicPr>
          <p:cNvPr id="5" name="Picture 4" descr="A picture containing toy, bottle&#10;&#10;Description automatically generated">
            <a:extLst>
              <a:ext uri="{FF2B5EF4-FFF2-40B4-BE49-F238E27FC236}">
                <a16:creationId xmlns:a16="http://schemas.microsoft.com/office/drawing/2014/main" id="{5425980D-55B1-4537-B13D-29389C289E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8776" y="4223321"/>
            <a:ext cx="637229" cy="637229"/>
          </a:xfrm>
          <a:prstGeom prst="rect">
            <a:avLst/>
          </a:prstGeom>
        </p:spPr>
      </p:pic>
      <p:pic>
        <p:nvPicPr>
          <p:cNvPr id="10" name="Picture 9" descr="A close up of a logo&#10;&#10;Description automatically generated">
            <a:extLst>
              <a:ext uri="{FF2B5EF4-FFF2-40B4-BE49-F238E27FC236}">
                <a16:creationId xmlns:a16="http://schemas.microsoft.com/office/drawing/2014/main" id="{009F217A-52B3-4F74-B7BD-BC6722D78A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7419" y="1734266"/>
            <a:ext cx="1151438" cy="1151438"/>
          </a:xfrm>
          <a:prstGeom prst="rect">
            <a:avLst/>
          </a:prstGeom>
        </p:spPr>
      </p:pic>
      <p:sp>
        <p:nvSpPr>
          <p:cNvPr id="7" name="TextBox 6">
            <a:extLst>
              <a:ext uri="{FF2B5EF4-FFF2-40B4-BE49-F238E27FC236}">
                <a16:creationId xmlns:a16="http://schemas.microsoft.com/office/drawing/2014/main" id="{C3B615B5-AA23-4B90-9F2C-FC5A02290D0F}"/>
              </a:ext>
            </a:extLst>
          </p:cNvPr>
          <p:cNvSpPr txBox="1"/>
          <p:nvPr/>
        </p:nvSpPr>
        <p:spPr>
          <a:xfrm>
            <a:off x="363114" y="3146636"/>
            <a:ext cx="3499764"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Year 9 pupils are less likely to eat fruit and vegetables most days</a:t>
            </a:r>
          </a:p>
        </p:txBody>
      </p:sp>
      <p:sp>
        <p:nvSpPr>
          <p:cNvPr id="11" name="TextBox 10">
            <a:extLst>
              <a:ext uri="{FF2B5EF4-FFF2-40B4-BE49-F238E27FC236}">
                <a16:creationId xmlns:a16="http://schemas.microsoft.com/office/drawing/2014/main" id="{3FA2D40E-8A0E-4966-8881-5D0FD8638BFB}"/>
              </a:ext>
            </a:extLst>
          </p:cNvPr>
          <p:cNvSpPr txBox="1"/>
          <p:nvPr/>
        </p:nvSpPr>
        <p:spPr>
          <a:xfrm>
            <a:off x="4397545" y="3133925"/>
            <a:ext cx="3499349"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Likelihood of brushing teeth at least twice a day increases by age</a:t>
            </a:r>
          </a:p>
        </p:txBody>
      </p:sp>
      <p:sp>
        <p:nvSpPr>
          <p:cNvPr id="13" name="TextBox 12">
            <a:extLst>
              <a:ext uri="{FF2B5EF4-FFF2-40B4-BE49-F238E27FC236}">
                <a16:creationId xmlns:a16="http://schemas.microsoft.com/office/drawing/2014/main" id="{C46447AE-0C30-4A2D-A2F4-15DD0BBDE205}"/>
              </a:ext>
            </a:extLst>
          </p:cNvPr>
          <p:cNvSpPr txBox="1"/>
          <p:nvPr/>
        </p:nvSpPr>
        <p:spPr>
          <a:xfrm>
            <a:off x="8374188" y="3132236"/>
            <a:ext cx="3632231"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Year 5 pupils are less likely to have visited a dentist in last 6 months</a:t>
            </a:r>
          </a:p>
        </p:txBody>
      </p:sp>
      <p:sp>
        <p:nvSpPr>
          <p:cNvPr id="14" name="TextBox 13">
            <a:extLst>
              <a:ext uri="{FF2B5EF4-FFF2-40B4-BE49-F238E27FC236}">
                <a16:creationId xmlns:a16="http://schemas.microsoft.com/office/drawing/2014/main" id="{2874CD3B-2945-4F04-8A35-957E3FE9FE42}"/>
              </a:ext>
            </a:extLst>
          </p:cNvPr>
          <p:cNvSpPr txBox="1"/>
          <p:nvPr/>
        </p:nvSpPr>
        <p:spPr>
          <a:xfrm>
            <a:off x="528254" y="5592257"/>
            <a:ext cx="3499764"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Likelihood of drinking fizzy drinks most days increases by age</a:t>
            </a:r>
          </a:p>
        </p:txBody>
      </p:sp>
      <p:sp>
        <p:nvSpPr>
          <p:cNvPr id="15" name="TextBox 14">
            <a:extLst>
              <a:ext uri="{FF2B5EF4-FFF2-40B4-BE49-F238E27FC236}">
                <a16:creationId xmlns:a16="http://schemas.microsoft.com/office/drawing/2014/main" id="{4B90E7FF-F903-4708-AF59-BBF2656920B1}"/>
              </a:ext>
            </a:extLst>
          </p:cNvPr>
          <p:cNvSpPr txBox="1"/>
          <p:nvPr/>
        </p:nvSpPr>
        <p:spPr>
          <a:xfrm>
            <a:off x="4362743" y="5589306"/>
            <a:ext cx="3673314"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Likelihood of having breakfast falls by age</a:t>
            </a:r>
          </a:p>
        </p:txBody>
      </p:sp>
      <p:sp>
        <p:nvSpPr>
          <p:cNvPr id="16" name="TextBox 15">
            <a:extLst>
              <a:ext uri="{FF2B5EF4-FFF2-40B4-BE49-F238E27FC236}">
                <a16:creationId xmlns:a16="http://schemas.microsoft.com/office/drawing/2014/main" id="{B47AC6BA-C6FB-444C-95D0-86FAD8D9FBB6}"/>
              </a:ext>
            </a:extLst>
          </p:cNvPr>
          <p:cNvSpPr txBox="1"/>
          <p:nvPr/>
        </p:nvSpPr>
        <p:spPr>
          <a:xfrm>
            <a:off x="8274318" y="5590395"/>
            <a:ext cx="3791054"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Year 9 pupils are more likely to think they need to eat more healthily</a:t>
            </a:r>
          </a:p>
        </p:txBody>
      </p:sp>
      <p:graphicFrame>
        <p:nvGraphicFramePr>
          <p:cNvPr id="9" name="Chart 8">
            <a:extLst>
              <a:ext uri="{FF2B5EF4-FFF2-40B4-BE49-F238E27FC236}">
                <a16:creationId xmlns:a16="http://schemas.microsoft.com/office/drawing/2014/main" id="{3984B2F4-47EE-46A3-A837-66E9447F656B}"/>
              </a:ext>
            </a:extLst>
          </p:cNvPr>
          <p:cNvGraphicFramePr/>
          <p:nvPr>
            <p:extLst>
              <p:ext uri="{D42A27DB-BD31-4B8C-83A1-F6EECF244321}">
                <p14:modId xmlns:p14="http://schemas.microsoft.com/office/powerpoint/2010/main" val="3625335785"/>
              </p:ext>
            </p:extLst>
          </p:nvPr>
        </p:nvGraphicFramePr>
        <p:xfrm>
          <a:off x="5444231" y="3931837"/>
          <a:ext cx="2617557" cy="165746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a:extLst>
              <a:ext uri="{FF2B5EF4-FFF2-40B4-BE49-F238E27FC236}">
                <a16:creationId xmlns:a16="http://schemas.microsoft.com/office/drawing/2014/main" id="{1986BB3A-567F-4729-A36F-7C2C1F21E90D}"/>
              </a:ext>
            </a:extLst>
          </p:cNvPr>
          <p:cNvGraphicFramePr/>
          <p:nvPr>
            <p:extLst>
              <p:ext uri="{D42A27DB-BD31-4B8C-83A1-F6EECF244321}">
                <p14:modId xmlns:p14="http://schemas.microsoft.com/office/powerpoint/2010/main" val="2446958519"/>
              </p:ext>
            </p:extLst>
          </p:nvPr>
        </p:nvGraphicFramePr>
        <p:xfrm>
          <a:off x="1410461" y="1477265"/>
          <a:ext cx="2617557" cy="1657461"/>
        </p:xfrm>
        <a:graphic>
          <a:graphicData uri="http://schemas.openxmlformats.org/drawingml/2006/chart">
            <c:chart xmlns:c="http://schemas.openxmlformats.org/drawingml/2006/chart" xmlns:r="http://schemas.openxmlformats.org/officeDocument/2006/relationships" r:id="rId11"/>
          </a:graphicData>
        </a:graphic>
      </p:graphicFrame>
      <p:pic>
        <p:nvPicPr>
          <p:cNvPr id="351" name="Picture 350" descr="A picture containing graphics, drawing&#10;&#10;Description automatically generated">
            <a:extLst>
              <a:ext uri="{FF2B5EF4-FFF2-40B4-BE49-F238E27FC236}">
                <a16:creationId xmlns:a16="http://schemas.microsoft.com/office/drawing/2014/main" id="{6676BE8A-1C69-4CF6-A9EB-E7F20868AA3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3885" y="1692536"/>
            <a:ext cx="1227600" cy="1227600"/>
          </a:xfrm>
          <a:prstGeom prst="rect">
            <a:avLst/>
          </a:prstGeom>
        </p:spPr>
      </p:pic>
      <p:graphicFrame>
        <p:nvGraphicFramePr>
          <p:cNvPr id="18" name="Chart 17">
            <a:extLst>
              <a:ext uri="{FF2B5EF4-FFF2-40B4-BE49-F238E27FC236}">
                <a16:creationId xmlns:a16="http://schemas.microsoft.com/office/drawing/2014/main" id="{620D6203-8471-4054-8644-D2F6B19F9FF6}"/>
              </a:ext>
            </a:extLst>
          </p:cNvPr>
          <p:cNvGraphicFramePr/>
          <p:nvPr>
            <p:extLst>
              <p:ext uri="{D42A27DB-BD31-4B8C-83A1-F6EECF244321}">
                <p14:modId xmlns:p14="http://schemas.microsoft.com/office/powerpoint/2010/main" val="767247670"/>
              </p:ext>
            </p:extLst>
          </p:nvPr>
        </p:nvGraphicFramePr>
        <p:xfrm>
          <a:off x="5491231" y="1471742"/>
          <a:ext cx="2617557" cy="165746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9" name="Chart 18">
            <a:extLst>
              <a:ext uri="{FF2B5EF4-FFF2-40B4-BE49-F238E27FC236}">
                <a16:creationId xmlns:a16="http://schemas.microsoft.com/office/drawing/2014/main" id="{169BD1F4-B3F9-42F6-849D-677DCD165B08}"/>
              </a:ext>
            </a:extLst>
          </p:cNvPr>
          <p:cNvGraphicFramePr/>
          <p:nvPr>
            <p:extLst>
              <p:ext uri="{D42A27DB-BD31-4B8C-83A1-F6EECF244321}">
                <p14:modId xmlns:p14="http://schemas.microsoft.com/office/powerpoint/2010/main" val="3466140710"/>
              </p:ext>
            </p:extLst>
          </p:nvPr>
        </p:nvGraphicFramePr>
        <p:xfrm>
          <a:off x="9472759" y="1477266"/>
          <a:ext cx="2617557" cy="165746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0" name="Chart 19">
            <a:extLst>
              <a:ext uri="{FF2B5EF4-FFF2-40B4-BE49-F238E27FC236}">
                <a16:creationId xmlns:a16="http://schemas.microsoft.com/office/drawing/2014/main" id="{37B6F378-7CD3-4570-96F1-619BF302FAB0}"/>
              </a:ext>
            </a:extLst>
          </p:cNvPr>
          <p:cNvGraphicFramePr/>
          <p:nvPr>
            <p:extLst>
              <p:ext uri="{D42A27DB-BD31-4B8C-83A1-F6EECF244321}">
                <p14:modId xmlns:p14="http://schemas.microsoft.com/office/powerpoint/2010/main" val="2733998361"/>
              </p:ext>
            </p:extLst>
          </p:nvPr>
        </p:nvGraphicFramePr>
        <p:xfrm>
          <a:off x="1131447" y="3931837"/>
          <a:ext cx="2617557" cy="165746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6548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1B7E5D8E-4A5A-47AF-8CC0-76C9D796038A}"/>
              </a:ext>
            </a:extLst>
          </p:cNvPr>
          <p:cNvGraphicFramePr/>
          <p:nvPr>
            <p:extLst>
              <p:ext uri="{D42A27DB-BD31-4B8C-83A1-F6EECF244321}">
                <p14:modId xmlns:p14="http://schemas.microsoft.com/office/powerpoint/2010/main" val="2773097265"/>
              </p:ext>
            </p:extLst>
          </p:nvPr>
        </p:nvGraphicFramePr>
        <p:xfrm>
          <a:off x="9336632" y="1884097"/>
          <a:ext cx="2686730" cy="1657461"/>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5</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5" name="Straight Connector 14">
            <a:extLst>
              <a:ext uri="{FF2B5EF4-FFF2-40B4-BE49-F238E27FC236}">
                <a16:creationId xmlns:a16="http://schemas.microsoft.com/office/drawing/2014/main" id="{15BEADD6-B6EA-43A2-8E48-61C8931B1FE0}"/>
              </a:ext>
            </a:extLst>
          </p:cNvPr>
          <p:cNvCxnSpPr>
            <a:cxnSpLocks/>
          </p:cNvCxnSpPr>
          <p:nvPr/>
        </p:nvCxnSpPr>
        <p:spPr>
          <a:xfrm>
            <a:off x="4130211" y="1646719"/>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DA58B6F-F5F6-4567-9F8C-3B7798DFC19A}"/>
              </a:ext>
            </a:extLst>
          </p:cNvPr>
          <p:cNvCxnSpPr>
            <a:cxnSpLocks/>
          </p:cNvCxnSpPr>
          <p:nvPr/>
        </p:nvCxnSpPr>
        <p:spPr>
          <a:xfrm>
            <a:off x="7939569" y="1632687"/>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239" name="Picture 238" descr="A picture containing light&#10;&#10;Description automatically generated">
            <a:extLst>
              <a:ext uri="{FF2B5EF4-FFF2-40B4-BE49-F238E27FC236}">
                <a16:creationId xmlns:a16="http://schemas.microsoft.com/office/drawing/2014/main" id="{9B8EFEF5-78D3-49C1-8C10-CC97BB99D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2886" y="2349529"/>
            <a:ext cx="1077981" cy="1077981"/>
          </a:xfrm>
          <a:prstGeom prst="rect">
            <a:avLst/>
          </a:prstGeom>
        </p:spPr>
      </p:pic>
      <p:sp>
        <p:nvSpPr>
          <p:cNvPr id="3" name="Title 1">
            <a:extLst>
              <a:ext uri="{FF2B5EF4-FFF2-40B4-BE49-F238E27FC236}">
                <a16:creationId xmlns:a16="http://schemas.microsoft.com/office/drawing/2014/main" id="{3247DE6C-C5C9-420F-B50B-D53AD04C3EDF}"/>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Physical activity</a:t>
            </a:r>
          </a:p>
        </p:txBody>
      </p:sp>
      <p:sp>
        <p:nvSpPr>
          <p:cNvPr id="5" name="Title 1">
            <a:extLst>
              <a:ext uri="{FF2B5EF4-FFF2-40B4-BE49-F238E27FC236}">
                <a16:creationId xmlns:a16="http://schemas.microsoft.com/office/drawing/2014/main" id="{8DD2D428-C0C6-4757-AB34-FF42F73219BE}"/>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Year group comparisons</a:t>
            </a:r>
          </a:p>
        </p:txBody>
      </p:sp>
      <p:pic>
        <p:nvPicPr>
          <p:cNvPr id="2" name="Picture 1" descr="A picture containing light, drawing&#10;&#10;Description automatically generated">
            <a:extLst>
              <a:ext uri="{FF2B5EF4-FFF2-40B4-BE49-F238E27FC236}">
                <a16:creationId xmlns:a16="http://schemas.microsoft.com/office/drawing/2014/main" id="{CA7EF88B-F386-405E-88F2-1AD762148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
        <p:nvSpPr>
          <p:cNvPr id="6" name="TextBox 5">
            <a:extLst>
              <a:ext uri="{FF2B5EF4-FFF2-40B4-BE49-F238E27FC236}">
                <a16:creationId xmlns:a16="http://schemas.microsoft.com/office/drawing/2014/main" id="{7D4C5D1E-8304-413A-BD35-C5359D809AF4}"/>
              </a:ext>
            </a:extLst>
          </p:cNvPr>
          <p:cNvSpPr txBox="1"/>
          <p:nvPr/>
        </p:nvSpPr>
        <p:spPr>
          <a:xfrm>
            <a:off x="512265" y="3849285"/>
            <a:ext cx="3320093" cy="1077218"/>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Amongst older pupils, </a:t>
            </a:r>
            <a:r>
              <a:rPr lang="en-GB" sz="1600" b="1">
                <a:solidFill>
                  <a:srgbClr val="330099"/>
                </a:solidFill>
                <a:latin typeface="Arial" panose="020B0604020202020204" pitchFamily="34" charset="0"/>
                <a:cs typeface="Arial" panose="020B0604020202020204" pitchFamily="34" charset="0"/>
              </a:rPr>
              <a:t>Year 9 </a:t>
            </a:r>
            <a:r>
              <a:rPr lang="en-GB" sz="1600" b="1" dirty="0">
                <a:solidFill>
                  <a:srgbClr val="330099"/>
                </a:solidFill>
                <a:latin typeface="Arial" panose="020B0604020202020204" pitchFamily="34" charset="0"/>
                <a:cs typeface="Arial" panose="020B0604020202020204" pitchFamily="34" charset="0"/>
              </a:rPr>
              <a:t>are more likely to do less than one hour of physical activity a day</a:t>
            </a:r>
          </a:p>
        </p:txBody>
      </p:sp>
      <p:sp>
        <p:nvSpPr>
          <p:cNvPr id="7" name="TextBox 6">
            <a:extLst>
              <a:ext uri="{FF2B5EF4-FFF2-40B4-BE49-F238E27FC236}">
                <a16:creationId xmlns:a16="http://schemas.microsoft.com/office/drawing/2014/main" id="{020C0DBC-05F5-4348-AD10-9075C55B4814}"/>
              </a:ext>
            </a:extLst>
          </p:cNvPr>
          <p:cNvSpPr txBox="1"/>
          <p:nvPr/>
        </p:nvSpPr>
        <p:spPr>
          <a:xfrm>
            <a:off x="4331982" y="3845374"/>
            <a:ext cx="3395379" cy="1077218"/>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Year 5 pupils are more likely to usually walk to school, proportions are similar for other year groups</a:t>
            </a:r>
          </a:p>
        </p:txBody>
      </p:sp>
      <p:sp>
        <p:nvSpPr>
          <p:cNvPr id="11" name="TextBox 10">
            <a:extLst>
              <a:ext uri="{FF2B5EF4-FFF2-40B4-BE49-F238E27FC236}">
                <a16:creationId xmlns:a16="http://schemas.microsoft.com/office/drawing/2014/main" id="{286B3E11-8C83-4957-B348-04FC26CABB36}"/>
              </a:ext>
            </a:extLst>
          </p:cNvPr>
          <p:cNvSpPr txBox="1"/>
          <p:nvPr/>
        </p:nvSpPr>
        <p:spPr>
          <a:xfrm>
            <a:off x="8309936" y="3845373"/>
            <a:ext cx="3605473" cy="830997"/>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Primary school pupils are more likely to usually travel to school by car than secondary school pupils</a:t>
            </a:r>
          </a:p>
        </p:txBody>
      </p:sp>
      <p:graphicFrame>
        <p:nvGraphicFramePr>
          <p:cNvPr id="13" name="Chart 12">
            <a:extLst>
              <a:ext uri="{FF2B5EF4-FFF2-40B4-BE49-F238E27FC236}">
                <a16:creationId xmlns:a16="http://schemas.microsoft.com/office/drawing/2014/main" id="{FB5D5A21-8868-46C7-BF65-943D69BBF46A}"/>
              </a:ext>
            </a:extLst>
          </p:cNvPr>
          <p:cNvGraphicFramePr/>
          <p:nvPr>
            <p:extLst>
              <p:ext uri="{D42A27DB-BD31-4B8C-83A1-F6EECF244321}">
                <p14:modId xmlns:p14="http://schemas.microsoft.com/office/powerpoint/2010/main" val="484167280"/>
              </p:ext>
            </p:extLst>
          </p:nvPr>
        </p:nvGraphicFramePr>
        <p:xfrm>
          <a:off x="1363728" y="1996657"/>
          <a:ext cx="2617557" cy="1647692"/>
        </p:xfrm>
        <a:graphic>
          <a:graphicData uri="http://schemas.openxmlformats.org/drawingml/2006/chart">
            <c:chart xmlns:c="http://schemas.openxmlformats.org/drawingml/2006/chart" xmlns:r="http://schemas.openxmlformats.org/officeDocument/2006/relationships" r:id="rId6"/>
          </a:graphicData>
        </a:graphic>
      </p:graphicFrame>
      <p:grpSp>
        <p:nvGrpSpPr>
          <p:cNvPr id="12" name="Group 11">
            <a:extLst>
              <a:ext uri="{FF2B5EF4-FFF2-40B4-BE49-F238E27FC236}">
                <a16:creationId xmlns:a16="http://schemas.microsoft.com/office/drawing/2014/main" id="{CA58DE11-880F-48B0-B0F6-CEB84CD23D8C}"/>
              </a:ext>
            </a:extLst>
          </p:cNvPr>
          <p:cNvGrpSpPr/>
          <p:nvPr/>
        </p:nvGrpSpPr>
        <p:grpSpPr>
          <a:xfrm>
            <a:off x="145335" y="1996657"/>
            <a:ext cx="1444927" cy="1432343"/>
            <a:chOff x="904668" y="1646718"/>
            <a:chExt cx="2426081" cy="2426081"/>
          </a:xfrm>
        </p:grpSpPr>
        <p:pic>
          <p:nvPicPr>
            <p:cNvPr id="225" name="Picture 224" descr="A picture containing object, clock&#10;&#10;Description automatically generated">
              <a:extLst>
                <a:ext uri="{FF2B5EF4-FFF2-40B4-BE49-F238E27FC236}">
                  <a16:creationId xmlns:a16="http://schemas.microsoft.com/office/drawing/2014/main" id="{C6C3CB29-1ED8-42B2-8D7E-1AD5A52F85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668" y="1646718"/>
              <a:ext cx="2426081" cy="2426081"/>
            </a:xfrm>
            <a:prstGeom prst="rect">
              <a:avLst/>
            </a:prstGeom>
          </p:spPr>
        </p:pic>
        <p:pic>
          <p:nvPicPr>
            <p:cNvPr id="231" name="Graphic 230" descr="Close">
              <a:extLst>
                <a:ext uri="{FF2B5EF4-FFF2-40B4-BE49-F238E27FC236}">
                  <a16:creationId xmlns:a16="http://schemas.microsoft.com/office/drawing/2014/main" id="{94C38133-BA18-49F0-B8E9-BB858D40B2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91358" y="2402371"/>
              <a:ext cx="1256069" cy="1323667"/>
            </a:xfrm>
            <a:prstGeom prst="rect">
              <a:avLst/>
            </a:prstGeom>
          </p:spPr>
        </p:pic>
      </p:grpSp>
      <p:graphicFrame>
        <p:nvGraphicFramePr>
          <p:cNvPr id="18" name="Chart 17">
            <a:extLst>
              <a:ext uri="{FF2B5EF4-FFF2-40B4-BE49-F238E27FC236}">
                <a16:creationId xmlns:a16="http://schemas.microsoft.com/office/drawing/2014/main" id="{422DBAE0-A09D-4F1E-BE1B-CDD87F490287}"/>
              </a:ext>
            </a:extLst>
          </p:cNvPr>
          <p:cNvGraphicFramePr/>
          <p:nvPr>
            <p:extLst>
              <p:ext uri="{D42A27DB-BD31-4B8C-83A1-F6EECF244321}">
                <p14:modId xmlns:p14="http://schemas.microsoft.com/office/powerpoint/2010/main" val="3382256790"/>
              </p:ext>
            </p:extLst>
          </p:nvPr>
        </p:nvGraphicFramePr>
        <p:xfrm>
          <a:off x="5199678" y="1944761"/>
          <a:ext cx="2683148" cy="1657461"/>
        </p:xfrm>
        <a:graphic>
          <a:graphicData uri="http://schemas.openxmlformats.org/drawingml/2006/chart">
            <c:chart xmlns:c="http://schemas.openxmlformats.org/drawingml/2006/chart" xmlns:r="http://schemas.openxmlformats.org/officeDocument/2006/relationships" r:id="rId10"/>
          </a:graphicData>
        </a:graphic>
      </p:graphicFrame>
      <p:pic>
        <p:nvPicPr>
          <p:cNvPr id="245" name="Picture 244" descr="A picture containing toy&#10;&#10;Description automatically generated">
            <a:extLst>
              <a:ext uri="{FF2B5EF4-FFF2-40B4-BE49-F238E27FC236}">
                <a16:creationId xmlns:a16="http://schemas.microsoft.com/office/drawing/2014/main" id="{C454C2B3-CE63-4601-81B0-F62D606261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32348" y="2441626"/>
            <a:ext cx="1099932" cy="1099932"/>
          </a:xfrm>
          <a:prstGeom prst="rect">
            <a:avLst/>
          </a:prstGeom>
        </p:spPr>
      </p:pic>
    </p:spTree>
    <p:extLst>
      <p:ext uri="{BB962C8B-B14F-4D97-AF65-F5344CB8AC3E}">
        <p14:creationId xmlns:p14="http://schemas.microsoft.com/office/powerpoint/2010/main" val="244609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6</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78" name="Straight Connector 177">
            <a:extLst>
              <a:ext uri="{FF2B5EF4-FFF2-40B4-BE49-F238E27FC236}">
                <a16:creationId xmlns:a16="http://schemas.microsoft.com/office/drawing/2014/main" id="{0D9B55F9-15C2-4A52-8012-15E7BB377812}"/>
              </a:ext>
            </a:extLst>
          </p:cNvPr>
          <p:cNvCxnSpPr>
            <a:cxnSpLocks/>
          </p:cNvCxnSpPr>
          <p:nvPr/>
        </p:nvCxnSpPr>
        <p:spPr>
          <a:xfrm>
            <a:off x="6006636" y="1461313"/>
            <a:ext cx="0" cy="4527362"/>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C27F351-CF98-4D84-BBAA-A3D5FB716CC0}"/>
              </a:ext>
            </a:extLst>
          </p:cNvPr>
          <p:cNvCxnSpPr>
            <a:cxnSpLocks/>
          </p:cNvCxnSpPr>
          <p:nvPr/>
        </p:nvCxnSpPr>
        <p:spPr>
          <a:xfrm flipV="1">
            <a:off x="2150003" y="3635209"/>
            <a:ext cx="8019754" cy="4233"/>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flower&#10;&#10;Description automatically generated">
            <a:extLst>
              <a:ext uri="{FF2B5EF4-FFF2-40B4-BE49-F238E27FC236}">
                <a16:creationId xmlns:a16="http://schemas.microsoft.com/office/drawing/2014/main" id="{A780D498-D3A8-4CEC-BC56-15F4582C1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588" y="1539447"/>
            <a:ext cx="1154826" cy="1154826"/>
          </a:xfrm>
          <a:prstGeom prst="rect">
            <a:avLst/>
          </a:prstGeom>
        </p:spPr>
      </p:pic>
      <p:pic>
        <p:nvPicPr>
          <p:cNvPr id="7" name="Picture 6" descr="A close up of a logo&#10;&#10;Description automatically generated">
            <a:extLst>
              <a:ext uri="{FF2B5EF4-FFF2-40B4-BE49-F238E27FC236}">
                <a16:creationId xmlns:a16="http://schemas.microsoft.com/office/drawing/2014/main" id="{B9982381-95B5-4781-B701-D5783CE0C5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3454" y="1632023"/>
            <a:ext cx="1107996" cy="1107996"/>
          </a:xfrm>
          <a:prstGeom prst="rect">
            <a:avLst/>
          </a:prstGeom>
        </p:spPr>
      </p:pic>
      <p:grpSp>
        <p:nvGrpSpPr>
          <p:cNvPr id="24" name="Group 23">
            <a:extLst>
              <a:ext uri="{FF2B5EF4-FFF2-40B4-BE49-F238E27FC236}">
                <a16:creationId xmlns:a16="http://schemas.microsoft.com/office/drawing/2014/main" id="{F6D15073-B491-4FF9-B489-19A24D8C91D9}"/>
              </a:ext>
            </a:extLst>
          </p:cNvPr>
          <p:cNvGrpSpPr/>
          <p:nvPr/>
        </p:nvGrpSpPr>
        <p:grpSpPr>
          <a:xfrm>
            <a:off x="6159281" y="3773085"/>
            <a:ext cx="1264103" cy="1434218"/>
            <a:chOff x="6048449" y="3745376"/>
            <a:chExt cx="1492038" cy="1508267"/>
          </a:xfrm>
        </p:grpSpPr>
        <p:pic>
          <p:nvPicPr>
            <p:cNvPr id="10" name="Picture 9" descr="A picture containing food, shirt&#10;&#10;Description automatically generated">
              <a:extLst>
                <a:ext uri="{FF2B5EF4-FFF2-40B4-BE49-F238E27FC236}">
                  <a16:creationId xmlns:a16="http://schemas.microsoft.com/office/drawing/2014/main" id="{B5607CE4-40CB-4515-A78C-11A01021E2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449" y="3745376"/>
              <a:ext cx="1492038" cy="1492038"/>
            </a:xfrm>
            <a:prstGeom prst="rect">
              <a:avLst/>
            </a:prstGeom>
          </p:spPr>
        </p:pic>
        <p:pic>
          <p:nvPicPr>
            <p:cNvPr id="12" name="Graphic 11" descr="Close">
              <a:extLst>
                <a:ext uri="{FF2B5EF4-FFF2-40B4-BE49-F238E27FC236}">
                  <a16:creationId xmlns:a16="http://schemas.microsoft.com/office/drawing/2014/main" id="{2542E972-A145-47CA-97FB-8B33814FD9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95827" y="4198961"/>
              <a:ext cx="1000820" cy="1054682"/>
            </a:xfrm>
            <a:prstGeom prst="rect">
              <a:avLst/>
            </a:prstGeom>
          </p:spPr>
        </p:pic>
      </p:grpSp>
      <p:grpSp>
        <p:nvGrpSpPr>
          <p:cNvPr id="22" name="Group 21">
            <a:extLst>
              <a:ext uri="{FF2B5EF4-FFF2-40B4-BE49-F238E27FC236}">
                <a16:creationId xmlns:a16="http://schemas.microsoft.com/office/drawing/2014/main" id="{BA4333A4-0315-407C-9E16-3D8D9C490860}"/>
              </a:ext>
            </a:extLst>
          </p:cNvPr>
          <p:cNvGrpSpPr/>
          <p:nvPr/>
        </p:nvGrpSpPr>
        <p:grpSpPr>
          <a:xfrm>
            <a:off x="2371013" y="3933450"/>
            <a:ext cx="875200" cy="1279536"/>
            <a:chOff x="2371013" y="3933449"/>
            <a:chExt cx="974992" cy="1314969"/>
          </a:xfrm>
        </p:grpSpPr>
        <p:pic>
          <p:nvPicPr>
            <p:cNvPr id="14" name="Picture 13" descr="A picture containing shape&#10;&#10;Description automatically generated">
              <a:extLst>
                <a:ext uri="{FF2B5EF4-FFF2-40B4-BE49-F238E27FC236}">
                  <a16:creationId xmlns:a16="http://schemas.microsoft.com/office/drawing/2014/main" id="{E5FFB631-33EC-40FF-BCEE-7E2641BE8D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1013" y="3933449"/>
              <a:ext cx="974992" cy="974992"/>
            </a:xfrm>
            <a:prstGeom prst="rect">
              <a:avLst/>
            </a:prstGeom>
          </p:spPr>
        </p:pic>
        <p:pic>
          <p:nvPicPr>
            <p:cNvPr id="15" name="Picture 14" descr="A picture containing flower&#10;&#10;Description automatically generated">
              <a:extLst>
                <a:ext uri="{FF2B5EF4-FFF2-40B4-BE49-F238E27FC236}">
                  <a16:creationId xmlns:a16="http://schemas.microsoft.com/office/drawing/2014/main" id="{14C459DB-06E0-42C3-AAE7-7F5577F0A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474" y="4737911"/>
              <a:ext cx="510507" cy="510507"/>
            </a:xfrm>
            <a:prstGeom prst="rect">
              <a:avLst/>
            </a:prstGeom>
          </p:spPr>
        </p:pic>
      </p:grpSp>
      <p:sp>
        <p:nvSpPr>
          <p:cNvPr id="20" name="Title 1">
            <a:extLst>
              <a:ext uri="{FF2B5EF4-FFF2-40B4-BE49-F238E27FC236}">
                <a16:creationId xmlns:a16="http://schemas.microsoft.com/office/drawing/2014/main" id="{8CF9441F-EB88-4770-9A5B-C176F4E78066}"/>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Smoking and alcohol</a:t>
            </a:r>
          </a:p>
        </p:txBody>
      </p:sp>
      <p:sp>
        <p:nvSpPr>
          <p:cNvPr id="21" name="Title 1">
            <a:extLst>
              <a:ext uri="{FF2B5EF4-FFF2-40B4-BE49-F238E27FC236}">
                <a16:creationId xmlns:a16="http://schemas.microsoft.com/office/drawing/2014/main" id="{8D671F55-197E-434D-90FA-6D465593067A}"/>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Year group comparisons</a:t>
            </a:r>
          </a:p>
        </p:txBody>
      </p:sp>
      <p:pic>
        <p:nvPicPr>
          <p:cNvPr id="6" name="Picture 5" descr="A picture containing light, drawing&#10;&#10;Description automatically generated">
            <a:extLst>
              <a:ext uri="{FF2B5EF4-FFF2-40B4-BE49-F238E27FC236}">
                <a16:creationId xmlns:a16="http://schemas.microsoft.com/office/drawing/2014/main" id="{2DCD8469-7155-4FE3-B9BD-5522CC4D12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
        <p:nvSpPr>
          <p:cNvPr id="2" name="TextBox 1">
            <a:extLst>
              <a:ext uri="{FF2B5EF4-FFF2-40B4-BE49-F238E27FC236}">
                <a16:creationId xmlns:a16="http://schemas.microsoft.com/office/drawing/2014/main" id="{063C8588-D9BB-41C0-A92F-6165E75488D6}"/>
              </a:ext>
            </a:extLst>
          </p:cNvPr>
          <p:cNvSpPr txBox="1"/>
          <p:nvPr/>
        </p:nvSpPr>
        <p:spPr>
          <a:xfrm>
            <a:off x="2198305" y="2957670"/>
            <a:ext cx="3420615"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Amongst older pupils, Year 9 are more likely to have tried smoking</a:t>
            </a:r>
          </a:p>
        </p:txBody>
      </p:sp>
      <p:sp>
        <p:nvSpPr>
          <p:cNvPr id="5" name="TextBox 4">
            <a:extLst>
              <a:ext uri="{FF2B5EF4-FFF2-40B4-BE49-F238E27FC236}">
                <a16:creationId xmlns:a16="http://schemas.microsoft.com/office/drawing/2014/main" id="{1EDF85FE-9DAF-40CD-807C-038F112DF164}"/>
              </a:ext>
            </a:extLst>
          </p:cNvPr>
          <p:cNvSpPr txBox="1"/>
          <p:nvPr/>
        </p:nvSpPr>
        <p:spPr>
          <a:xfrm>
            <a:off x="6185365" y="2976485"/>
            <a:ext cx="4137036"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Amongst older pupils, Year 9 are more likely to have tried vaping or e-cigarettes</a:t>
            </a:r>
          </a:p>
        </p:txBody>
      </p:sp>
      <p:sp>
        <p:nvSpPr>
          <p:cNvPr id="9" name="TextBox 8">
            <a:extLst>
              <a:ext uri="{FF2B5EF4-FFF2-40B4-BE49-F238E27FC236}">
                <a16:creationId xmlns:a16="http://schemas.microsoft.com/office/drawing/2014/main" id="{747B5288-FBCE-44DC-9982-1406812688BE}"/>
              </a:ext>
            </a:extLst>
          </p:cNvPr>
          <p:cNvSpPr txBox="1"/>
          <p:nvPr/>
        </p:nvSpPr>
        <p:spPr>
          <a:xfrm>
            <a:off x="2027784" y="5376494"/>
            <a:ext cx="3874006" cy="1077218"/>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Similar proportions in each group report someone smokes inside at home, with the level highest amongst Year 3 pupils</a:t>
            </a:r>
          </a:p>
        </p:txBody>
      </p:sp>
      <p:sp>
        <p:nvSpPr>
          <p:cNvPr id="11" name="TextBox 10">
            <a:extLst>
              <a:ext uri="{FF2B5EF4-FFF2-40B4-BE49-F238E27FC236}">
                <a16:creationId xmlns:a16="http://schemas.microsoft.com/office/drawing/2014/main" id="{053D4C15-136B-46AB-8046-5E2E032AED8B}"/>
              </a:ext>
            </a:extLst>
          </p:cNvPr>
          <p:cNvSpPr txBox="1"/>
          <p:nvPr/>
        </p:nvSpPr>
        <p:spPr>
          <a:xfrm>
            <a:off x="6222093" y="5376493"/>
            <a:ext cx="3959413"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Amongst older pupils, Year 7 are more likely to have never drunk alcohol</a:t>
            </a:r>
          </a:p>
        </p:txBody>
      </p:sp>
      <p:graphicFrame>
        <p:nvGraphicFramePr>
          <p:cNvPr id="13" name="Chart 12">
            <a:extLst>
              <a:ext uri="{FF2B5EF4-FFF2-40B4-BE49-F238E27FC236}">
                <a16:creationId xmlns:a16="http://schemas.microsoft.com/office/drawing/2014/main" id="{DD602AC7-BDC1-402E-86A3-4F19414A8EAC}"/>
              </a:ext>
            </a:extLst>
          </p:cNvPr>
          <p:cNvGraphicFramePr/>
          <p:nvPr>
            <p:extLst>
              <p:ext uri="{D42A27DB-BD31-4B8C-83A1-F6EECF244321}">
                <p14:modId xmlns:p14="http://schemas.microsoft.com/office/powerpoint/2010/main" val="3361257235"/>
              </p:ext>
            </p:extLst>
          </p:nvPr>
        </p:nvGraphicFramePr>
        <p:xfrm>
          <a:off x="3327161" y="1328793"/>
          <a:ext cx="2617557" cy="164769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Chart 15">
            <a:extLst>
              <a:ext uri="{FF2B5EF4-FFF2-40B4-BE49-F238E27FC236}">
                <a16:creationId xmlns:a16="http://schemas.microsoft.com/office/drawing/2014/main" id="{CB156E9D-CAC5-43EE-9371-7E86EA9F974F}"/>
              </a:ext>
            </a:extLst>
          </p:cNvPr>
          <p:cNvGraphicFramePr/>
          <p:nvPr>
            <p:extLst>
              <p:ext uri="{D42A27DB-BD31-4B8C-83A1-F6EECF244321}">
                <p14:modId xmlns:p14="http://schemas.microsoft.com/office/powerpoint/2010/main" val="2216436653"/>
              </p:ext>
            </p:extLst>
          </p:nvPr>
        </p:nvGraphicFramePr>
        <p:xfrm>
          <a:off x="7552200" y="1270222"/>
          <a:ext cx="2617557" cy="164769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9" name="Chart 18">
            <a:extLst>
              <a:ext uri="{FF2B5EF4-FFF2-40B4-BE49-F238E27FC236}">
                <a16:creationId xmlns:a16="http://schemas.microsoft.com/office/drawing/2014/main" id="{B6FFA577-D465-472E-9713-49E9F1A7224C}"/>
              </a:ext>
            </a:extLst>
          </p:cNvPr>
          <p:cNvGraphicFramePr/>
          <p:nvPr>
            <p:extLst>
              <p:ext uri="{D42A27DB-BD31-4B8C-83A1-F6EECF244321}">
                <p14:modId xmlns:p14="http://schemas.microsoft.com/office/powerpoint/2010/main" val="912220713"/>
              </p:ext>
            </p:extLst>
          </p:nvPr>
        </p:nvGraphicFramePr>
        <p:xfrm>
          <a:off x="3317646" y="3719739"/>
          <a:ext cx="2617557" cy="165746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Chart 25">
            <a:extLst>
              <a:ext uri="{FF2B5EF4-FFF2-40B4-BE49-F238E27FC236}">
                <a16:creationId xmlns:a16="http://schemas.microsoft.com/office/drawing/2014/main" id="{53256B3C-3271-4524-8B64-22A9076ED346}"/>
              </a:ext>
            </a:extLst>
          </p:cNvPr>
          <p:cNvGraphicFramePr/>
          <p:nvPr>
            <p:extLst>
              <p:ext uri="{D42A27DB-BD31-4B8C-83A1-F6EECF244321}">
                <p14:modId xmlns:p14="http://schemas.microsoft.com/office/powerpoint/2010/main" val="2344288134"/>
              </p:ext>
            </p:extLst>
          </p:nvPr>
        </p:nvGraphicFramePr>
        <p:xfrm>
          <a:off x="7563951" y="3701094"/>
          <a:ext cx="2617557" cy="1647692"/>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60631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7</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80" name="Straight Connector 179">
            <a:extLst>
              <a:ext uri="{FF2B5EF4-FFF2-40B4-BE49-F238E27FC236}">
                <a16:creationId xmlns:a16="http://schemas.microsoft.com/office/drawing/2014/main" id="{A12E4E92-99F2-4086-AC8F-A65D2445FF2B}"/>
              </a:ext>
            </a:extLst>
          </p:cNvPr>
          <p:cNvCxnSpPr>
            <a:cxnSpLocks/>
          </p:cNvCxnSpPr>
          <p:nvPr/>
        </p:nvCxnSpPr>
        <p:spPr>
          <a:xfrm>
            <a:off x="7985383" y="1491897"/>
            <a:ext cx="0" cy="4382544"/>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C27F351-CF98-4D84-BBAA-A3D5FB716CC0}"/>
              </a:ext>
            </a:extLst>
          </p:cNvPr>
          <p:cNvCxnSpPr>
            <a:cxnSpLocks/>
          </p:cNvCxnSpPr>
          <p:nvPr/>
        </p:nvCxnSpPr>
        <p:spPr>
          <a:xfrm>
            <a:off x="232014" y="372398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FBF96A68-DCF6-4792-874B-EAEB06CB8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40" y="1749680"/>
            <a:ext cx="882458" cy="882458"/>
          </a:xfrm>
          <a:prstGeom prst="rect">
            <a:avLst/>
          </a:prstGeom>
        </p:spPr>
      </p:pic>
      <p:pic>
        <p:nvPicPr>
          <p:cNvPr id="10" name="Picture 9" descr="A picture containing clock, monitor&#10;&#10;Description automatically generated">
            <a:extLst>
              <a:ext uri="{FF2B5EF4-FFF2-40B4-BE49-F238E27FC236}">
                <a16:creationId xmlns:a16="http://schemas.microsoft.com/office/drawing/2014/main" id="{2853A24D-BFEE-4971-8436-F1428C327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4056" y="1660587"/>
            <a:ext cx="1006785" cy="1006785"/>
          </a:xfrm>
          <a:prstGeom prst="rect">
            <a:avLst/>
          </a:prstGeom>
        </p:spPr>
      </p:pic>
      <p:grpSp>
        <p:nvGrpSpPr>
          <p:cNvPr id="24" name="Group 23">
            <a:extLst>
              <a:ext uri="{FF2B5EF4-FFF2-40B4-BE49-F238E27FC236}">
                <a16:creationId xmlns:a16="http://schemas.microsoft.com/office/drawing/2014/main" id="{80AF4568-9D98-4B36-980C-118E4F9C19E8}"/>
              </a:ext>
            </a:extLst>
          </p:cNvPr>
          <p:cNvGrpSpPr/>
          <p:nvPr/>
        </p:nvGrpSpPr>
        <p:grpSpPr>
          <a:xfrm>
            <a:off x="8161997" y="1595457"/>
            <a:ext cx="1112702" cy="1086022"/>
            <a:chOff x="8125046" y="1491897"/>
            <a:chExt cx="1270521" cy="1282145"/>
          </a:xfrm>
        </p:grpSpPr>
        <p:pic>
          <p:nvPicPr>
            <p:cNvPr id="14" name="Picture 13" descr="A picture containing light&#10;&#10;Description automatically generated">
              <a:extLst>
                <a:ext uri="{FF2B5EF4-FFF2-40B4-BE49-F238E27FC236}">
                  <a16:creationId xmlns:a16="http://schemas.microsoft.com/office/drawing/2014/main" id="{90B8FB96-0FA3-4631-A778-E793785E89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5046" y="1491897"/>
              <a:ext cx="1270521" cy="1270521"/>
            </a:xfrm>
            <a:prstGeom prst="rect">
              <a:avLst/>
            </a:prstGeom>
          </p:spPr>
        </p:pic>
        <p:pic>
          <p:nvPicPr>
            <p:cNvPr id="15" name="Graphic 14" descr="Close">
              <a:extLst>
                <a:ext uri="{FF2B5EF4-FFF2-40B4-BE49-F238E27FC236}">
                  <a16:creationId xmlns:a16="http://schemas.microsoft.com/office/drawing/2014/main" id="{9A62C206-F0C3-47F4-9CDA-295848F643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70551" y="1724662"/>
              <a:ext cx="995789" cy="1049380"/>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1D014AE9-9C4F-47A0-8BFC-86EDEFEF29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3208" y="4062985"/>
            <a:ext cx="1163107" cy="1163107"/>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4EB74408-F97D-4E82-BA76-0A0085C2E7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852" y="4131779"/>
            <a:ext cx="1058582" cy="1058582"/>
          </a:xfrm>
          <a:prstGeom prst="rect">
            <a:avLst/>
          </a:prstGeom>
        </p:spPr>
      </p:pic>
      <p:sp>
        <p:nvSpPr>
          <p:cNvPr id="6" name="Title 1">
            <a:extLst>
              <a:ext uri="{FF2B5EF4-FFF2-40B4-BE49-F238E27FC236}">
                <a16:creationId xmlns:a16="http://schemas.microsoft.com/office/drawing/2014/main" id="{82E24D3A-1483-43ED-AAE3-35B3E19EC3E7}"/>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Bullying, safety and wellbeing</a:t>
            </a:r>
          </a:p>
        </p:txBody>
      </p:sp>
      <p:sp>
        <p:nvSpPr>
          <p:cNvPr id="9" name="Title 1">
            <a:extLst>
              <a:ext uri="{FF2B5EF4-FFF2-40B4-BE49-F238E27FC236}">
                <a16:creationId xmlns:a16="http://schemas.microsoft.com/office/drawing/2014/main" id="{06865FB2-ABE1-4D5F-BE84-996CC5901E99}"/>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Year group comparisons</a:t>
            </a:r>
          </a:p>
        </p:txBody>
      </p:sp>
      <p:pic>
        <p:nvPicPr>
          <p:cNvPr id="2" name="Picture 1" descr="A picture containing light, drawing&#10;&#10;Description automatically generated">
            <a:extLst>
              <a:ext uri="{FF2B5EF4-FFF2-40B4-BE49-F238E27FC236}">
                <a16:creationId xmlns:a16="http://schemas.microsoft.com/office/drawing/2014/main" id="{A6F0F731-2DB0-43DF-9BCD-1330E56D32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pic>
        <p:nvPicPr>
          <p:cNvPr id="12" name="Picture 11" descr="Icon&#10;&#10;Description automatically generated">
            <a:extLst>
              <a:ext uri="{FF2B5EF4-FFF2-40B4-BE49-F238E27FC236}">
                <a16:creationId xmlns:a16="http://schemas.microsoft.com/office/drawing/2014/main" id="{ADD05878-6787-4B39-836D-A18322C1BD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23971" y="4072690"/>
            <a:ext cx="1115775" cy="1115775"/>
          </a:xfrm>
          <a:prstGeom prst="rect">
            <a:avLst/>
          </a:prstGeom>
        </p:spPr>
      </p:pic>
      <p:cxnSp>
        <p:nvCxnSpPr>
          <p:cNvPr id="315" name="Straight Connector 314">
            <a:extLst>
              <a:ext uri="{FF2B5EF4-FFF2-40B4-BE49-F238E27FC236}">
                <a16:creationId xmlns:a16="http://schemas.microsoft.com/office/drawing/2014/main" id="{DC27A11A-B53E-4C44-AF81-6BA857569E0D}"/>
              </a:ext>
            </a:extLst>
          </p:cNvPr>
          <p:cNvCxnSpPr>
            <a:cxnSpLocks/>
          </p:cNvCxnSpPr>
          <p:nvPr/>
        </p:nvCxnSpPr>
        <p:spPr>
          <a:xfrm>
            <a:off x="4009224" y="1539447"/>
            <a:ext cx="0" cy="4382544"/>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1006963-9A23-46EB-AE73-3B9CD50EC969}"/>
              </a:ext>
            </a:extLst>
          </p:cNvPr>
          <p:cNvSpPr txBox="1"/>
          <p:nvPr/>
        </p:nvSpPr>
        <p:spPr>
          <a:xfrm>
            <a:off x="102685" y="2850162"/>
            <a:ext cx="3868115" cy="830997"/>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Younger pupils are more likely to feel scared of going to school because of bullying at least sometimes</a:t>
            </a:r>
          </a:p>
        </p:txBody>
      </p:sp>
      <p:sp>
        <p:nvSpPr>
          <p:cNvPr id="13" name="TextBox 12">
            <a:extLst>
              <a:ext uri="{FF2B5EF4-FFF2-40B4-BE49-F238E27FC236}">
                <a16:creationId xmlns:a16="http://schemas.microsoft.com/office/drawing/2014/main" id="{FA706606-0B3F-4F47-911D-517868572F7C}"/>
              </a:ext>
            </a:extLst>
          </p:cNvPr>
          <p:cNvSpPr txBox="1"/>
          <p:nvPr/>
        </p:nvSpPr>
        <p:spPr>
          <a:xfrm>
            <a:off x="4163208" y="2843928"/>
            <a:ext cx="3642323" cy="830997"/>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Likelihood of being picked on because of size or weight increases by age</a:t>
            </a:r>
          </a:p>
        </p:txBody>
      </p:sp>
      <p:sp>
        <p:nvSpPr>
          <p:cNvPr id="16" name="TextBox 15">
            <a:extLst>
              <a:ext uri="{FF2B5EF4-FFF2-40B4-BE49-F238E27FC236}">
                <a16:creationId xmlns:a16="http://schemas.microsoft.com/office/drawing/2014/main" id="{AF8F1572-794E-442B-848A-2B45BFCC029B}"/>
              </a:ext>
            </a:extLst>
          </p:cNvPr>
          <p:cNvSpPr txBox="1"/>
          <p:nvPr/>
        </p:nvSpPr>
        <p:spPr>
          <a:xfrm>
            <a:off x="8223971" y="2851425"/>
            <a:ext cx="3655151" cy="830997"/>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Likelihood of thinking school won’t help if being bullied increases by age</a:t>
            </a:r>
          </a:p>
        </p:txBody>
      </p:sp>
      <p:sp>
        <p:nvSpPr>
          <p:cNvPr id="18" name="TextBox 17">
            <a:extLst>
              <a:ext uri="{FF2B5EF4-FFF2-40B4-BE49-F238E27FC236}">
                <a16:creationId xmlns:a16="http://schemas.microsoft.com/office/drawing/2014/main" id="{B91C31E7-BBBA-45CB-AB14-943D14F22543}"/>
              </a:ext>
            </a:extLst>
          </p:cNvPr>
          <p:cNvSpPr txBox="1"/>
          <p:nvPr/>
        </p:nvSpPr>
        <p:spPr>
          <a:xfrm>
            <a:off x="163508" y="5443866"/>
            <a:ext cx="3774436" cy="830997"/>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Amongst female pupils, those in Year 9 were most likely to feel lonely at least some of the time</a:t>
            </a:r>
          </a:p>
        </p:txBody>
      </p:sp>
      <p:sp>
        <p:nvSpPr>
          <p:cNvPr id="22" name="TextBox 21">
            <a:extLst>
              <a:ext uri="{FF2B5EF4-FFF2-40B4-BE49-F238E27FC236}">
                <a16:creationId xmlns:a16="http://schemas.microsoft.com/office/drawing/2014/main" id="{255ED20B-509C-46CB-8F67-401859524981}"/>
              </a:ext>
            </a:extLst>
          </p:cNvPr>
          <p:cNvSpPr txBox="1"/>
          <p:nvPr/>
        </p:nvSpPr>
        <p:spPr>
          <a:xfrm>
            <a:off x="8109366" y="5425393"/>
            <a:ext cx="4017982" cy="830997"/>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Likelihood of not getting recommended amount of sleep on school night² increases by age</a:t>
            </a:r>
          </a:p>
        </p:txBody>
      </p:sp>
      <p:sp>
        <p:nvSpPr>
          <p:cNvPr id="23" name="TextBox 22">
            <a:extLst>
              <a:ext uri="{FF2B5EF4-FFF2-40B4-BE49-F238E27FC236}">
                <a16:creationId xmlns:a16="http://schemas.microsoft.com/office/drawing/2014/main" id="{A3FDFC9A-D2EE-4DA4-B008-53CEA66B0D8C}"/>
              </a:ext>
            </a:extLst>
          </p:cNvPr>
          <p:cNvSpPr txBox="1"/>
          <p:nvPr/>
        </p:nvSpPr>
        <p:spPr>
          <a:xfrm>
            <a:off x="4206618" y="5454788"/>
            <a:ext cx="3639096" cy="830997"/>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Year 9 pupils are more likely to be unhappy with life at the time of the survey</a:t>
            </a:r>
          </a:p>
        </p:txBody>
      </p:sp>
      <p:graphicFrame>
        <p:nvGraphicFramePr>
          <p:cNvPr id="19" name="Chart 18">
            <a:extLst>
              <a:ext uri="{FF2B5EF4-FFF2-40B4-BE49-F238E27FC236}">
                <a16:creationId xmlns:a16="http://schemas.microsoft.com/office/drawing/2014/main" id="{9B2315CC-E511-4142-8FB4-07C6D1670DE0}"/>
              </a:ext>
            </a:extLst>
          </p:cNvPr>
          <p:cNvGraphicFramePr/>
          <p:nvPr>
            <p:extLst>
              <p:ext uri="{D42A27DB-BD31-4B8C-83A1-F6EECF244321}">
                <p14:modId xmlns:p14="http://schemas.microsoft.com/office/powerpoint/2010/main" val="1664796210"/>
              </p:ext>
            </p:extLst>
          </p:nvPr>
        </p:nvGraphicFramePr>
        <p:xfrm>
          <a:off x="1278757" y="1203035"/>
          <a:ext cx="2617557" cy="165746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Chart 19">
            <a:extLst>
              <a:ext uri="{FF2B5EF4-FFF2-40B4-BE49-F238E27FC236}">
                <a16:creationId xmlns:a16="http://schemas.microsoft.com/office/drawing/2014/main" id="{4867AA26-0241-4BF1-9992-B2B9A04F0621}"/>
              </a:ext>
            </a:extLst>
          </p:cNvPr>
          <p:cNvGraphicFramePr/>
          <p:nvPr>
            <p:extLst>
              <p:ext uri="{D42A27DB-BD31-4B8C-83A1-F6EECF244321}">
                <p14:modId xmlns:p14="http://schemas.microsoft.com/office/powerpoint/2010/main" val="537002927"/>
              </p:ext>
            </p:extLst>
          </p:nvPr>
        </p:nvGraphicFramePr>
        <p:xfrm>
          <a:off x="5305783" y="1196611"/>
          <a:ext cx="2617557" cy="165746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5" name="Chart 24">
            <a:extLst>
              <a:ext uri="{FF2B5EF4-FFF2-40B4-BE49-F238E27FC236}">
                <a16:creationId xmlns:a16="http://schemas.microsoft.com/office/drawing/2014/main" id="{D28ED959-1476-45DD-999D-4FD3DA2E19BA}"/>
              </a:ext>
            </a:extLst>
          </p:cNvPr>
          <p:cNvGraphicFramePr/>
          <p:nvPr>
            <p:extLst>
              <p:ext uri="{D42A27DB-BD31-4B8C-83A1-F6EECF244321}">
                <p14:modId xmlns:p14="http://schemas.microsoft.com/office/powerpoint/2010/main" val="987332013"/>
              </p:ext>
            </p:extLst>
          </p:nvPr>
        </p:nvGraphicFramePr>
        <p:xfrm>
          <a:off x="9278553" y="1137954"/>
          <a:ext cx="2617557" cy="165746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6" name="Chart 25">
            <a:extLst>
              <a:ext uri="{FF2B5EF4-FFF2-40B4-BE49-F238E27FC236}">
                <a16:creationId xmlns:a16="http://schemas.microsoft.com/office/drawing/2014/main" id="{C8643A8B-92C5-4F6A-967E-B5ABECD22E3E}"/>
              </a:ext>
            </a:extLst>
          </p:cNvPr>
          <p:cNvGraphicFramePr/>
          <p:nvPr>
            <p:extLst>
              <p:ext uri="{D42A27DB-BD31-4B8C-83A1-F6EECF244321}">
                <p14:modId xmlns:p14="http://schemas.microsoft.com/office/powerpoint/2010/main" val="1871969858"/>
              </p:ext>
            </p:extLst>
          </p:nvPr>
        </p:nvGraphicFramePr>
        <p:xfrm>
          <a:off x="1335212" y="3797327"/>
          <a:ext cx="2617557" cy="165746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7" name="Chart 26">
            <a:extLst>
              <a:ext uri="{FF2B5EF4-FFF2-40B4-BE49-F238E27FC236}">
                <a16:creationId xmlns:a16="http://schemas.microsoft.com/office/drawing/2014/main" id="{C0E4A71D-D102-4511-BECA-D7D15F5809BD}"/>
              </a:ext>
            </a:extLst>
          </p:cNvPr>
          <p:cNvGraphicFramePr/>
          <p:nvPr>
            <p:extLst>
              <p:ext uri="{D42A27DB-BD31-4B8C-83A1-F6EECF244321}">
                <p14:modId xmlns:p14="http://schemas.microsoft.com/office/powerpoint/2010/main" val="2977410519"/>
              </p:ext>
            </p:extLst>
          </p:nvPr>
        </p:nvGraphicFramePr>
        <p:xfrm>
          <a:off x="5305782" y="3788686"/>
          <a:ext cx="2617557" cy="1657461"/>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8" name="Chart 27">
            <a:extLst>
              <a:ext uri="{FF2B5EF4-FFF2-40B4-BE49-F238E27FC236}">
                <a16:creationId xmlns:a16="http://schemas.microsoft.com/office/drawing/2014/main" id="{84247815-86F7-41AD-BFDB-4D34D6F737D0}"/>
              </a:ext>
            </a:extLst>
          </p:cNvPr>
          <p:cNvGraphicFramePr/>
          <p:nvPr>
            <p:extLst>
              <p:ext uri="{D42A27DB-BD31-4B8C-83A1-F6EECF244321}">
                <p14:modId xmlns:p14="http://schemas.microsoft.com/office/powerpoint/2010/main" val="897436894"/>
              </p:ext>
            </p:extLst>
          </p:nvPr>
        </p:nvGraphicFramePr>
        <p:xfrm>
          <a:off x="9343985" y="3782264"/>
          <a:ext cx="2617557" cy="1657461"/>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56695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8</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78" name="Straight Connector 177">
            <a:extLst>
              <a:ext uri="{FF2B5EF4-FFF2-40B4-BE49-F238E27FC236}">
                <a16:creationId xmlns:a16="http://schemas.microsoft.com/office/drawing/2014/main" id="{0D9B55F9-15C2-4A52-8012-15E7BB377812}"/>
              </a:ext>
            </a:extLst>
          </p:cNvPr>
          <p:cNvCxnSpPr>
            <a:cxnSpLocks/>
          </p:cNvCxnSpPr>
          <p:nvPr/>
        </p:nvCxnSpPr>
        <p:spPr>
          <a:xfrm>
            <a:off x="4130211" y="1646719"/>
            <a:ext cx="0" cy="217812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12E4E92-99F2-4086-AC8F-A65D2445FF2B}"/>
              </a:ext>
            </a:extLst>
          </p:cNvPr>
          <p:cNvCxnSpPr>
            <a:cxnSpLocks/>
          </p:cNvCxnSpPr>
          <p:nvPr/>
        </p:nvCxnSpPr>
        <p:spPr>
          <a:xfrm>
            <a:off x="8026947" y="1561672"/>
            <a:ext cx="0" cy="461240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C27F351-CF98-4D84-BBAA-A3D5FB716CC0}"/>
              </a:ext>
            </a:extLst>
          </p:cNvPr>
          <p:cNvCxnSpPr>
            <a:cxnSpLocks/>
          </p:cNvCxnSpPr>
          <p:nvPr/>
        </p:nvCxnSpPr>
        <p:spPr>
          <a:xfrm>
            <a:off x="273578" y="3824848"/>
            <a:ext cx="11706089" cy="0"/>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drawing&#10;&#10;Description automatically generated">
            <a:extLst>
              <a:ext uri="{FF2B5EF4-FFF2-40B4-BE49-F238E27FC236}">
                <a16:creationId xmlns:a16="http://schemas.microsoft.com/office/drawing/2014/main" id="{B08E0A3B-6C90-4EB2-BBF8-9E1FEBE12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999" y="1777821"/>
            <a:ext cx="1109813" cy="1109813"/>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FF28FC8-400E-4DF6-869C-1E81267A4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275" y="4209518"/>
            <a:ext cx="1015663" cy="1015663"/>
          </a:xfrm>
          <a:prstGeom prst="rect">
            <a:avLst/>
          </a:prstGeom>
        </p:spPr>
      </p:pic>
      <p:pic>
        <p:nvPicPr>
          <p:cNvPr id="20" name="Picture 19" descr="A close up of graphics&#10;&#10;Description automatically generated">
            <a:extLst>
              <a:ext uri="{FF2B5EF4-FFF2-40B4-BE49-F238E27FC236}">
                <a16:creationId xmlns:a16="http://schemas.microsoft.com/office/drawing/2014/main" id="{5FC1BE26-2F76-48C7-B105-93A39BC617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2640" y="4053513"/>
            <a:ext cx="2021339" cy="2021339"/>
          </a:xfrm>
          <a:prstGeom prst="rect">
            <a:avLst/>
          </a:prstGeom>
        </p:spPr>
      </p:pic>
      <p:pic>
        <p:nvPicPr>
          <p:cNvPr id="22" name="Picture 21" descr="A picture containing computer&#10;&#10;Description automatically generated">
            <a:extLst>
              <a:ext uri="{FF2B5EF4-FFF2-40B4-BE49-F238E27FC236}">
                <a16:creationId xmlns:a16="http://schemas.microsoft.com/office/drawing/2014/main" id="{B36EA941-FF15-4192-BB76-07EC4BE2FB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780" y="4302161"/>
            <a:ext cx="1458469" cy="1458469"/>
          </a:xfrm>
          <a:prstGeom prst="rect">
            <a:avLst/>
          </a:prstGeom>
        </p:spPr>
      </p:pic>
      <p:sp>
        <p:nvSpPr>
          <p:cNvPr id="7" name="Title 1">
            <a:extLst>
              <a:ext uri="{FF2B5EF4-FFF2-40B4-BE49-F238E27FC236}">
                <a16:creationId xmlns:a16="http://schemas.microsoft.com/office/drawing/2014/main" id="{B922BAF1-7BAF-4519-ADA6-F7D3C3AA7E43}"/>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Free time, social media and internet</a:t>
            </a:r>
          </a:p>
        </p:txBody>
      </p:sp>
      <p:sp>
        <p:nvSpPr>
          <p:cNvPr id="9" name="Title 1">
            <a:extLst>
              <a:ext uri="{FF2B5EF4-FFF2-40B4-BE49-F238E27FC236}">
                <a16:creationId xmlns:a16="http://schemas.microsoft.com/office/drawing/2014/main" id="{9D40FA22-7C1D-45D8-AC5C-4991FF65CC61}"/>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Year group comparisons</a:t>
            </a:r>
          </a:p>
        </p:txBody>
      </p:sp>
      <p:pic>
        <p:nvPicPr>
          <p:cNvPr id="2" name="Picture 1" descr="A picture containing light, drawing&#10;&#10;Description automatically generated">
            <a:extLst>
              <a:ext uri="{FF2B5EF4-FFF2-40B4-BE49-F238E27FC236}">
                <a16:creationId xmlns:a16="http://schemas.microsoft.com/office/drawing/2014/main" id="{0C70666C-98D6-43B1-AEA3-52C81BB2D1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
        <p:nvSpPr>
          <p:cNvPr id="10" name="TextBox 9">
            <a:extLst>
              <a:ext uri="{FF2B5EF4-FFF2-40B4-BE49-F238E27FC236}">
                <a16:creationId xmlns:a16="http://schemas.microsoft.com/office/drawing/2014/main" id="{8B47DF84-45F9-4339-BF66-9A00E3D4B4AF}"/>
              </a:ext>
            </a:extLst>
          </p:cNvPr>
          <p:cNvSpPr txBox="1"/>
          <p:nvPr/>
        </p:nvSpPr>
        <p:spPr>
          <a:xfrm>
            <a:off x="110837" y="3141868"/>
            <a:ext cx="3963392"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Youngest pupils are more likely to hardly ever or never go to countryside</a:t>
            </a:r>
          </a:p>
        </p:txBody>
      </p:sp>
      <p:sp>
        <p:nvSpPr>
          <p:cNvPr id="11" name="TextBox 10">
            <a:extLst>
              <a:ext uri="{FF2B5EF4-FFF2-40B4-BE49-F238E27FC236}">
                <a16:creationId xmlns:a16="http://schemas.microsoft.com/office/drawing/2014/main" id="{7FBAB5B1-7CDB-42FA-A9BB-DC4BB1718970}"/>
              </a:ext>
            </a:extLst>
          </p:cNvPr>
          <p:cNvSpPr txBox="1"/>
          <p:nvPr/>
        </p:nvSpPr>
        <p:spPr>
          <a:xfrm>
            <a:off x="4257974" y="3135669"/>
            <a:ext cx="3216022"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Likelihood of never reading a book at home increases by age</a:t>
            </a:r>
          </a:p>
        </p:txBody>
      </p:sp>
      <p:sp>
        <p:nvSpPr>
          <p:cNvPr id="13" name="TextBox 12">
            <a:extLst>
              <a:ext uri="{FF2B5EF4-FFF2-40B4-BE49-F238E27FC236}">
                <a16:creationId xmlns:a16="http://schemas.microsoft.com/office/drawing/2014/main" id="{17DA09F8-66D9-41B5-AF87-EFC67DA50C3F}"/>
              </a:ext>
            </a:extLst>
          </p:cNvPr>
          <p:cNvSpPr txBox="1"/>
          <p:nvPr/>
        </p:nvSpPr>
        <p:spPr>
          <a:xfrm>
            <a:off x="8067050" y="3141868"/>
            <a:ext cx="3889109"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Amongst older pupils, Year 9 are more likely to use YouTube every day</a:t>
            </a:r>
          </a:p>
        </p:txBody>
      </p:sp>
      <p:sp>
        <p:nvSpPr>
          <p:cNvPr id="15" name="TextBox 14">
            <a:extLst>
              <a:ext uri="{FF2B5EF4-FFF2-40B4-BE49-F238E27FC236}">
                <a16:creationId xmlns:a16="http://schemas.microsoft.com/office/drawing/2014/main" id="{26F16F24-A3D7-4C41-97D3-8826DAE2998C}"/>
              </a:ext>
            </a:extLst>
          </p:cNvPr>
          <p:cNvSpPr txBox="1"/>
          <p:nvPr/>
        </p:nvSpPr>
        <p:spPr>
          <a:xfrm>
            <a:off x="4590717" y="5642312"/>
            <a:ext cx="3216022" cy="830997"/>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Amongst older pupils, Year 9 are more likely to spend more than five hours a week gaming</a:t>
            </a:r>
          </a:p>
        </p:txBody>
      </p:sp>
      <p:sp>
        <p:nvSpPr>
          <p:cNvPr id="17" name="TextBox 16">
            <a:extLst>
              <a:ext uri="{FF2B5EF4-FFF2-40B4-BE49-F238E27FC236}">
                <a16:creationId xmlns:a16="http://schemas.microsoft.com/office/drawing/2014/main" id="{B1A544A5-6ADE-4D81-B99B-6242248ADDAE}"/>
              </a:ext>
            </a:extLst>
          </p:cNvPr>
          <p:cNvSpPr txBox="1"/>
          <p:nvPr/>
        </p:nvSpPr>
        <p:spPr>
          <a:xfrm>
            <a:off x="8067050" y="5644321"/>
            <a:ext cx="3933441"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Amongst older pupils, Year 9 are more likely to use Instagram every day</a:t>
            </a:r>
          </a:p>
        </p:txBody>
      </p:sp>
      <p:graphicFrame>
        <p:nvGraphicFramePr>
          <p:cNvPr id="21" name="Chart 20">
            <a:extLst>
              <a:ext uri="{FF2B5EF4-FFF2-40B4-BE49-F238E27FC236}">
                <a16:creationId xmlns:a16="http://schemas.microsoft.com/office/drawing/2014/main" id="{AC8FFECD-07E9-47F5-8C3F-E67BD5961877}"/>
              </a:ext>
            </a:extLst>
          </p:cNvPr>
          <p:cNvGraphicFramePr/>
          <p:nvPr>
            <p:extLst>
              <p:ext uri="{D42A27DB-BD31-4B8C-83A1-F6EECF244321}">
                <p14:modId xmlns:p14="http://schemas.microsoft.com/office/powerpoint/2010/main" val="610326985"/>
              </p:ext>
            </p:extLst>
          </p:nvPr>
        </p:nvGraphicFramePr>
        <p:xfrm>
          <a:off x="1440560" y="1443566"/>
          <a:ext cx="2617557" cy="1657461"/>
        </p:xfrm>
        <a:graphic>
          <a:graphicData uri="http://schemas.openxmlformats.org/drawingml/2006/chart">
            <c:chart xmlns:c="http://schemas.openxmlformats.org/drawingml/2006/chart" xmlns:r="http://schemas.openxmlformats.org/officeDocument/2006/relationships" r:id="rId8"/>
          </a:graphicData>
        </a:graphic>
      </p:graphicFrame>
      <p:grpSp>
        <p:nvGrpSpPr>
          <p:cNvPr id="19" name="Group 18">
            <a:extLst>
              <a:ext uri="{FF2B5EF4-FFF2-40B4-BE49-F238E27FC236}">
                <a16:creationId xmlns:a16="http://schemas.microsoft.com/office/drawing/2014/main" id="{ADAF4472-D325-403A-8592-69442571FD9E}"/>
              </a:ext>
            </a:extLst>
          </p:cNvPr>
          <p:cNvGrpSpPr/>
          <p:nvPr/>
        </p:nvGrpSpPr>
        <p:grpSpPr>
          <a:xfrm>
            <a:off x="297182" y="1740254"/>
            <a:ext cx="1200894" cy="1212032"/>
            <a:chOff x="297182" y="1740254"/>
            <a:chExt cx="1316010" cy="1316010"/>
          </a:xfrm>
        </p:grpSpPr>
        <p:pic>
          <p:nvPicPr>
            <p:cNvPr id="3" name="Picture 2" descr="A picture containing fence&#10;&#10;Description automatically generated">
              <a:extLst>
                <a:ext uri="{FF2B5EF4-FFF2-40B4-BE49-F238E27FC236}">
                  <a16:creationId xmlns:a16="http://schemas.microsoft.com/office/drawing/2014/main" id="{1535C5A4-84A4-4B62-BDA1-451C84AA56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82" y="1740254"/>
              <a:ext cx="1316010" cy="1316010"/>
            </a:xfrm>
            <a:prstGeom prst="rect">
              <a:avLst/>
            </a:prstGeom>
          </p:spPr>
        </p:pic>
        <p:pic>
          <p:nvPicPr>
            <p:cNvPr id="6" name="Graphic 5" descr="Close">
              <a:extLst>
                <a:ext uri="{FF2B5EF4-FFF2-40B4-BE49-F238E27FC236}">
                  <a16:creationId xmlns:a16="http://schemas.microsoft.com/office/drawing/2014/main" id="{1379E588-9CC4-44AC-B7BD-45006E4299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1613" y="2086418"/>
              <a:ext cx="741638" cy="781551"/>
            </a:xfrm>
            <a:prstGeom prst="rect">
              <a:avLst/>
            </a:prstGeom>
          </p:spPr>
        </p:pic>
      </p:grpSp>
      <p:graphicFrame>
        <p:nvGraphicFramePr>
          <p:cNvPr id="24" name="Chart 23">
            <a:extLst>
              <a:ext uri="{FF2B5EF4-FFF2-40B4-BE49-F238E27FC236}">
                <a16:creationId xmlns:a16="http://schemas.microsoft.com/office/drawing/2014/main" id="{72813DD2-AE0E-401B-BC1D-CE80203B42F0}"/>
              </a:ext>
            </a:extLst>
          </p:cNvPr>
          <p:cNvGraphicFramePr/>
          <p:nvPr>
            <p:extLst>
              <p:ext uri="{D42A27DB-BD31-4B8C-83A1-F6EECF244321}">
                <p14:modId xmlns:p14="http://schemas.microsoft.com/office/powerpoint/2010/main" val="1026712896"/>
              </p:ext>
            </p:extLst>
          </p:nvPr>
        </p:nvGraphicFramePr>
        <p:xfrm>
          <a:off x="5369288" y="1465237"/>
          <a:ext cx="2617557" cy="1657461"/>
        </p:xfrm>
        <a:graphic>
          <a:graphicData uri="http://schemas.openxmlformats.org/drawingml/2006/chart">
            <c:chart xmlns:c="http://schemas.openxmlformats.org/drawingml/2006/chart" xmlns:r="http://schemas.openxmlformats.org/officeDocument/2006/relationships" r:id="rId12"/>
          </a:graphicData>
        </a:graphic>
      </p:graphicFrame>
      <p:grpSp>
        <p:nvGrpSpPr>
          <p:cNvPr id="23" name="Group 22">
            <a:extLst>
              <a:ext uri="{FF2B5EF4-FFF2-40B4-BE49-F238E27FC236}">
                <a16:creationId xmlns:a16="http://schemas.microsoft.com/office/drawing/2014/main" id="{10CDA04C-D562-4254-B310-37D867C657CD}"/>
              </a:ext>
            </a:extLst>
          </p:cNvPr>
          <p:cNvGrpSpPr/>
          <p:nvPr/>
        </p:nvGrpSpPr>
        <p:grpSpPr>
          <a:xfrm>
            <a:off x="4345965" y="1782559"/>
            <a:ext cx="1044990" cy="1151255"/>
            <a:chOff x="4345964" y="1801031"/>
            <a:chExt cx="1257555" cy="1257555"/>
          </a:xfrm>
        </p:grpSpPr>
        <p:pic>
          <p:nvPicPr>
            <p:cNvPr id="12" name="Picture 11" descr="A picture containing stationary&#10;&#10;Description automatically generated">
              <a:extLst>
                <a:ext uri="{FF2B5EF4-FFF2-40B4-BE49-F238E27FC236}">
                  <a16:creationId xmlns:a16="http://schemas.microsoft.com/office/drawing/2014/main" id="{DE80694C-AACD-475A-BCDE-60EA8CF02E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45964" y="1801031"/>
              <a:ext cx="1257555" cy="1257555"/>
            </a:xfrm>
            <a:prstGeom prst="rect">
              <a:avLst/>
            </a:prstGeom>
          </p:spPr>
        </p:pic>
        <p:pic>
          <p:nvPicPr>
            <p:cNvPr id="14" name="Graphic 13" descr="Close">
              <a:extLst>
                <a:ext uri="{FF2B5EF4-FFF2-40B4-BE49-F238E27FC236}">
                  <a16:creationId xmlns:a16="http://schemas.microsoft.com/office/drawing/2014/main" id="{47F53A7A-0CBC-4137-B362-23180098CA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03922" y="2023499"/>
              <a:ext cx="741638" cy="781551"/>
            </a:xfrm>
            <a:prstGeom prst="rect">
              <a:avLst/>
            </a:prstGeom>
          </p:spPr>
        </p:pic>
      </p:grpSp>
      <p:graphicFrame>
        <p:nvGraphicFramePr>
          <p:cNvPr id="25" name="Chart 24">
            <a:extLst>
              <a:ext uri="{FF2B5EF4-FFF2-40B4-BE49-F238E27FC236}">
                <a16:creationId xmlns:a16="http://schemas.microsoft.com/office/drawing/2014/main" id="{C4DEB733-C643-4FA7-9AE3-F08892AB691A}"/>
              </a:ext>
            </a:extLst>
          </p:cNvPr>
          <p:cNvGraphicFramePr/>
          <p:nvPr>
            <p:extLst>
              <p:ext uri="{D42A27DB-BD31-4B8C-83A1-F6EECF244321}">
                <p14:modId xmlns:p14="http://schemas.microsoft.com/office/powerpoint/2010/main" val="664255615"/>
              </p:ext>
            </p:extLst>
          </p:nvPr>
        </p:nvGraphicFramePr>
        <p:xfrm>
          <a:off x="9338603" y="1395689"/>
          <a:ext cx="2617557" cy="164769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6" name="Chart 25">
            <a:extLst>
              <a:ext uri="{FF2B5EF4-FFF2-40B4-BE49-F238E27FC236}">
                <a16:creationId xmlns:a16="http://schemas.microsoft.com/office/drawing/2014/main" id="{C5B49DD2-29DD-428F-A49B-48F2ECCD5751}"/>
              </a:ext>
            </a:extLst>
          </p:cNvPr>
          <p:cNvGraphicFramePr/>
          <p:nvPr>
            <p:extLst>
              <p:ext uri="{D42A27DB-BD31-4B8C-83A1-F6EECF244321}">
                <p14:modId xmlns:p14="http://schemas.microsoft.com/office/powerpoint/2010/main" val="777416411"/>
              </p:ext>
            </p:extLst>
          </p:nvPr>
        </p:nvGraphicFramePr>
        <p:xfrm>
          <a:off x="4716986" y="3994620"/>
          <a:ext cx="2617557" cy="164769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7" name="Chart 26">
            <a:extLst>
              <a:ext uri="{FF2B5EF4-FFF2-40B4-BE49-F238E27FC236}">
                <a16:creationId xmlns:a16="http://schemas.microsoft.com/office/drawing/2014/main" id="{8D4AF1BF-ACE3-4F7C-94F8-6CEB18CDB8AC}"/>
              </a:ext>
            </a:extLst>
          </p:cNvPr>
          <p:cNvGraphicFramePr/>
          <p:nvPr>
            <p:extLst>
              <p:ext uri="{D42A27DB-BD31-4B8C-83A1-F6EECF244321}">
                <p14:modId xmlns:p14="http://schemas.microsoft.com/office/powerpoint/2010/main" val="370902105"/>
              </p:ext>
            </p:extLst>
          </p:nvPr>
        </p:nvGraphicFramePr>
        <p:xfrm>
          <a:off x="9382938" y="4039007"/>
          <a:ext cx="2617557" cy="1647692"/>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170870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27AB7-0389-4106-BD26-2503060E1FC6}"/>
              </a:ext>
            </a:extLst>
          </p:cNvPr>
          <p:cNvSpPr>
            <a:spLocks noGrp="1"/>
          </p:cNvSpPr>
          <p:nvPr>
            <p:ph type="sldNum" sz="quarter" idx="12"/>
          </p:nvPr>
        </p:nvSpPr>
        <p:spPr/>
        <p:txBody>
          <a:bodyPr/>
          <a:lstStyle/>
          <a:p>
            <a:fld id="{2AB65736-E7D2-48B3-BCE6-5F419FA2F65B}" type="slidenum">
              <a:rPr lang="en-GB" smtClean="0"/>
              <a:t>9</a:t>
            </a:fld>
            <a:endParaRPr lang="en-GB"/>
          </a:p>
        </p:txBody>
      </p:sp>
      <p:pic>
        <p:nvPicPr>
          <p:cNvPr id="8" name="Picture 7">
            <a:extLst>
              <a:ext uri="{FF2B5EF4-FFF2-40B4-BE49-F238E27FC236}">
                <a16:creationId xmlns:a16="http://schemas.microsoft.com/office/drawing/2014/main" id="{5D739468-8E6D-447E-9862-058857FDC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8" y="6174081"/>
            <a:ext cx="1970418" cy="683710"/>
          </a:xfrm>
          <a:prstGeom prst="rect">
            <a:avLst/>
          </a:prstGeom>
        </p:spPr>
      </p:pic>
      <p:cxnSp>
        <p:nvCxnSpPr>
          <p:cNvPr id="180" name="Straight Connector 179">
            <a:extLst>
              <a:ext uri="{FF2B5EF4-FFF2-40B4-BE49-F238E27FC236}">
                <a16:creationId xmlns:a16="http://schemas.microsoft.com/office/drawing/2014/main" id="{A12E4E92-99F2-4086-AC8F-A65D2445FF2B}"/>
              </a:ext>
            </a:extLst>
          </p:cNvPr>
          <p:cNvCxnSpPr>
            <a:cxnSpLocks/>
          </p:cNvCxnSpPr>
          <p:nvPr/>
        </p:nvCxnSpPr>
        <p:spPr>
          <a:xfrm>
            <a:off x="8026947" y="1561672"/>
            <a:ext cx="0" cy="461240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64978B1D-6DFB-4D03-B8E2-C48762F98FC5}"/>
              </a:ext>
            </a:extLst>
          </p:cNvPr>
          <p:cNvCxnSpPr>
            <a:cxnSpLocks/>
          </p:cNvCxnSpPr>
          <p:nvPr/>
        </p:nvCxnSpPr>
        <p:spPr>
          <a:xfrm>
            <a:off x="4162152" y="1561672"/>
            <a:ext cx="0" cy="4612409"/>
          </a:xfrm>
          <a:prstGeom prst="line">
            <a:avLst/>
          </a:prstGeom>
          <a:ln>
            <a:solidFill>
              <a:srgbClr val="330099"/>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0DE0163-2A0C-4209-A9EE-0AEDB5AA171C}"/>
              </a:ext>
            </a:extLst>
          </p:cNvPr>
          <p:cNvGrpSpPr/>
          <p:nvPr/>
        </p:nvGrpSpPr>
        <p:grpSpPr>
          <a:xfrm>
            <a:off x="1406823" y="1927319"/>
            <a:ext cx="1388994" cy="1442733"/>
            <a:chOff x="1208432" y="1741230"/>
            <a:chExt cx="1652751" cy="1652751"/>
          </a:xfrm>
        </p:grpSpPr>
        <p:pic>
          <p:nvPicPr>
            <p:cNvPr id="12" name="Picture 11" descr="A picture containing monitor&#10;&#10;Description automatically generated">
              <a:extLst>
                <a:ext uri="{FF2B5EF4-FFF2-40B4-BE49-F238E27FC236}">
                  <a16:creationId xmlns:a16="http://schemas.microsoft.com/office/drawing/2014/main" id="{010F11B8-C1EC-426F-82FB-F43893CAF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432" y="1741230"/>
              <a:ext cx="1652751" cy="1652751"/>
            </a:xfrm>
            <a:prstGeom prst="rect">
              <a:avLst/>
            </a:prstGeom>
          </p:spPr>
        </p:pic>
        <p:pic>
          <p:nvPicPr>
            <p:cNvPr id="15" name="Picture 14" descr="A picture containing drawing, room&#10;&#10;Description automatically generated">
              <a:extLst>
                <a:ext uri="{FF2B5EF4-FFF2-40B4-BE49-F238E27FC236}">
                  <a16:creationId xmlns:a16="http://schemas.microsoft.com/office/drawing/2014/main" id="{6A659623-66C9-4407-82C1-8F36540A2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323" y="2373948"/>
              <a:ext cx="610968" cy="581502"/>
            </a:xfrm>
            <a:prstGeom prst="rect">
              <a:avLst/>
            </a:prstGeom>
          </p:spPr>
        </p:pic>
      </p:grpSp>
      <p:pic>
        <p:nvPicPr>
          <p:cNvPr id="21" name="Picture 20" descr="A picture containing table, clock&#10;&#10;Description automatically generated">
            <a:extLst>
              <a:ext uri="{FF2B5EF4-FFF2-40B4-BE49-F238E27FC236}">
                <a16:creationId xmlns:a16="http://schemas.microsoft.com/office/drawing/2014/main" id="{21A30CE6-99DA-4379-8480-CF51397D34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722" y="1847807"/>
            <a:ext cx="1780808" cy="1780808"/>
          </a:xfrm>
          <a:prstGeom prst="rect">
            <a:avLst/>
          </a:prstGeom>
        </p:spPr>
      </p:pic>
      <p:sp>
        <p:nvSpPr>
          <p:cNvPr id="3" name="Title 1">
            <a:extLst>
              <a:ext uri="{FF2B5EF4-FFF2-40B4-BE49-F238E27FC236}">
                <a16:creationId xmlns:a16="http://schemas.microsoft.com/office/drawing/2014/main" id="{AAB8FE56-8EBC-4936-AFD8-BAA5C146A782}"/>
              </a:ext>
            </a:extLst>
          </p:cNvPr>
          <p:cNvSpPr txBox="1">
            <a:spLocks/>
          </p:cNvSpPr>
          <p:nvPr/>
        </p:nvSpPr>
        <p:spPr>
          <a:xfrm>
            <a:off x="479212" y="183542"/>
            <a:ext cx="10515600" cy="744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330099"/>
                </a:solidFill>
                <a:latin typeface="Arial" panose="020B0604020202020204" pitchFamily="34" charset="0"/>
                <a:cs typeface="Arial" panose="020B0604020202020204" pitchFamily="34" charset="0"/>
              </a:rPr>
              <a:t>Gambling, money and aspirations</a:t>
            </a:r>
          </a:p>
        </p:txBody>
      </p:sp>
      <p:sp>
        <p:nvSpPr>
          <p:cNvPr id="5" name="Title 1">
            <a:extLst>
              <a:ext uri="{FF2B5EF4-FFF2-40B4-BE49-F238E27FC236}">
                <a16:creationId xmlns:a16="http://schemas.microsoft.com/office/drawing/2014/main" id="{274C1C01-B99E-471E-A9F7-35AEFFAFF064}"/>
              </a:ext>
            </a:extLst>
          </p:cNvPr>
          <p:cNvSpPr txBox="1">
            <a:spLocks/>
          </p:cNvSpPr>
          <p:nvPr/>
        </p:nvSpPr>
        <p:spPr>
          <a:xfrm>
            <a:off x="528254" y="588856"/>
            <a:ext cx="10515600" cy="950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chemeClr val="bg1">
                    <a:lumMod val="95000"/>
                  </a:schemeClr>
                </a:solidFill>
                <a:highlight>
                  <a:srgbClr val="330099"/>
                </a:highlight>
                <a:latin typeface="Arial" panose="020B0604020202020204" pitchFamily="34" charset="0"/>
                <a:cs typeface="Arial" panose="020B0604020202020204" pitchFamily="34" charset="0"/>
              </a:rPr>
              <a:t>Year group comparisons</a:t>
            </a:r>
          </a:p>
        </p:txBody>
      </p:sp>
      <p:pic>
        <p:nvPicPr>
          <p:cNvPr id="2" name="Picture 1" descr="A picture containing light, drawing&#10;&#10;Description automatically generated">
            <a:extLst>
              <a:ext uri="{FF2B5EF4-FFF2-40B4-BE49-F238E27FC236}">
                <a16:creationId xmlns:a16="http://schemas.microsoft.com/office/drawing/2014/main" id="{55F5284B-47B0-4FB2-9BF5-33E0632B20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380" y="6224148"/>
            <a:ext cx="1954629" cy="546378"/>
          </a:xfrm>
          <a:prstGeom prst="rect">
            <a:avLst/>
          </a:prstGeom>
        </p:spPr>
      </p:pic>
      <p:sp>
        <p:nvSpPr>
          <p:cNvPr id="7" name="TextBox 6">
            <a:extLst>
              <a:ext uri="{FF2B5EF4-FFF2-40B4-BE49-F238E27FC236}">
                <a16:creationId xmlns:a16="http://schemas.microsoft.com/office/drawing/2014/main" id="{B54C11D3-D959-446C-B846-46AF405161B6}"/>
              </a:ext>
            </a:extLst>
          </p:cNvPr>
          <p:cNvSpPr txBox="1"/>
          <p:nvPr/>
        </p:nvSpPr>
        <p:spPr>
          <a:xfrm>
            <a:off x="297359" y="5207721"/>
            <a:ext cx="3765924" cy="830997"/>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Amongst older pupils, Year 9 are more likely to see gambling adverts on TV most days or every day</a:t>
            </a:r>
          </a:p>
        </p:txBody>
      </p:sp>
      <p:sp>
        <p:nvSpPr>
          <p:cNvPr id="10" name="TextBox 9">
            <a:extLst>
              <a:ext uri="{FF2B5EF4-FFF2-40B4-BE49-F238E27FC236}">
                <a16:creationId xmlns:a16="http://schemas.microsoft.com/office/drawing/2014/main" id="{2218DFFA-4A68-485D-B11E-902E28FB71E3}"/>
              </a:ext>
            </a:extLst>
          </p:cNvPr>
          <p:cNvSpPr txBox="1"/>
          <p:nvPr/>
        </p:nvSpPr>
        <p:spPr>
          <a:xfrm>
            <a:off x="4373049" y="5207721"/>
            <a:ext cx="3417919" cy="584775"/>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Worrying about money problems is similar across all year groups</a:t>
            </a:r>
          </a:p>
        </p:txBody>
      </p:sp>
      <p:sp>
        <p:nvSpPr>
          <p:cNvPr id="11" name="TextBox 10">
            <a:extLst>
              <a:ext uri="{FF2B5EF4-FFF2-40B4-BE49-F238E27FC236}">
                <a16:creationId xmlns:a16="http://schemas.microsoft.com/office/drawing/2014/main" id="{0081ABC1-E65E-4171-A325-D244123E89FC}"/>
              </a:ext>
            </a:extLst>
          </p:cNvPr>
          <p:cNvSpPr txBox="1"/>
          <p:nvPr/>
        </p:nvSpPr>
        <p:spPr>
          <a:xfrm>
            <a:off x="8336708" y="5207721"/>
            <a:ext cx="3216022" cy="830997"/>
          </a:xfrm>
          <a:prstGeom prst="rect">
            <a:avLst/>
          </a:prstGeom>
          <a:noFill/>
        </p:spPr>
        <p:txBody>
          <a:bodyPr wrap="square" rtlCol="0">
            <a:spAutoFit/>
          </a:bodyPr>
          <a:lstStyle/>
          <a:p>
            <a:r>
              <a:rPr lang="en-GB" sz="1600" b="1" dirty="0">
                <a:solidFill>
                  <a:srgbClr val="330099"/>
                </a:solidFill>
                <a:latin typeface="Arial" panose="020B0604020202020204" pitchFamily="34" charset="0"/>
                <a:cs typeface="Arial" panose="020B0604020202020204" pitchFamily="34" charset="0"/>
              </a:rPr>
              <a:t>Likelihood of wanting to go to university/college after high school increases by age</a:t>
            </a:r>
          </a:p>
        </p:txBody>
      </p:sp>
      <p:graphicFrame>
        <p:nvGraphicFramePr>
          <p:cNvPr id="9" name="Chart 8">
            <a:extLst>
              <a:ext uri="{FF2B5EF4-FFF2-40B4-BE49-F238E27FC236}">
                <a16:creationId xmlns:a16="http://schemas.microsoft.com/office/drawing/2014/main" id="{A9E6F8FD-F6B2-4847-92D6-8FDF3702224F}"/>
              </a:ext>
            </a:extLst>
          </p:cNvPr>
          <p:cNvGraphicFramePr/>
          <p:nvPr>
            <p:extLst>
              <p:ext uri="{D42A27DB-BD31-4B8C-83A1-F6EECF244321}">
                <p14:modId xmlns:p14="http://schemas.microsoft.com/office/powerpoint/2010/main" val="2235453690"/>
              </p:ext>
            </p:extLst>
          </p:nvPr>
        </p:nvGraphicFramePr>
        <p:xfrm>
          <a:off x="792542" y="3335632"/>
          <a:ext cx="2617557" cy="164769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a:extLst>
              <a:ext uri="{FF2B5EF4-FFF2-40B4-BE49-F238E27FC236}">
                <a16:creationId xmlns:a16="http://schemas.microsoft.com/office/drawing/2014/main" id="{4E384A2D-D234-4F89-A8C0-2AF207773787}"/>
              </a:ext>
            </a:extLst>
          </p:cNvPr>
          <p:cNvGraphicFramePr/>
          <p:nvPr>
            <p:extLst>
              <p:ext uri="{D42A27DB-BD31-4B8C-83A1-F6EECF244321}">
                <p14:modId xmlns:p14="http://schemas.microsoft.com/office/powerpoint/2010/main" val="1867885857"/>
              </p:ext>
            </p:extLst>
          </p:nvPr>
        </p:nvGraphicFramePr>
        <p:xfrm>
          <a:off x="4785771" y="3322984"/>
          <a:ext cx="2617557" cy="165746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a:extLst>
              <a:ext uri="{FF2B5EF4-FFF2-40B4-BE49-F238E27FC236}">
                <a16:creationId xmlns:a16="http://schemas.microsoft.com/office/drawing/2014/main" id="{C0B2B9BC-5A3A-4C26-A4A2-AB11425D9897}"/>
              </a:ext>
            </a:extLst>
          </p:cNvPr>
          <p:cNvGraphicFramePr/>
          <p:nvPr>
            <p:extLst>
              <p:ext uri="{D42A27DB-BD31-4B8C-83A1-F6EECF244321}">
                <p14:modId xmlns:p14="http://schemas.microsoft.com/office/powerpoint/2010/main" val="305724792"/>
              </p:ext>
            </p:extLst>
          </p:nvPr>
        </p:nvGraphicFramePr>
        <p:xfrm>
          <a:off x="8673420" y="3321341"/>
          <a:ext cx="2617557" cy="1657461"/>
        </p:xfrm>
        <a:graphic>
          <a:graphicData uri="http://schemas.openxmlformats.org/drawingml/2006/chart">
            <c:chart xmlns:c="http://schemas.openxmlformats.org/drawingml/2006/chart" xmlns:r="http://schemas.openxmlformats.org/officeDocument/2006/relationships" r:id="rId9"/>
          </a:graphicData>
        </a:graphic>
      </p:graphicFrame>
      <p:pic>
        <p:nvPicPr>
          <p:cNvPr id="17" name="Picture 16" descr="A picture containing bottle, food&#10;&#10;Description automatically generated">
            <a:extLst>
              <a:ext uri="{FF2B5EF4-FFF2-40B4-BE49-F238E27FC236}">
                <a16:creationId xmlns:a16="http://schemas.microsoft.com/office/drawing/2014/main" id="{BEDF67BA-0631-4A86-AC16-E2C22055AF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49362" y="1964320"/>
            <a:ext cx="1493276" cy="1493276"/>
          </a:xfrm>
          <a:prstGeom prst="rect">
            <a:avLst/>
          </a:prstGeom>
        </p:spPr>
      </p:pic>
    </p:spTree>
    <p:extLst>
      <p:ext uri="{BB962C8B-B14F-4D97-AF65-F5344CB8AC3E}">
        <p14:creationId xmlns:p14="http://schemas.microsoft.com/office/powerpoint/2010/main" val="475565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19784</TotalTime>
  <Words>921</Words>
  <Application>Microsoft Office PowerPoint</Application>
  <PresentationFormat>Widescreen</PresentationFormat>
  <Paragraphs>105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Cameron</dc:creator>
  <cp:lastModifiedBy>Andrew Cameron</cp:lastModifiedBy>
  <cp:revision>566</cp:revision>
  <cp:lastPrinted>2020-11-03T08:57:47Z</cp:lastPrinted>
  <dcterms:created xsi:type="dcterms:W3CDTF">2020-09-14T14:13:00Z</dcterms:created>
  <dcterms:modified xsi:type="dcterms:W3CDTF">2021-03-17T16:01:10Z</dcterms:modified>
</cp:coreProperties>
</file>