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5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5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5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5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56" r:id="rId2"/>
    <p:sldId id="352" r:id="rId3"/>
    <p:sldId id="257" r:id="rId4"/>
    <p:sldId id="260" r:id="rId5"/>
    <p:sldId id="353" r:id="rId6"/>
    <p:sldId id="289" r:id="rId7"/>
    <p:sldId id="290" r:id="rId8"/>
    <p:sldId id="291" r:id="rId9"/>
    <p:sldId id="293" r:id="rId10"/>
    <p:sldId id="292" r:id="rId11"/>
    <p:sldId id="295" r:id="rId12"/>
    <p:sldId id="296" r:id="rId13"/>
    <p:sldId id="297" r:id="rId14"/>
    <p:sldId id="298" r:id="rId15"/>
    <p:sldId id="323" r:id="rId16"/>
    <p:sldId id="324" r:id="rId17"/>
    <p:sldId id="322" r:id="rId18"/>
    <p:sldId id="300" r:id="rId19"/>
    <p:sldId id="301" r:id="rId20"/>
    <p:sldId id="327" r:id="rId21"/>
    <p:sldId id="326" r:id="rId22"/>
    <p:sldId id="325" r:id="rId23"/>
    <p:sldId id="302" r:id="rId24"/>
    <p:sldId id="304" r:id="rId25"/>
    <p:sldId id="328" r:id="rId26"/>
    <p:sldId id="329" r:id="rId27"/>
    <p:sldId id="330" r:id="rId28"/>
    <p:sldId id="305" r:id="rId29"/>
    <p:sldId id="306" r:id="rId30"/>
    <p:sldId id="331" r:id="rId31"/>
    <p:sldId id="332" r:id="rId32"/>
    <p:sldId id="333" r:id="rId33"/>
    <p:sldId id="307" r:id="rId34"/>
    <p:sldId id="308" r:id="rId35"/>
    <p:sldId id="334" r:id="rId36"/>
    <p:sldId id="335" r:id="rId37"/>
    <p:sldId id="336" r:id="rId38"/>
    <p:sldId id="309" r:id="rId39"/>
    <p:sldId id="310" r:id="rId40"/>
    <p:sldId id="337" r:id="rId41"/>
    <p:sldId id="338" r:id="rId42"/>
    <p:sldId id="339" r:id="rId43"/>
    <p:sldId id="311" r:id="rId44"/>
    <p:sldId id="354" r:id="rId45"/>
    <p:sldId id="340" r:id="rId46"/>
    <p:sldId id="341" r:id="rId47"/>
    <p:sldId id="342" r:id="rId48"/>
    <p:sldId id="314" r:id="rId49"/>
    <p:sldId id="312" r:id="rId50"/>
    <p:sldId id="343" r:id="rId51"/>
    <p:sldId id="344" r:id="rId52"/>
    <p:sldId id="315" r:id="rId53"/>
    <p:sldId id="316" r:id="rId54"/>
    <p:sldId id="345" r:id="rId55"/>
    <p:sldId id="346" r:id="rId56"/>
    <p:sldId id="317" r:id="rId57"/>
    <p:sldId id="318" r:id="rId58"/>
    <p:sldId id="319" r:id="rId59"/>
    <p:sldId id="348" r:id="rId60"/>
    <p:sldId id="349" r:id="rId61"/>
    <p:sldId id="287" r:id="rId62"/>
    <p:sldId id="350" r:id="rId63"/>
    <p:sldId id="351" r:id="rId64"/>
    <p:sldId id="347" r:id="rId65"/>
    <p:sldId id="321" r:id="rId6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27" clrIdx="0">
    <p:extLst>
      <p:ext uri="{19B8F6BF-5375-455C-9EA6-DF929625EA0E}">
        <p15:presenceInfo xmlns:p15="http://schemas.microsoft.com/office/powerpoint/2012/main" userId="Matt" providerId="None"/>
      </p:ext>
    </p:extLst>
  </p:cmAuthor>
  <p:cmAuthor id="2" name="Andrew Cameron" initials="AC" lastIdx="6" clrIdx="1">
    <p:extLst>
      <p:ext uri="{19B8F6BF-5375-455C-9EA6-DF929625EA0E}">
        <p15:presenceInfo xmlns:p15="http://schemas.microsoft.com/office/powerpoint/2012/main" userId="Andrew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FFF"/>
    <a:srgbClr val="330099"/>
    <a:srgbClr val="669900"/>
    <a:srgbClr val="935DFF"/>
    <a:srgbClr val="FF99CC"/>
    <a:srgbClr val="2D6072"/>
    <a:srgbClr val="270074"/>
    <a:srgbClr val="5601FF"/>
    <a:srgbClr val="5E0DFF"/>
    <a:srgbClr val="E3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7.xml"/><Relationship Id="rId1" Type="http://schemas.microsoft.com/office/2011/relationships/chartStyle" Target="style17.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8.xml"/><Relationship Id="rId1" Type="http://schemas.microsoft.com/office/2011/relationships/chartStyle" Target="style1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9.xml"/><Relationship Id="rId1" Type="http://schemas.microsoft.com/office/2011/relationships/chartStyle" Target="style1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0.xml"/><Relationship Id="rId1" Type="http://schemas.microsoft.com/office/2011/relationships/chartStyle" Target="style20.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1.xml"/><Relationship Id="rId1" Type="http://schemas.microsoft.com/office/2011/relationships/chartStyle" Target="style21.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2.xml"/><Relationship Id="rId1" Type="http://schemas.microsoft.com/office/2011/relationships/chartStyle" Target="style22.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3.xml"/><Relationship Id="rId1" Type="http://schemas.microsoft.com/office/2011/relationships/chartStyle" Target="style23.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4.xml"/><Relationship Id="rId1" Type="http://schemas.microsoft.com/office/2011/relationships/chartStyle" Target="style24.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25.xml"/><Relationship Id="rId1" Type="http://schemas.microsoft.com/office/2011/relationships/chartStyle" Target="style25.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26.xml"/><Relationship Id="rId1" Type="http://schemas.microsoft.com/office/2011/relationships/chartStyle" Target="style26.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7.xml"/><Relationship Id="rId1" Type="http://schemas.microsoft.com/office/2011/relationships/chartStyle" Target="style27.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8.xml"/><Relationship Id="rId1" Type="http://schemas.microsoft.com/office/2011/relationships/chartStyle" Target="style28.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9.xml"/><Relationship Id="rId1" Type="http://schemas.microsoft.com/office/2011/relationships/chartStyle" Target="style29.xml"/></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273946344269"/>
          <c:y val="1.0724742447937767E-2"/>
          <c:w val="0.64598170684186007"/>
          <c:h val="0.83904043778206128"/>
        </c:manualLayout>
      </c:layout>
      <c:barChart>
        <c:barDir val="bar"/>
        <c:grouping val="clustered"/>
        <c:varyColors val="0"/>
        <c:ser>
          <c:idx val="0"/>
          <c:order val="0"/>
          <c:tx>
            <c:strRef>
              <c:f>Sheet1!$B$1</c:f>
              <c:strCache>
                <c:ptCount val="1"/>
                <c:pt idx="0">
                  <c:v>Overall (n=2,006)</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0.71</c:v>
                </c:pt>
                <c:pt idx="1">
                  <c:v>0.28000000000000003</c:v>
                </c:pt>
                <c:pt idx="2">
                  <c:v>0.01</c:v>
                </c:pt>
              </c:numCache>
            </c:numRef>
          </c:val>
          <c:extLst>
            <c:ext xmlns:c16="http://schemas.microsoft.com/office/drawing/2014/chart" uri="{C3380CC4-5D6E-409C-BE32-E72D297353CC}">
              <c16:uniqueId val="{00000000-A7EA-4F90-A920-404778E7970D}"/>
            </c:ext>
          </c:extLst>
        </c:ser>
        <c:ser>
          <c:idx val="1"/>
          <c:order val="1"/>
          <c:tx>
            <c:strRef>
              <c:f>Sheet1!$C$1</c:f>
              <c:strCache>
                <c:ptCount val="1"/>
                <c:pt idx="0">
                  <c:v>&lt;1hr physical exercise (n=582)</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Sheet1!$C$2:$C$4</c:f>
              <c:numCache>
                <c:formatCode>0%</c:formatCode>
                <c:ptCount val="3"/>
                <c:pt idx="0">
                  <c:v>0.65</c:v>
                </c:pt>
                <c:pt idx="1">
                  <c:v>0.34</c:v>
                </c:pt>
                <c:pt idx="2">
                  <c:v>0.02</c:v>
                </c:pt>
              </c:numCache>
            </c:numRef>
          </c:val>
          <c:extLst>
            <c:ext xmlns:c16="http://schemas.microsoft.com/office/drawing/2014/chart" uri="{C3380CC4-5D6E-409C-BE32-E72D297353CC}">
              <c16:uniqueId val="{00000001-A7EA-4F90-A920-404778E7970D}"/>
            </c:ext>
          </c:extLst>
        </c:ser>
        <c:ser>
          <c:idx val="2"/>
          <c:order val="2"/>
          <c:tx>
            <c:strRef>
              <c:f>Sheet1!$D$1</c:f>
              <c:strCache>
                <c:ptCount val="1"/>
                <c:pt idx="0">
                  <c:v>&gt;1hr physical exercise (n=1,216)</c:v>
                </c:pt>
              </c:strCache>
            </c:strRef>
          </c:tx>
          <c:spPr>
            <a:solidFill>
              <a:srgbClr val="6699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Sheet1!$D$2:$D$4</c:f>
              <c:numCache>
                <c:formatCode>0%</c:formatCode>
                <c:ptCount val="3"/>
                <c:pt idx="0">
                  <c:v>0.74</c:v>
                </c:pt>
                <c:pt idx="1">
                  <c:v>0.25</c:v>
                </c:pt>
                <c:pt idx="2">
                  <c:v>0.01</c:v>
                </c:pt>
              </c:numCache>
            </c:numRef>
          </c:val>
          <c:extLst>
            <c:ext xmlns:c16="http://schemas.microsoft.com/office/drawing/2014/chart" uri="{C3380CC4-5D6E-409C-BE32-E72D297353CC}">
              <c16:uniqueId val="{00000002-A7EA-4F90-A920-404778E7970D}"/>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b"/>
      <c:layout>
        <c:manualLayout>
          <c:xMode val="edge"/>
          <c:yMode val="edge"/>
          <c:x val="0.54371076916052619"/>
          <c:y val="0.50941479937775769"/>
          <c:w val="0.41573652389078047"/>
          <c:h val="0.4177302558041958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EDA9-441C-87D0-17C86EF042BD}"/>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EDA9-441C-87D0-17C86EF042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0.88</c:v>
                </c:pt>
                <c:pt idx="1">
                  <c:v>0.87</c:v>
                </c:pt>
                <c:pt idx="2">
                  <c:v>0.85</c:v>
                </c:pt>
              </c:numCache>
            </c:numRef>
          </c:val>
          <c:smooth val="0"/>
          <c:extLst>
            <c:ext xmlns:c16="http://schemas.microsoft.com/office/drawing/2014/chart" uri="{C3380CC4-5D6E-409C-BE32-E72D297353CC}">
              <c16:uniqueId val="{00000004-EDA9-441C-87D0-17C86EF042BD}"/>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0625-4B16-A255-12152AD0C935}"/>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0625-4B16-A255-12152AD0C93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0.8</c:v>
                </c:pt>
                <c:pt idx="1">
                  <c:v>0.82</c:v>
                </c:pt>
                <c:pt idx="2">
                  <c:v>0.69</c:v>
                </c:pt>
              </c:numCache>
            </c:numRef>
          </c:val>
          <c:smooth val="0"/>
          <c:extLst>
            <c:ext xmlns:c16="http://schemas.microsoft.com/office/drawing/2014/chart" uri="{C3380CC4-5D6E-409C-BE32-E72D297353CC}">
              <c16:uniqueId val="{00000004-0625-4B16-A255-12152AD0C935}"/>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0562900609846"/>
          <c:y val="1.0724742447937767E-2"/>
          <c:w val="0.59853894469884927"/>
          <c:h val="0.91027210768439759"/>
        </c:manualLayout>
      </c:layout>
      <c:barChart>
        <c:barDir val="bar"/>
        <c:grouping val="clustered"/>
        <c:varyColors val="0"/>
        <c:ser>
          <c:idx val="0"/>
          <c:order val="0"/>
          <c:tx>
            <c:strRef>
              <c:f>Sheet1!$B$1</c:f>
              <c:strCache>
                <c:ptCount val="1"/>
                <c:pt idx="0">
                  <c:v>Overall (n=1,974)</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None/less than 1 hour</c:v>
                </c:pt>
                <c:pt idx="1">
                  <c:v>More than 1 hour</c:v>
                </c:pt>
                <c:pt idx="2">
                  <c:v>Don't know</c:v>
                </c:pt>
              </c:strCache>
            </c:strRef>
          </c:cat>
          <c:val>
            <c:numRef>
              <c:f>Sheet1!$B$2:$B$4</c:f>
              <c:numCache>
                <c:formatCode>0%</c:formatCode>
                <c:ptCount val="3"/>
                <c:pt idx="0">
                  <c:v>0.28999999999999998</c:v>
                </c:pt>
                <c:pt idx="1">
                  <c:v>0.62</c:v>
                </c:pt>
                <c:pt idx="2">
                  <c:v>0.09</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Did have breakfast (n=1,394)</c:v>
                </c:pt>
              </c:strCache>
            </c:strRef>
          </c:tx>
          <c:spPr>
            <a:solidFill>
              <a:srgbClr val="669900"/>
            </a:solidFill>
            <a:ln>
              <a:solidFill>
                <a:schemeClr val="bg1"/>
              </a:solidFill>
            </a:ln>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None/less than 1 hour</c:v>
                </c:pt>
                <c:pt idx="1">
                  <c:v>More than 1 hour</c:v>
                </c:pt>
                <c:pt idx="2">
                  <c:v>Don't know</c:v>
                </c:pt>
              </c:strCache>
            </c:strRef>
          </c:cat>
          <c:val>
            <c:numRef>
              <c:f>Sheet1!$C$2:$C$4</c:f>
              <c:numCache>
                <c:formatCode>0%</c:formatCode>
                <c:ptCount val="3"/>
                <c:pt idx="0">
                  <c:v>0.27</c:v>
                </c:pt>
                <c:pt idx="1">
                  <c:v>0.65</c:v>
                </c:pt>
                <c:pt idx="2">
                  <c:v>0.08</c:v>
                </c:pt>
              </c:numCache>
            </c:numRef>
          </c:val>
          <c:extLst>
            <c:ext xmlns:c16="http://schemas.microsoft.com/office/drawing/2014/chart" uri="{C3380CC4-5D6E-409C-BE32-E72D297353CC}">
              <c16:uniqueId val="{00000001-3B61-4FC2-89A9-2685DE240C55}"/>
            </c:ext>
          </c:extLst>
        </c:ser>
        <c:ser>
          <c:idx val="2"/>
          <c:order val="2"/>
          <c:tx>
            <c:strRef>
              <c:f>Sheet1!$D$1</c:f>
              <c:strCache>
                <c:ptCount val="1"/>
                <c:pt idx="0">
                  <c:v>Did not have breakfast (n=557)</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None/less than 1 hour</c:v>
                </c:pt>
                <c:pt idx="1">
                  <c:v>More than 1 hour</c:v>
                </c:pt>
                <c:pt idx="2">
                  <c:v>Don't know</c:v>
                </c:pt>
              </c:strCache>
            </c:strRef>
          </c:cat>
          <c:val>
            <c:numRef>
              <c:f>Sheet1!$D$2:$D$4</c:f>
              <c:numCache>
                <c:formatCode>0%</c:formatCode>
                <c:ptCount val="3"/>
                <c:pt idx="0">
                  <c:v>0.35</c:v>
                </c:pt>
                <c:pt idx="1">
                  <c:v>0.54</c:v>
                </c:pt>
                <c:pt idx="2">
                  <c:v>0.11</c:v>
                </c:pt>
              </c:numCache>
            </c:numRef>
          </c:val>
          <c:extLst>
            <c:ext xmlns:c16="http://schemas.microsoft.com/office/drawing/2014/chart" uri="{C3380CC4-5D6E-409C-BE32-E72D297353CC}">
              <c16:uniqueId val="{00000002-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b"/>
      <c:layout>
        <c:manualLayout>
          <c:xMode val="edge"/>
          <c:yMode val="edge"/>
          <c:x val="0.63536359830744649"/>
          <c:y val="0.60792416567338048"/>
          <c:w val="0.35084087206205766"/>
          <c:h val="0.38065216374117167"/>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0326366858105"/>
          <c:y val="0"/>
          <c:w val="0.78069673633141901"/>
          <c:h val="0.86811592413316208"/>
        </c:manualLayout>
      </c:layout>
      <c:barChart>
        <c:barDir val="bar"/>
        <c:grouping val="stacked"/>
        <c:varyColors val="0"/>
        <c:ser>
          <c:idx val="0"/>
          <c:order val="0"/>
          <c:tx>
            <c:strRef>
              <c:f>Sheet1!$B$1</c:f>
              <c:strCache>
                <c:ptCount val="1"/>
                <c:pt idx="0">
                  <c:v>Yes</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6162-4A37-8252-EBDD1FD0BAA9}"/>
              </c:ext>
            </c:extLst>
          </c:dPt>
          <c:dPt>
            <c:idx val="1"/>
            <c:invertIfNegative val="0"/>
            <c:bubble3D val="0"/>
            <c:extLst>
              <c:ext xmlns:c16="http://schemas.microsoft.com/office/drawing/2014/chart" uri="{C3380CC4-5D6E-409C-BE32-E72D297353CC}">
                <c16:uniqueId val="{00000001-6162-4A37-8252-EBDD1FD0BAA9}"/>
              </c:ext>
            </c:extLst>
          </c:dPt>
          <c:dPt>
            <c:idx val="2"/>
            <c:invertIfNegative val="0"/>
            <c:bubble3D val="0"/>
            <c:extLst>
              <c:ext xmlns:c16="http://schemas.microsoft.com/office/drawing/2014/chart" uri="{C3380CC4-5D6E-409C-BE32-E72D297353CC}">
                <c16:uniqueId val="{00000002-6162-4A37-8252-EBDD1FD0BAA9}"/>
              </c:ext>
            </c:extLst>
          </c:dPt>
          <c:dPt>
            <c:idx val="5"/>
            <c:invertIfNegative val="0"/>
            <c:bubble3D val="0"/>
            <c:extLst>
              <c:ext xmlns:c16="http://schemas.microsoft.com/office/drawing/2014/chart" uri="{C3380CC4-5D6E-409C-BE32-E72D297353CC}">
                <c16:uniqueId val="{00000003-6162-4A37-8252-EBDD1FD0BAA9}"/>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(n=1,975)</c:v>
                </c:pt>
                <c:pt idx="1">
                  <c:v>Less than 1 hour of physical activity (n=581)</c:v>
                </c:pt>
                <c:pt idx="2">
                  <c:v>More than 1 hour of physical activity (n=1,217)</c:v>
                </c:pt>
              </c:strCache>
            </c:strRef>
          </c:cat>
          <c:val>
            <c:numRef>
              <c:f>Sheet1!$B$2:$B$4</c:f>
              <c:numCache>
                <c:formatCode>0%</c:formatCode>
                <c:ptCount val="3"/>
                <c:pt idx="0">
                  <c:v>0.56999999999999995</c:v>
                </c:pt>
                <c:pt idx="1">
                  <c:v>0.31</c:v>
                </c:pt>
                <c:pt idx="2">
                  <c:v>0.73</c:v>
                </c:pt>
              </c:numCache>
            </c:numRef>
          </c:val>
          <c:extLst>
            <c:ext xmlns:c16="http://schemas.microsoft.com/office/drawing/2014/chart" uri="{C3380CC4-5D6E-409C-BE32-E72D297353CC}">
              <c16:uniqueId val="{00000004-6162-4A37-8252-EBDD1FD0BAA9}"/>
            </c:ext>
          </c:extLst>
        </c:ser>
        <c:ser>
          <c:idx val="1"/>
          <c:order val="1"/>
          <c:tx>
            <c:strRef>
              <c:f>Sheet1!$C$1</c:f>
              <c:strCache>
                <c:ptCount val="1"/>
                <c:pt idx="0">
                  <c:v>No</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6162-4A37-8252-EBDD1FD0BAA9}"/>
              </c:ext>
            </c:extLst>
          </c:dPt>
          <c:dPt>
            <c:idx val="1"/>
            <c:invertIfNegative val="0"/>
            <c:bubble3D val="0"/>
            <c:extLst>
              <c:ext xmlns:c16="http://schemas.microsoft.com/office/drawing/2014/chart" uri="{C3380CC4-5D6E-409C-BE32-E72D297353CC}">
                <c16:uniqueId val="{00000006-6162-4A37-8252-EBDD1FD0BAA9}"/>
              </c:ext>
            </c:extLst>
          </c:dPt>
          <c:dPt>
            <c:idx val="2"/>
            <c:invertIfNegative val="0"/>
            <c:bubble3D val="0"/>
            <c:extLst>
              <c:ext xmlns:c16="http://schemas.microsoft.com/office/drawing/2014/chart" uri="{C3380CC4-5D6E-409C-BE32-E72D297353CC}">
                <c16:uniqueId val="{00000007-6162-4A37-8252-EBDD1FD0BAA9}"/>
              </c:ext>
            </c:extLst>
          </c:dPt>
          <c:dPt>
            <c:idx val="5"/>
            <c:invertIfNegative val="0"/>
            <c:bubble3D val="0"/>
            <c:extLst>
              <c:ext xmlns:c16="http://schemas.microsoft.com/office/drawing/2014/chart" uri="{C3380CC4-5D6E-409C-BE32-E72D297353CC}">
                <c16:uniqueId val="{00000008-6162-4A37-8252-EBDD1FD0BAA9}"/>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(n=1,975)</c:v>
                </c:pt>
                <c:pt idx="1">
                  <c:v>Less than 1 hour of physical activity (n=581)</c:v>
                </c:pt>
                <c:pt idx="2">
                  <c:v>More than 1 hour of physical activity (n=1,217)</c:v>
                </c:pt>
              </c:strCache>
            </c:strRef>
          </c:cat>
          <c:val>
            <c:numRef>
              <c:f>Sheet1!$C$2:$C$4</c:f>
              <c:numCache>
                <c:formatCode>0%</c:formatCode>
                <c:ptCount val="3"/>
                <c:pt idx="0">
                  <c:v>0.25</c:v>
                </c:pt>
                <c:pt idx="1">
                  <c:v>0.48</c:v>
                </c:pt>
                <c:pt idx="2">
                  <c:v>0.13</c:v>
                </c:pt>
              </c:numCache>
            </c:numRef>
          </c:val>
          <c:extLst>
            <c:ext xmlns:c16="http://schemas.microsoft.com/office/drawing/2014/chart" uri="{C3380CC4-5D6E-409C-BE32-E72D297353CC}">
              <c16:uniqueId val="{00000009-6162-4A37-8252-EBDD1FD0BAA9}"/>
            </c:ext>
          </c:extLst>
        </c:ser>
        <c:ser>
          <c:idx val="2"/>
          <c:order val="2"/>
          <c:tx>
            <c:strRef>
              <c:f>Sheet1!$D$1</c:f>
              <c:strCache>
                <c:ptCount val="1"/>
                <c:pt idx="0">
                  <c:v>Don't know</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(n=1,975)</c:v>
                </c:pt>
                <c:pt idx="1">
                  <c:v>Less than 1 hour of physical activity (n=581)</c:v>
                </c:pt>
                <c:pt idx="2">
                  <c:v>More than 1 hour of physical activity (n=1,217)</c:v>
                </c:pt>
              </c:strCache>
            </c:strRef>
          </c:cat>
          <c:val>
            <c:numRef>
              <c:f>Sheet1!$D$2:$D$4</c:f>
              <c:numCache>
                <c:formatCode>0%</c:formatCode>
                <c:ptCount val="3"/>
                <c:pt idx="0">
                  <c:v>0.17</c:v>
                </c:pt>
                <c:pt idx="1">
                  <c:v>0.22</c:v>
                </c:pt>
                <c:pt idx="2">
                  <c:v>0.13</c:v>
                </c:pt>
              </c:numCache>
            </c:numRef>
          </c:val>
          <c:extLst>
            <c:ext xmlns:c16="http://schemas.microsoft.com/office/drawing/2014/chart" uri="{C3380CC4-5D6E-409C-BE32-E72D297353CC}">
              <c16:uniqueId val="{0000000A-6162-4A37-8252-EBDD1FD0BAA9}"/>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32203411126085779"/>
          <c:y val="0.87356710379004909"/>
          <c:w val="0.35498536097115774"/>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don't have the time</c:v>
                </c:pt>
                <c:pt idx="1">
                  <c:v>I can't be bothered</c:v>
                </c:pt>
                <c:pt idx="2">
                  <c:v>Worried I'll be laughed at or look silly</c:v>
                </c:pt>
                <c:pt idx="3">
                  <c:v>I can't get to the activities I want to do</c:v>
                </c:pt>
                <c:pt idx="4">
                  <c:v>I don't have enough money</c:v>
                </c:pt>
                <c:pt idx="5">
                  <c:v>I don't like to do exercise</c:v>
                </c:pt>
                <c:pt idx="6">
                  <c:v>Nothing, I'm active enough already</c:v>
                </c:pt>
              </c:strCache>
            </c:strRef>
          </c:cat>
          <c:val>
            <c:numRef>
              <c:f>Sheet1!$B$2:$B$8</c:f>
              <c:numCache>
                <c:formatCode>0%</c:formatCode>
                <c:ptCount val="7"/>
                <c:pt idx="0">
                  <c:v>0.28999999999999998</c:v>
                </c:pt>
                <c:pt idx="1">
                  <c:v>0.28000000000000003</c:v>
                </c:pt>
                <c:pt idx="2">
                  <c:v>0.21</c:v>
                </c:pt>
                <c:pt idx="3">
                  <c:v>0.13</c:v>
                </c:pt>
                <c:pt idx="4">
                  <c:v>0.08</c:v>
                </c:pt>
                <c:pt idx="5">
                  <c:v>0.08</c:v>
                </c:pt>
                <c:pt idx="6">
                  <c:v>0.33</c:v>
                </c:pt>
              </c:numCache>
            </c:numRef>
          </c:val>
          <c:extLst>
            <c:ext xmlns:c16="http://schemas.microsoft.com/office/drawing/2014/chart" uri="{C3380CC4-5D6E-409C-BE32-E72D297353CC}">
              <c16:uniqueId val="{00000000-619A-4330-AF2A-7CE9B966B31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Walking</c:v>
                </c:pt>
                <c:pt idx="1">
                  <c:v>Car / van</c:v>
                </c:pt>
                <c:pt idx="2">
                  <c:v>Bus</c:v>
                </c:pt>
                <c:pt idx="3">
                  <c:v>Bike</c:v>
                </c:pt>
                <c:pt idx="4">
                  <c:v>Train</c:v>
                </c:pt>
                <c:pt idx="5">
                  <c:v>Scooter</c:v>
                </c:pt>
              </c:strCache>
            </c:strRef>
          </c:cat>
          <c:val>
            <c:numRef>
              <c:f>Sheet1!$B$2:$B$7</c:f>
              <c:numCache>
                <c:formatCode>0%</c:formatCode>
                <c:ptCount val="6"/>
                <c:pt idx="0">
                  <c:v>0.39</c:v>
                </c:pt>
                <c:pt idx="1">
                  <c:v>0.35</c:v>
                </c:pt>
                <c:pt idx="2">
                  <c:v>0.23</c:v>
                </c:pt>
                <c:pt idx="3">
                  <c:v>0.03</c:v>
                </c:pt>
                <c:pt idx="4">
                  <c:v>0</c:v>
                </c:pt>
                <c:pt idx="5">
                  <c:v>0</c:v>
                </c:pt>
              </c:numCache>
            </c:numRef>
          </c:val>
          <c:extLst>
            <c:ext xmlns:c16="http://schemas.microsoft.com/office/drawing/2014/chart" uri="{C3380CC4-5D6E-409C-BE32-E72D297353CC}">
              <c16:uniqueId val="{00000000-5AA4-4406-A518-73C72DD1CC53}"/>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119B-4ED7-8AE0-8CA5ADAE2A4B}"/>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119B-4ED7-8AE0-8CA5ADAE2A4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0.26</c:v>
                </c:pt>
                <c:pt idx="1">
                  <c:v>0.26</c:v>
                </c:pt>
                <c:pt idx="2">
                  <c:v>0.28999999999999998</c:v>
                </c:pt>
              </c:numCache>
            </c:numRef>
          </c:val>
          <c:smooth val="0"/>
          <c:extLst>
            <c:ext xmlns:c16="http://schemas.microsoft.com/office/drawing/2014/chart" uri="{C3380CC4-5D6E-409C-BE32-E72D297353CC}">
              <c16:uniqueId val="{00000004-119B-4ED7-8AE0-8CA5ADAE2A4B}"/>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B20A-4BB7-BC9D-1B9B4A5A068C}"/>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B20A-4BB7-BC9D-1B9B4A5A06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0.25</c:v>
                </c:pt>
                <c:pt idx="1">
                  <c:v>0.21</c:v>
                </c:pt>
                <c:pt idx="2">
                  <c:v>0.31</c:v>
                </c:pt>
              </c:numCache>
            </c:numRef>
          </c:val>
          <c:smooth val="0"/>
          <c:extLst>
            <c:ext xmlns:c16="http://schemas.microsoft.com/office/drawing/2014/chart" uri="{C3380CC4-5D6E-409C-BE32-E72D297353CC}">
              <c16:uniqueId val="{00000004-B20A-4BB7-BC9D-1B9B4A5A068C}"/>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64141724824441"/>
          <c:y val="1.0724742447937767E-2"/>
          <c:w val="0.507909916531876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have never drank alcohol</c:v>
                </c:pt>
                <c:pt idx="1">
                  <c:v>I have drunk alcohol once or twice</c:v>
                </c:pt>
                <c:pt idx="2">
                  <c:v>I drink alcohol about once a month</c:v>
                </c:pt>
                <c:pt idx="3">
                  <c:v>I drink alcohol about once a week</c:v>
                </c:pt>
                <c:pt idx="4">
                  <c:v>I drink alcohol more than once a week</c:v>
                </c:pt>
              </c:strCache>
            </c:strRef>
          </c:cat>
          <c:val>
            <c:numRef>
              <c:f>Sheet1!$B$2:$B$6</c:f>
              <c:numCache>
                <c:formatCode>0%</c:formatCode>
                <c:ptCount val="5"/>
                <c:pt idx="0">
                  <c:v>0.39</c:v>
                </c:pt>
                <c:pt idx="1">
                  <c:v>0.41</c:v>
                </c:pt>
                <c:pt idx="2">
                  <c:v>0.14000000000000001</c:v>
                </c:pt>
                <c:pt idx="3">
                  <c:v>0.04</c:v>
                </c:pt>
                <c:pt idx="4">
                  <c:v>0.02</c:v>
                </c:pt>
              </c:numCache>
            </c:numRef>
          </c:val>
          <c:extLst>
            <c:ext xmlns:c16="http://schemas.microsoft.com/office/drawing/2014/chart" uri="{C3380CC4-5D6E-409C-BE32-E72D297353CC}">
              <c16:uniqueId val="{00000000-619A-4330-AF2A-7CE9B966B31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C48E-40A5-B782-C3F26E5FA8E8}"/>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C48E-40A5-B782-C3F26E5FA8E8}"/>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C48E-40A5-B782-C3F26E5FA8E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0.18</c:v>
                </c:pt>
                <c:pt idx="1">
                  <c:v>0.61</c:v>
                </c:pt>
                <c:pt idx="2">
                  <c:v>0.21</c:v>
                </c:pt>
              </c:numCache>
            </c:numRef>
          </c:val>
          <c:extLst>
            <c:ext xmlns:c16="http://schemas.microsoft.com/office/drawing/2014/chart" uri="{C3380CC4-5D6E-409C-BE32-E72D297353CC}">
              <c16:uniqueId val="{00000006-C48E-40A5-B782-C3F26E5FA8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3393324009445"/>
          <c:y val="2.874701495071132E-3"/>
          <c:w val="0.82196606675990558"/>
          <c:h val="0.83649422230270376"/>
        </c:manualLayout>
      </c:layout>
      <c:barChart>
        <c:barDir val="bar"/>
        <c:grouping val="stacked"/>
        <c:varyColors val="0"/>
        <c:ser>
          <c:idx val="0"/>
          <c:order val="0"/>
          <c:tx>
            <c:strRef>
              <c:f>Sheet1!$B$1</c:f>
              <c:strCache>
                <c:ptCount val="1"/>
                <c:pt idx="0">
                  <c:v>Rarely or never</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1-60F7-48BF-A428-BE64BD5BA942}"/>
              </c:ext>
            </c:extLst>
          </c:dPt>
          <c:dPt>
            <c:idx val="1"/>
            <c:invertIfNegative val="0"/>
            <c:bubble3D val="0"/>
            <c:extLst>
              <c:ext xmlns:c16="http://schemas.microsoft.com/office/drawing/2014/chart" uri="{C3380CC4-5D6E-409C-BE32-E72D297353CC}">
                <c16:uniqueId val="{00000002-60F7-48BF-A428-BE64BD5BA942}"/>
              </c:ext>
            </c:extLst>
          </c:dPt>
          <c:dPt>
            <c:idx val="2"/>
            <c:invertIfNegative val="0"/>
            <c:bubble3D val="0"/>
            <c:extLst>
              <c:ext xmlns:c16="http://schemas.microsoft.com/office/drawing/2014/chart" uri="{C3380CC4-5D6E-409C-BE32-E72D297353CC}">
                <c16:uniqueId val="{00000004-60F7-48BF-A428-BE64BD5BA942}"/>
              </c:ext>
            </c:extLst>
          </c:dPt>
          <c:dPt>
            <c:idx val="5"/>
            <c:invertIfNegative val="0"/>
            <c:bubble3D val="0"/>
            <c:extLst>
              <c:ext xmlns:c16="http://schemas.microsoft.com/office/drawing/2014/chart" uri="{C3380CC4-5D6E-409C-BE32-E72D297353CC}">
                <c16:uniqueId val="{00000009-60F7-48BF-A428-BE64BD5BA942}"/>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Fruit and vegetables (n=1,973)</c:v>
                </c:pt>
                <c:pt idx="1">
                  <c:v>Crisps (n=1,891)</c:v>
                </c:pt>
                <c:pt idx="2">
                  <c:v>Sweets and chocolates (n=1,951)</c:v>
                </c:pt>
                <c:pt idx="3">
                  <c:v>Water (n=1,771)</c:v>
                </c:pt>
                <c:pt idx="4">
                  <c:v>Fizzy drinks (n=1,939)</c:v>
                </c:pt>
              </c:strCache>
            </c:strRef>
          </c:cat>
          <c:val>
            <c:numRef>
              <c:f>Sheet1!$B$2:$B$6</c:f>
              <c:numCache>
                <c:formatCode>0%</c:formatCode>
                <c:ptCount val="5"/>
                <c:pt idx="0">
                  <c:v>0.06</c:v>
                </c:pt>
                <c:pt idx="1">
                  <c:v>0.15</c:v>
                </c:pt>
                <c:pt idx="2">
                  <c:v>7.0000000000000007E-2</c:v>
                </c:pt>
                <c:pt idx="3">
                  <c:v>0.05</c:v>
                </c:pt>
                <c:pt idx="4">
                  <c:v>0.18</c:v>
                </c:pt>
              </c:numCache>
            </c:numRef>
          </c:val>
          <c:extLst>
            <c:ext xmlns:c16="http://schemas.microsoft.com/office/drawing/2014/chart" uri="{C3380CC4-5D6E-409C-BE32-E72D297353CC}">
              <c16:uniqueId val="{0000000A-60F7-48BF-A428-BE64BD5BA942}"/>
            </c:ext>
          </c:extLst>
        </c:ser>
        <c:ser>
          <c:idx val="1"/>
          <c:order val="1"/>
          <c:tx>
            <c:strRef>
              <c:f>Sheet1!$C$1</c:f>
              <c:strCache>
                <c:ptCount val="1"/>
                <c:pt idx="0">
                  <c:v>Once a week or less</c:v>
                </c:pt>
              </c:strCache>
            </c:strRef>
          </c:tx>
          <c:spPr>
            <a:solidFill>
              <a:srgbClr val="9B69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C-60F7-48BF-A428-BE64BD5BA942}"/>
              </c:ext>
            </c:extLst>
          </c:dPt>
          <c:dPt>
            <c:idx val="1"/>
            <c:invertIfNegative val="0"/>
            <c:bubble3D val="0"/>
            <c:extLst>
              <c:ext xmlns:c16="http://schemas.microsoft.com/office/drawing/2014/chart" uri="{C3380CC4-5D6E-409C-BE32-E72D297353CC}">
                <c16:uniqueId val="{0000000E-60F7-48BF-A428-BE64BD5BA942}"/>
              </c:ext>
            </c:extLst>
          </c:dPt>
          <c:dPt>
            <c:idx val="2"/>
            <c:invertIfNegative val="0"/>
            <c:bubble3D val="0"/>
            <c:extLst>
              <c:ext xmlns:c16="http://schemas.microsoft.com/office/drawing/2014/chart" uri="{C3380CC4-5D6E-409C-BE32-E72D297353CC}">
                <c16:uniqueId val="{00000010-60F7-48BF-A428-BE64BD5BA942}"/>
              </c:ext>
            </c:extLst>
          </c:dPt>
          <c:dPt>
            <c:idx val="5"/>
            <c:invertIfNegative val="0"/>
            <c:bubble3D val="0"/>
            <c:extLst>
              <c:ext xmlns:c16="http://schemas.microsoft.com/office/drawing/2014/chart" uri="{C3380CC4-5D6E-409C-BE32-E72D297353CC}">
                <c16:uniqueId val="{00000015-60F7-48BF-A428-BE64BD5BA942}"/>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Fruit and vegetables (n=1,973)</c:v>
                </c:pt>
                <c:pt idx="1">
                  <c:v>Crisps (n=1,891)</c:v>
                </c:pt>
                <c:pt idx="2">
                  <c:v>Sweets and chocolates (n=1,951)</c:v>
                </c:pt>
                <c:pt idx="3">
                  <c:v>Water (n=1,771)</c:v>
                </c:pt>
                <c:pt idx="4">
                  <c:v>Fizzy drinks (n=1,939)</c:v>
                </c:pt>
              </c:strCache>
            </c:strRef>
          </c:cat>
          <c:val>
            <c:numRef>
              <c:f>Sheet1!$C$2:$C$6</c:f>
              <c:numCache>
                <c:formatCode>0%</c:formatCode>
                <c:ptCount val="5"/>
                <c:pt idx="0">
                  <c:v>0.1</c:v>
                </c:pt>
                <c:pt idx="1">
                  <c:v>0.28000000000000003</c:v>
                </c:pt>
                <c:pt idx="2">
                  <c:v>0.27</c:v>
                </c:pt>
                <c:pt idx="3">
                  <c:v>0.05</c:v>
                </c:pt>
                <c:pt idx="4">
                  <c:v>0.32</c:v>
                </c:pt>
              </c:numCache>
            </c:numRef>
          </c:val>
          <c:extLst>
            <c:ext xmlns:c16="http://schemas.microsoft.com/office/drawing/2014/chart" uri="{C3380CC4-5D6E-409C-BE32-E72D297353CC}">
              <c16:uniqueId val="{00000016-60F7-48BF-A428-BE64BD5BA942}"/>
            </c:ext>
          </c:extLst>
        </c:ser>
        <c:ser>
          <c:idx val="2"/>
          <c:order val="2"/>
          <c:tx>
            <c:strRef>
              <c:f>Sheet1!$D$1</c:f>
              <c:strCache>
                <c:ptCount val="1"/>
                <c:pt idx="0">
                  <c:v>2-3 days a week</c:v>
                </c:pt>
              </c:strCache>
            </c:strRef>
          </c:tx>
          <c:spPr>
            <a:solidFill>
              <a:srgbClr val="5E0DFF"/>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Fruit and vegetables (n=1,973)</c:v>
                </c:pt>
                <c:pt idx="1">
                  <c:v>Crisps (n=1,891)</c:v>
                </c:pt>
                <c:pt idx="2">
                  <c:v>Sweets and chocolates (n=1,951)</c:v>
                </c:pt>
                <c:pt idx="3">
                  <c:v>Water (n=1,771)</c:v>
                </c:pt>
                <c:pt idx="4">
                  <c:v>Fizzy drinks (n=1,939)</c:v>
                </c:pt>
              </c:strCache>
            </c:strRef>
          </c:cat>
          <c:val>
            <c:numRef>
              <c:f>Sheet1!$D$2:$D$6</c:f>
              <c:numCache>
                <c:formatCode>0%</c:formatCode>
                <c:ptCount val="5"/>
                <c:pt idx="0">
                  <c:v>0.27</c:v>
                </c:pt>
                <c:pt idx="1">
                  <c:v>0.27</c:v>
                </c:pt>
                <c:pt idx="2">
                  <c:v>0.34</c:v>
                </c:pt>
                <c:pt idx="3">
                  <c:v>0.1</c:v>
                </c:pt>
                <c:pt idx="4">
                  <c:v>0.27</c:v>
                </c:pt>
              </c:numCache>
            </c:numRef>
          </c:val>
          <c:extLst>
            <c:ext xmlns:c16="http://schemas.microsoft.com/office/drawing/2014/chart" uri="{C3380CC4-5D6E-409C-BE32-E72D297353CC}">
              <c16:uniqueId val="{00000018-60F7-48BF-A428-BE64BD5BA942}"/>
            </c:ext>
          </c:extLst>
        </c:ser>
        <c:ser>
          <c:idx val="3"/>
          <c:order val="3"/>
          <c:tx>
            <c:strRef>
              <c:f>Sheet1!$E$1</c:f>
              <c:strCache>
                <c:ptCount val="1"/>
                <c:pt idx="0">
                  <c:v>On most days</c:v>
                </c:pt>
              </c:strCache>
            </c:strRef>
          </c:tx>
          <c:spPr>
            <a:solidFill>
              <a:srgbClr val="330099"/>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Fruit and vegetables (n=1,973)</c:v>
                </c:pt>
                <c:pt idx="1">
                  <c:v>Crisps (n=1,891)</c:v>
                </c:pt>
                <c:pt idx="2">
                  <c:v>Sweets and chocolates (n=1,951)</c:v>
                </c:pt>
                <c:pt idx="3">
                  <c:v>Water (n=1,771)</c:v>
                </c:pt>
                <c:pt idx="4">
                  <c:v>Fizzy drinks (n=1,939)</c:v>
                </c:pt>
              </c:strCache>
            </c:strRef>
          </c:cat>
          <c:val>
            <c:numRef>
              <c:f>Sheet1!$E$2:$E$6</c:f>
              <c:numCache>
                <c:formatCode>0%</c:formatCode>
                <c:ptCount val="5"/>
                <c:pt idx="0">
                  <c:v>0.55000000000000004</c:v>
                </c:pt>
                <c:pt idx="1">
                  <c:v>0.28999999999999998</c:v>
                </c:pt>
                <c:pt idx="2">
                  <c:v>0.3</c:v>
                </c:pt>
                <c:pt idx="3">
                  <c:v>0.79</c:v>
                </c:pt>
                <c:pt idx="4">
                  <c:v>0.22</c:v>
                </c:pt>
              </c:numCache>
            </c:numRef>
          </c:val>
          <c:extLst>
            <c:ext xmlns:c16="http://schemas.microsoft.com/office/drawing/2014/chart" uri="{C3380CC4-5D6E-409C-BE32-E72D297353CC}">
              <c16:uniqueId val="{00000019-60F7-48BF-A428-BE64BD5BA942}"/>
            </c:ext>
          </c:extLst>
        </c:ser>
        <c:ser>
          <c:idx val="4"/>
          <c:order val="4"/>
          <c:tx>
            <c:strRef>
              <c:f>Sheet1!$F$1</c:f>
              <c:strCache>
                <c:ptCount val="1"/>
                <c:pt idx="0">
                  <c:v>Don't know</c:v>
                </c:pt>
              </c:strCache>
            </c:strRef>
          </c:tx>
          <c:spPr>
            <a:solidFill>
              <a:schemeClr val="bg1">
                <a:lumMod val="50000"/>
              </a:schemeClr>
            </a:solidFill>
            <a:ln>
              <a:solidFill>
                <a:schemeClr val="bg1"/>
              </a:solidFill>
            </a:ln>
          </c:spPr>
          <c:invertIfNegative val="0"/>
          <c:dLbls>
            <c:dLbl>
              <c:idx val="0"/>
              <c:layout>
                <c:manualLayout>
                  <c:x val="-1.4098193507290275E-16"/>
                  <c:y val="4.491087745727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0F7-48BF-A428-BE64BD5BA942}"/>
                </c:ext>
              </c:extLst>
            </c:dLbl>
            <c:dLbl>
              <c:idx val="1"/>
              <c:layout>
                <c:manualLayout>
                  <c:x val="0"/>
                  <c:y val="5.426792123547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0F7-48BF-A428-BE64BD5BA942}"/>
                </c:ext>
              </c:extLst>
            </c:dLbl>
            <c:dLbl>
              <c:idx val="2"/>
              <c:layout>
                <c:manualLayout>
                  <c:x val="3.8450062829520548E-3"/>
                  <c:y val="4.7014816712766305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1D-60F7-48BF-A428-BE64BD5BA942}"/>
                </c:ext>
              </c:extLst>
            </c:dLbl>
            <c:dLbl>
              <c:idx val="3"/>
              <c:layout>
                <c:manualLayout>
                  <c:x val="0"/>
                  <c:y val="4.5740388019032623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1E-60F7-48BF-A428-BE64BD5BA942}"/>
                </c:ext>
              </c:extLst>
            </c:dLbl>
            <c:dLbl>
              <c:idx val="4"/>
              <c:layout>
                <c:manualLayout>
                  <c:x val="0"/>
                  <c:y val="4.9006593895090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0F7-48BF-A428-BE64BD5BA942}"/>
                </c:ext>
              </c:extLst>
            </c:dLbl>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Fruit and vegetables (n=1,973)</c:v>
                </c:pt>
                <c:pt idx="1">
                  <c:v>Crisps (n=1,891)</c:v>
                </c:pt>
                <c:pt idx="2">
                  <c:v>Sweets and chocolates (n=1,951)</c:v>
                </c:pt>
                <c:pt idx="3">
                  <c:v>Water (n=1,771)</c:v>
                </c:pt>
                <c:pt idx="4">
                  <c:v>Fizzy drinks (n=1,939)</c:v>
                </c:pt>
              </c:strCache>
            </c:strRef>
          </c:cat>
          <c:val>
            <c:numRef>
              <c:f>Sheet1!$F$2:$F$6</c:f>
              <c:numCache>
                <c:formatCode>0%</c:formatCode>
                <c:ptCount val="5"/>
                <c:pt idx="0">
                  <c:v>0.02</c:v>
                </c:pt>
                <c:pt idx="1">
                  <c:v>0.01</c:v>
                </c:pt>
                <c:pt idx="2">
                  <c:v>0.02</c:v>
                </c:pt>
                <c:pt idx="3">
                  <c:v>0.02</c:v>
                </c:pt>
                <c:pt idx="4">
                  <c:v>0.02</c:v>
                </c:pt>
              </c:numCache>
            </c:numRef>
          </c:val>
          <c:extLst>
            <c:ext xmlns:c16="http://schemas.microsoft.com/office/drawing/2014/chart" uri="{C3380CC4-5D6E-409C-BE32-E72D297353CC}">
              <c16:uniqueId val="{0000001A-60F7-48BF-A428-BE64BD5BA942}"/>
            </c:ext>
          </c:extLst>
        </c:ser>
        <c:dLbls>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min val="0"/>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6.7435960587777285E-3"/>
          <c:y val="0.87356710379004909"/>
          <c:w val="0.99133390079974615"/>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983265269871"/>
          <c:y val="0"/>
          <c:w val="0.74180167347301285"/>
          <c:h val="0.86811592413316208"/>
        </c:manualLayout>
      </c:layout>
      <c:barChart>
        <c:barDir val="bar"/>
        <c:grouping val="stacked"/>
        <c:varyColors val="0"/>
        <c:ser>
          <c:idx val="0"/>
          <c:order val="0"/>
          <c:tx>
            <c:strRef>
              <c:f>Sheet1!$B$1</c:f>
              <c:strCache>
                <c:ptCount val="1"/>
                <c:pt idx="0">
                  <c:v>TOTAL tried</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B4F5-444B-B446-90AB3A745926}"/>
              </c:ext>
            </c:extLst>
          </c:dPt>
          <c:dPt>
            <c:idx val="1"/>
            <c:invertIfNegative val="0"/>
            <c:bubble3D val="0"/>
            <c:extLst>
              <c:ext xmlns:c16="http://schemas.microsoft.com/office/drawing/2014/chart" uri="{C3380CC4-5D6E-409C-BE32-E72D297353CC}">
                <c16:uniqueId val="{00000001-B4F5-444B-B446-90AB3A745926}"/>
              </c:ext>
            </c:extLst>
          </c:dPt>
          <c:dPt>
            <c:idx val="5"/>
            <c:invertIfNegative val="0"/>
            <c:bubble3D val="0"/>
            <c:extLst>
              <c:ext xmlns:c16="http://schemas.microsoft.com/office/drawing/2014/chart" uri="{C3380CC4-5D6E-409C-BE32-E72D297353CC}">
                <c16:uniqueId val="{00000003-B4F5-444B-B446-90AB3A745926}"/>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Smoking cigarettes (n=1,965)</c:v>
                </c:pt>
                <c:pt idx="1">
                  <c:v>E-cigarettes / vaping (n=1,961)</c:v>
                </c:pt>
              </c:strCache>
            </c:strRef>
          </c:cat>
          <c:val>
            <c:numRef>
              <c:f>Sheet1!$B$2:$B$3</c:f>
              <c:numCache>
                <c:formatCode>0%</c:formatCode>
                <c:ptCount val="2"/>
                <c:pt idx="0">
                  <c:v>0.14000000000000001</c:v>
                </c:pt>
                <c:pt idx="1">
                  <c:v>0.26</c:v>
                </c:pt>
              </c:numCache>
            </c:numRef>
          </c:val>
          <c:extLst>
            <c:ext xmlns:c16="http://schemas.microsoft.com/office/drawing/2014/chart" uri="{C3380CC4-5D6E-409C-BE32-E72D297353CC}">
              <c16:uniqueId val="{00000004-B4F5-444B-B446-90AB3A745926}"/>
            </c:ext>
          </c:extLst>
        </c:ser>
        <c:ser>
          <c:idx val="1"/>
          <c:order val="1"/>
          <c:tx>
            <c:strRef>
              <c:f>Sheet1!$C$1</c:f>
              <c:strCache>
                <c:ptCount val="1"/>
                <c:pt idx="0">
                  <c:v>TOTAL not tried</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B4F5-444B-B446-90AB3A745926}"/>
              </c:ext>
            </c:extLst>
          </c:dPt>
          <c:dPt>
            <c:idx val="1"/>
            <c:invertIfNegative val="0"/>
            <c:bubble3D val="0"/>
            <c:extLst>
              <c:ext xmlns:c16="http://schemas.microsoft.com/office/drawing/2014/chart" uri="{C3380CC4-5D6E-409C-BE32-E72D297353CC}">
                <c16:uniqueId val="{00000006-B4F5-444B-B446-90AB3A745926}"/>
              </c:ext>
            </c:extLst>
          </c:dPt>
          <c:dPt>
            <c:idx val="5"/>
            <c:invertIfNegative val="0"/>
            <c:bubble3D val="0"/>
            <c:extLst>
              <c:ext xmlns:c16="http://schemas.microsoft.com/office/drawing/2014/chart" uri="{C3380CC4-5D6E-409C-BE32-E72D297353CC}">
                <c16:uniqueId val="{00000008-B4F5-444B-B446-90AB3A745926}"/>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Smoking cigarettes (n=1,965)</c:v>
                </c:pt>
                <c:pt idx="1">
                  <c:v>E-cigarettes / vaping (n=1,961)</c:v>
                </c:pt>
              </c:strCache>
            </c:strRef>
          </c:cat>
          <c:val>
            <c:numRef>
              <c:f>Sheet1!$C$2:$C$3</c:f>
              <c:numCache>
                <c:formatCode>0%</c:formatCode>
                <c:ptCount val="2"/>
                <c:pt idx="0">
                  <c:v>0.86</c:v>
                </c:pt>
                <c:pt idx="1">
                  <c:v>0.74</c:v>
                </c:pt>
              </c:numCache>
            </c:numRef>
          </c:val>
          <c:extLst>
            <c:ext xmlns:c16="http://schemas.microsoft.com/office/drawing/2014/chart" uri="{C3380CC4-5D6E-409C-BE32-E72D297353CC}">
              <c16:uniqueId val="{00000009-B4F5-444B-B446-90AB3A745926}"/>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18969501597128241"/>
          <c:y val="0.92081047811648209"/>
          <c:w val="0.74182311754623387"/>
          <c:h val="7.8967000561375969E-2"/>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F569-4FB0-BB36-AE8789259DEA}"/>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F569-4FB0-BB36-AE8789259DEA}"/>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F569-4FB0-BB36-AE8789259DE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0.05</c:v>
                </c:pt>
                <c:pt idx="1">
                  <c:v>0.84</c:v>
                </c:pt>
                <c:pt idx="2">
                  <c:v>0.11</c:v>
                </c:pt>
              </c:numCache>
            </c:numRef>
          </c:val>
          <c:extLst>
            <c:ext xmlns:c16="http://schemas.microsoft.com/office/drawing/2014/chart" uri="{C3380CC4-5D6E-409C-BE32-E72D297353CC}">
              <c16:uniqueId val="{00000006-F569-4FB0-BB36-AE8789259D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51193604540093"/>
          <c:y val="4.2948644243190779E-3"/>
          <c:w val="0.76894824663240402"/>
          <c:h val="0.86811592413316208"/>
        </c:manualLayout>
      </c:layout>
      <c:barChart>
        <c:barDir val="bar"/>
        <c:grouping val="stacked"/>
        <c:varyColors val="0"/>
        <c:ser>
          <c:idx val="0"/>
          <c:order val="0"/>
          <c:tx>
            <c:strRef>
              <c:f>Sheet1!$B$1</c:f>
              <c:strCache>
                <c:ptCount val="1"/>
                <c:pt idx="0">
                  <c:v>Yes</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091C-4824-8193-CC0E8F493E71}"/>
              </c:ext>
            </c:extLst>
          </c:dPt>
          <c:dPt>
            <c:idx val="1"/>
            <c:invertIfNegative val="0"/>
            <c:bubble3D val="0"/>
            <c:extLst>
              <c:ext xmlns:c16="http://schemas.microsoft.com/office/drawing/2014/chart" uri="{C3380CC4-5D6E-409C-BE32-E72D297353CC}">
                <c16:uniqueId val="{00000001-091C-4824-8193-CC0E8F493E71}"/>
              </c:ext>
            </c:extLst>
          </c:dPt>
          <c:dPt>
            <c:idx val="5"/>
            <c:invertIfNegative val="0"/>
            <c:bubble3D val="0"/>
            <c:extLst>
              <c:ext xmlns:c16="http://schemas.microsoft.com/office/drawing/2014/chart" uri="{C3380CC4-5D6E-409C-BE32-E72D297353CC}">
                <c16:uniqueId val="{00000002-091C-4824-8193-CC0E8F493E71}"/>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Home (n=1,966)</c:v>
                </c:pt>
                <c:pt idx="1">
                  <c:v>Car (n=1,967)</c:v>
                </c:pt>
              </c:strCache>
            </c:strRef>
          </c:cat>
          <c:val>
            <c:numRef>
              <c:f>Sheet1!$B$2:$B$3</c:f>
              <c:numCache>
                <c:formatCode>0%</c:formatCode>
                <c:ptCount val="2"/>
                <c:pt idx="0">
                  <c:v>0.2</c:v>
                </c:pt>
                <c:pt idx="1">
                  <c:v>0.09</c:v>
                </c:pt>
              </c:numCache>
            </c:numRef>
          </c:val>
          <c:extLst>
            <c:ext xmlns:c16="http://schemas.microsoft.com/office/drawing/2014/chart" uri="{C3380CC4-5D6E-409C-BE32-E72D297353CC}">
              <c16:uniqueId val="{00000003-091C-4824-8193-CC0E8F493E71}"/>
            </c:ext>
          </c:extLst>
        </c:ser>
        <c:ser>
          <c:idx val="1"/>
          <c:order val="1"/>
          <c:tx>
            <c:strRef>
              <c:f>Sheet1!$C$1</c:f>
              <c:strCache>
                <c:ptCount val="1"/>
                <c:pt idx="0">
                  <c:v>No</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4-091C-4824-8193-CC0E8F493E71}"/>
              </c:ext>
            </c:extLst>
          </c:dPt>
          <c:dPt>
            <c:idx val="1"/>
            <c:invertIfNegative val="0"/>
            <c:bubble3D val="0"/>
            <c:extLst>
              <c:ext xmlns:c16="http://schemas.microsoft.com/office/drawing/2014/chart" uri="{C3380CC4-5D6E-409C-BE32-E72D297353CC}">
                <c16:uniqueId val="{00000005-091C-4824-8193-CC0E8F493E71}"/>
              </c:ext>
            </c:extLst>
          </c:dPt>
          <c:dPt>
            <c:idx val="5"/>
            <c:invertIfNegative val="0"/>
            <c:bubble3D val="0"/>
            <c:extLst>
              <c:ext xmlns:c16="http://schemas.microsoft.com/office/drawing/2014/chart" uri="{C3380CC4-5D6E-409C-BE32-E72D297353CC}">
                <c16:uniqueId val="{00000006-091C-4824-8193-CC0E8F493E71}"/>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Home (n=1,966)</c:v>
                </c:pt>
                <c:pt idx="1">
                  <c:v>Car (n=1,967)</c:v>
                </c:pt>
              </c:strCache>
            </c:strRef>
          </c:cat>
          <c:val>
            <c:numRef>
              <c:f>Sheet1!$C$2:$C$3</c:f>
              <c:numCache>
                <c:formatCode>0%</c:formatCode>
                <c:ptCount val="2"/>
                <c:pt idx="0">
                  <c:v>0.77</c:v>
                </c:pt>
                <c:pt idx="1">
                  <c:v>0.89</c:v>
                </c:pt>
              </c:numCache>
            </c:numRef>
          </c:val>
          <c:extLst>
            <c:ext xmlns:c16="http://schemas.microsoft.com/office/drawing/2014/chart" uri="{C3380CC4-5D6E-409C-BE32-E72D297353CC}">
              <c16:uniqueId val="{00000007-091C-4824-8193-CC0E8F493E71}"/>
            </c:ext>
          </c:extLst>
        </c:ser>
        <c:ser>
          <c:idx val="2"/>
          <c:order val="2"/>
          <c:tx>
            <c:strRef>
              <c:f>Sheet1!$D$1</c:f>
              <c:strCache>
                <c:ptCount val="1"/>
                <c:pt idx="0">
                  <c:v>Don't know</c:v>
                </c:pt>
              </c:strCache>
            </c:strRef>
          </c:tx>
          <c:spPr>
            <a:ln>
              <a:solidFill>
                <a:schemeClr val="bg1"/>
              </a:solidFill>
            </a:ln>
          </c:spPr>
          <c:invertIfNegative val="0"/>
          <c:dLbls>
            <c:dLbl>
              <c:idx val="0"/>
              <c:layout>
                <c:manualLayout>
                  <c:x val="6.7866260715989052E-3"/>
                  <c:y val="0.107371948786278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5D-48C4-A2B6-94F7ABB21603}"/>
                </c:ext>
              </c:extLst>
            </c:dLbl>
            <c:dLbl>
              <c:idx val="1"/>
              <c:layout>
                <c:manualLayout>
                  <c:x val="6.1453700648324099E-4"/>
                  <c:y val="0.107375668747590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5D-48C4-A2B6-94F7ABB21603}"/>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Home (n=1,966)</c:v>
                </c:pt>
                <c:pt idx="1">
                  <c:v>Car (n=1,967)</c:v>
                </c:pt>
              </c:strCache>
            </c:strRef>
          </c:cat>
          <c:val>
            <c:numRef>
              <c:f>Sheet1!$D$2:$D$3</c:f>
              <c:numCache>
                <c:formatCode>0%</c:formatCode>
                <c:ptCount val="2"/>
                <c:pt idx="0">
                  <c:v>0.02</c:v>
                </c:pt>
                <c:pt idx="1">
                  <c:v>0.02</c:v>
                </c:pt>
              </c:numCache>
            </c:numRef>
          </c:val>
          <c:extLst>
            <c:ext xmlns:c16="http://schemas.microsoft.com/office/drawing/2014/chart" uri="{C3380CC4-5D6E-409C-BE32-E72D297353CC}">
              <c16:uniqueId val="{00000007-595D-48C4-A2B6-94F7ABB21603}"/>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7113452883046929"/>
          <c:y val="0.87356710379004909"/>
          <c:w val="0.52315455204928063"/>
          <c:h val="0.12643303055102773"/>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526A-415E-9FE8-F9AF3F4313FC}"/>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526A-415E-9FE8-F9AF3F4313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0.28999999999999998</c:v>
                </c:pt>
                <c:pt idx="1">
                  <c:v>0.38</c:v>
                </c:pt>
                <c:pt idx="2">
                  <c:v>0.39</c:v>
                </c:pt>
              </c:numCache>
            </c:numRef>
          </c:val>
          <c:smooth val="0"/>
          <c:extLst>
            <c:ext xmlns:c16="http://schemas.microsoft.com/office/drawing/2014/chart" uri="{C3380CC4-5D6E-409C-BE32-E72D297353CC}">
              <c16:uniqueId val="{00000004-526A-415E-9FE8-F9AF3F4313FC}"/>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398E-48F0-AB5C-F5493F4B2E20}"/>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398E-48F0-AB5C-F5493F4B2E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c:v>
                </c:pt>
                <c:pt idx="1">
                  <c:v>0.15</c:v>
                </c:pt>
                <c:pt idx="2">
                  <c:v>0.14000000000000001</c:v>
                </c:pt>
              </c:numCache>
            </c:numRef>
          </c:val>
          <c:smooth val="0"/>
          <c:extLst>
            <c:ext xmlns:c16="http://schemas.microsoft.com/office/drawing/2014/chart" uri="{C3380CC4-5D6E-409C-BE32-E72D297353CC}">
              <c16:uniqueId val="{00000004-398E-48F0-AB5C-F5493F4B2E20}"/>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EA0E-4BBF-94F6-5E05372D5EDD}"/>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EA0E-4BBF-94F6-5E05372D5E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0.22</c:v>
                </c:pt>
                <c:pt idx="1">
                  <c:v>0.11</c:v>
                </c:pt>
                <c:pt idx="2">
                  <c:v>0.09</c:v>
                </c:pt>
              </c:numCache>
            </c:numRef>
          </c:val>
          <c:smooth val="0"/>
          <c:extLst>
            <c:ext xmlns:c16="http://schemas.microsoft.com/office/drawing/2014/chart" uri="{C3380CC4-5D6E-409C-BE32-E72D297353CC}">
              <c16:uniqueId val="{00000004-EA0E-4BBF-94F6-5E05372D5EDD}"/>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7128-4CF3-88E9-307A093D7AC2}"/>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7128-4CF3-88E9-307A093D7A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0.28999999999999998</c:v>
                </c:pt>
                <c:pt idx="1">
                  <c:v>0.27</c:v>
                </c:pt>
                <c:pt idx="2">
                  <c:v>0.26</c:v>
                </c:pt>
              </c:numCache>
            </c:numRef>
          </c:val>
          <c:smooth val="0"/>
          <c:extLst>
            <c:ext xmlns:c16="http://schemas.microsoft.com/office/drawing/2014/chart" uri="{C3380CC4-5D6E-409C-BE32-E72D297353CC}">
              <c16:uniqueId val="{00000004-7128-4CF3-88E9-307A093D7AC2}"/>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Yes</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455-4213-BDDB-CDC67970D40D}"/>
              </c:ext>
            </c:extLst>
          </c:dPt>
          <c:dPt>
            <c:idx val="1"/>
            <c:invertIfNegative val="0"/>
            <c:bubble3D val="0"/>
            <c:extLst>
              <c:ext xmlns:c16="http://schemas.microsoft.com/office/drawing/2014/chart" uri="{C3380CC4-5D6E-409C-BE32-E72D297353CC}">
                <c16:uniqueId val="{00000001-3455-4213-BDDB-CDC67970D40D}"/>
              </c:ext>
            </c:extLst>
          </c:dPt>
          <c:dPt>
            <c:idx val="2"/>
            <c:invertIfNegative val="0"/>
            <c:bubble3D val="0"/>
            <c:extLst>
              <c:ext xmlns:c16="http://schemas.microsoft.com/office/drawing/2014/chart" uri="{C3380CC4-5D6E-409C-BE32-E72D297353CC}">
                <c16:uniqueId val="{00000002-3455-4213-BDDB-CDC67970D40D}"/>
              </c:ext>
            </c:extLst>
          </c:dPt>
          <c:dPt>
            <c:idx val="5"/>
            <c:invertIfNegative val="0"/>
            <c:bubble3D val="0"/>
            <c:extLst>
              <c:ext xmlns:c16="http://schemas.microsoft.com/office/drawing/2014/chart" uri="{C3380CC4-5D6E-409C-BE32-E72D297353CC}">
                <c16:uniqueId val="{00000003-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(n=1,963)</c:v>
                </c:pt>
                <c:pt idx="1">
                  <c:v>Never smoked cigarettes (1,687)</c:v>
                </c:pt>
                <c:pt idx="2">
                  <c:v>Tried smoking or given up cigarettes (n=204)</c:v>
                </c:pt>
                <c:pt idx="3">
                  <c:v>Cigarette smoker (n=66)</c:v>
                </c:pt>
              </c:strCache>
            </c:strRef>
          </c:cat>
          <c:val>
            <c:numRef>
              <c:f>Sheet1!$B$2:$B$5</c:f>
              <c:numCache>
                <c:formatCode>0%</c:formatCode>
                <c:ptCount val="4"/>
                <c:pt idx="0">
                  <c:v>0.17</c:v>
                </c:pt>
                <c:pt idx="1">
                  <c:v>0.1</c:v>
                </c:pt>
                <c:pt idx="2">
                  <c:v>0.48</c:v>
                </c:pt>
                <c:pt idx="3">
                  <c:v>0.82</c:v>
                </c:pt>
              </c:numCache>
            </c:numRef>
          </c:val>
          <c:extLst>
            <c:ext xmlns:c16="http://schemas.microsoft.com/office/drawing/2014/chart" uri="{C3380CC4-5D6E-409C-BE32-E72D297353CC}">
              <c16:uniqueId val="{00000004-3455-4213-BDDB-CDC67970D40D}"/>
            </c:ext>
          </c:extLst>
        </c:ser>
        <c:ser>
          <c:idx val="1"/>
          <c:order val="1"/>
          <c:tx>
            <c:strRef>
              <c:f>Sheet1!$C$1</c:f>
              <c:strCache>
                <c:ptCount val="1"/>
                <c:pt idx="0">
                  <c:v>No</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455-4213-BDDB-CDC67970D40D}"/>
              </c:ext>
            </c:extLst>
          </c:dPt>
          <c:dPt>
            <c:idx val="1"/>
            <c:invertIfNegative val="0"/>
            <c:bubble3D val="0"/>
            <c:extLst>
              <c:ext xmlns:c16="http://schemas.microsoft.com/office/drawing/2014/chart" uri="{C3380CC4-5D6E-409C-BE32-E72D297353CC}">
                <c16:uniqueId val="{00000006-3455-4213-BDDB-CDC67970D40D}"/>
              </c:ext>
            </c:extLst>
          </c:dPt>
          <c:dPt>
            <c:idx val="2"/>
            <c:invertIfNegative val="0"/>
            <c:bubble3D val="0"/>
            <c:extLst>
              <c:ext xmlns:c16="http://schemas.microsoft.com/office/drawing/2014/chart" uri="{C3380CC4-5D6E-409C-BE32-E72D297353CC}">
                <c16:uniqueId val="{00000007-3455-4213-BDDB-CDC67970D40D}"/>
              </c:ext>
            </c:extLst>
          </c:dPt>
          <c:dPt>
            <c:idx val="5"/>
            <c:invertIfNegative val="0"/>
            <c:bubble3D val="0"/>
            <c:extLst>
              <c:ext xmlns:c16="http://schemas.microsoft.com/office/drawing/2014/chart" uri="{C3380CC4-5D6E-409C-BE32-E72D297353CC}">
                <c16:uniqueId val="{00000008-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(n=1,963)</c:v>
                </c:pt>
                <c:pt idx="1">
                  <c:v>Never smoked cigarettes (1,687)</c:v>
                </c:pt>
                <c:pt idx="2">
                  <c:v>Tried smoking or given up cigarettes (n=204)</c:v>
                </c:pt>
                <c:pt idx="3">
                  <c:v>Cigarette smoker (n=66)</c:v>
                </c:pt>
              </c:strCache>
            </c:strRef>
          </c:cat>
          <c:val>
            <c:numRef>
              <c:f>Sheet1!$C$2:$C$5</c:f>
              <c:numCache>
                <c:formatCode>0%</c:formatCode>
                <c:ptCount val="4"/>
                <c:pt idx="0">
                  <c:v>0.81</c:v>
                </c:pt>
                <c:pt idx="1">
                  <c:v>0.88</c:v>
                </c:pt>
                <c:pt idx="2">
                  <c:v>0.47</c:v>
                </c:pt>
                <c:pt idx="3">
                  <c:v>0.14000000000000001</c:v>
                </c:pt>
              </c:numCache>
            </c:numRef>
          </c:val>
          <c:extLst>
            <c:ext xmlns:c16="http://schemas.microsoft.com/office/drawing/2014/chart" uri="{C3380CC4-5D6E-409C-BE32-E72D297353CC}">
              <c16:uniqueId val="{00000009-3455-4213-BDDB-CDC67970D40D}"/>
            </c:ext>
          </c:extLst>
        </c:ser>
        <c:ser>
          <c:idx val="2"/>
          <c:order val="2"/>
          <c:tx>
            <c:strRef>
              <c:f>Sheet1!$D$1</c:f>
              <c:strCache>
                <c:ptCount val="1"/>
                <c:pt idx="0">
                  <c:v>Don't know</c:v>
                </c:pt>
              </c:strCache>
            </c:strRef>
          </c:tx>
          <c:spPr>
            <a:solidFill>
              <a:schemeClr val="bg1">
                <a:lumMod val="50000"/>
              </a:schemeClr>
            </a:solidFill>
            <a:ln>
              <a:solidFill>
                <a:schemeClr val="bg1"/>
              </a:solidFill>
            </a:ln>
          </c:spPr>
          <c:invertIfNegative val="0"/>
          <c:dLbls>
            <c:dLbl>
              <c:idx val="0"/>
              <c:layout>
                <c:manualLayout>
                  <c:x val="0"/>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7C-433F-9857-25288F962435}"/>
                </c:ext>
              </c:extLst>
            </c:dLbl>
            <c:dLbl>
              <c:idx val="1"/>
              <c:layout>
                <c:manualLayout>
                  <c:x val="0"/>
                  <c:y val="5.71381010124961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7C-433F-9857-25288F962435}"/>
                </c:ext>
              </c:extLst>
            </c:dLbl>
            <c:dLbl>
              <c:idx val="2"/>
              <c:layout>
                <c:manualLayout>
                  <c:x val="2.240491159622774E-3"/>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7C-433F-9857-25288F962435}"/>
                </c:ext>
              </c:extLst>
            </c:dLbl>
            <c:dLbl>
              <c:idx val="3"/>
              <c:layout>
                <c:manualLayout>
                  <c:x val="0"/>
                  <c:y val="6.0499414859860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7C-433F-9857-25288F962435}"/>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Overall (n=1,963)</c:v>
                </c:pt>
                <c:pt idx="1">
                  <c:v>Never smoked cigarettes (1,687)</c:v>
                </c:pt>
                <c:pt idx="2">
                  <c:v>Tried smoking or given up cigarettes (n=204)</c:v>
                </c:pt>
                <c:pt idx="3">
                  <c:v>Cigarette smoker (n=66)</c:v>
                </c:pt>
              </c:strCache>
            </c:strRef>
          </c:cat>
          <c:val>
            <c:numRef>
              <c:f>Sheet1!$D$2:$D$5</c:f>
              <c:numCache>
                <c:formatCode>0%</c:formatCode>
                <c:ptCount val="4"/>
                <c:pt idx="0">
                  <c:v>0.02</c:v>
                </c:pt>
                <c:pt idx="1">
                  <c:v>0.02</c:v>
                </c:pt>
                <c:pt idx="2">
                  <c:v>0.05</c:v>
                </c:pt>
                <c:pt idx="3">
                  <c:v>0.05</c:v>
                </c:pt>
              </c:numCache>
            </c:numRef>
          </c:val>
          <c:extLst>
            <c:ext xmlns:c16="http://schemas.microsoft.com/office/drawing/2014/chart" uri="{C3380CC4-5D6E-409C-BE32-E72D297353CC}">
              <c16:uniqueId val="{0000000A-3455-4213-BDDB-CDC67970D40D}"/>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32203411126085779"/>
          <c:y val="0.87356710379004909"/>
          <c:w val="0.35498536097115774"/>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Yes</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B4D-4412-BC21-1EA10C15966E}"/>
              </c:ext>
            </c:extLst>
          </c:dPt>
          <c:dPt>
            <c:idx val="1"/>
            <c:invertIfNegative val="0"/>
            <c:bubble3D val="0"/>
            <c:extLst>
              <c:ext xmlns:c16="http://schemas.microsoft.com/office/drawing/2014/chart" uri="{C3380CC4-5D6E-409C-BE32-E72D297353CC}">
                <c16:uniqueId val="{00000001-3B4D-4412-BC21-1EA10C15966E}"/>
              </c:ext>
            </c:extLst>
          </c:dPt>
          <c:dPt>
            <c:idx val="2"/>
            <c:invertIfNegative val="0"/>
            <c:bubble3D val="0"/>
            <c:extLst>
              <c:ext xmlns:c16="http://schemas.microsoft.com/office/drawing/2014/chart" uri="{C3380CC4-5D6E-409C-BE32-E72D297353CC}">
                <c16:uniqueId val="{00000002-3B4D-4412-BC21-1EA10C15966E}"/>
              </c:ext>
            </c:extLst>
          </c:dPt>
          <c:dPt>
            <c:idx val="5"/>
            <c:invertIfNegative val="0"/>
            <c:bubble3D val="0"/>
            <c:extLst>
              <c:ext xmlns:c16="http://schemas.microsoft.com/office/drawing/2014/chart" uri="{C3380CC4-5D6E-409C-BE32-E72D297353CC}">
                <c16:uniqueId val="{00000003-3B4D-4412-BC21-1EA10C15966E}"/>
              </c:ext>
            </c:extLst>
          </c:dPt>
          <c:dLbls>
            <c:dLbl>
              <c:idx val="1"/>
              <c:layout>
                <c:manualLayout>
                  <c:x val="1.3360273629625122E-2"/>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4D-4412-BC21-1EA10C15966E}"/>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(n=1,965)</c:v>
                </c:pt>
                <c:pt idx="1">
                  <c:v>Never smoked cigarettes (n=1,687)</c:v>
                </c:pt>
                <c:pt idx="2">
                  <c:v>Tried smoking or given up cigarettes (n=205)</c:v>
                </c:pt>
                <c:pt idx="3">
                  <c:v>Cigarette smoker (n=66)</c:v>
                </c:pt>
              </c:strCache>
            </c:strRef>
          </c:cat>
          <c:val>
            <c:numRef>
              <c:f>Sheet1!$B$2:$B$5</c:f>
              <c:numCache>
                <c:formatCode>0%</c:formatCode>
                <c:ptCount val="4"/>
                <c:pt idx="0">
                  <c:v>0.05</c:v>
                </c:pt>
                <c:pt idx="1">
                  <c:v>0.01</c:v>
                </c:pt>
                <c:pt idx="2">
                  <c:v>0.22</c:v>
                </c:pt>
                <c:pt idx="3">
                  <c:v>0.65</c:v>
                </c:pt>
              </c:numCache>
            </c:numRef>
          </c:val>
          <c:extLst>
            <c:ext xmlns:c16="http://schemas.microsoft.com/office/drawing/2014/chart" uri="{C3380CC4-5D6E-409C-BE32-E72D297353CC}">
              <c16:uniqueId val="{00000004-3B4D-4412-BC21-1EA10C15966E}"/>
            </c:ext>
          </c:extLst>
        </c:ser>
        <c:ser>
          <c:idx val="1"/>
          <c:order val="1"/>
          <c:tx>
            <c:strRef>
              <c:f>Sheet1!$C$1</c:f>
              <c:strCache>
                <c:ptCount val="1"/>
                <c:pt idx="0">
                  <c:v>No</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B4D-4412-BC21-1EA10C15966E}"/>
              </c:ext>
            </c:extLst>
          </c:dPt>
          <c:dPt>
            <c:idx val="1"/>
            <c:invertIfNegative val="0"/>
            <c:bubble3D val="0"/>
            <c:extLst>
              <c:ext xmlns:c16="http://schemas.microsoft.com/office/drawing/2014/chart" uri="{C3380CC4-5D6E-409C-BE32-E72D297353CC}">
                <c16:uniqueId val="{00000006-3B4D-4412-BC21-1EA10C15966E}"/>
              </c:ext>
            </c:extLst>
          </c:dPt>
          <c:dPt>
            <c:idx val="2"/>
            <c:invertIfNegative val="0"/>
            <c:bubble3D val="0"/>
            <c:extLst>
              <c:ext xmlns:c16="http://schemas.microsoft.com/office/drawing/2014/chart" uri="{C3380CC4-5D6E-409C-BE32-E72D297353CC}">
                <c16:uniqueId val="{00000007-3B4D-4412-BC21-1EA10C15966E}"/>
              </c:ext>
            </c:extLst>
          </c:dPt>
          <c:dPt>
            <c:idx val="5"/>
            <c:invertIfNegative val="0"/>
            <c:bubble3D val="0"/>
            <c:extLst>
              <c:ext xmlns:c16="http://schemas.microsoft.com/office/drawing/2014/chart" uri="{C3380CC4-5D6E-409C-BE32-E72D297353CC}">
                <c16:uniqueId val="{00000008-3B4D-4412-BC21-1EA10C15966E}"/>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(n=1,965)</c:v>
                </c:pt>
                <c:pt idx="1">
                  <c:v>Never smoked cigarettes (n=1,687)</c:v>
                </c:pt>
                <c:pt idx="2">
                  <c:v>Tried smoking or given up cigarettes (n=205)</c:v>
                </c:pt>
                <c:pt idx="3">
                  <c:v>Cigarette smoker (n=66)</c:v>
                </c:pt>
              </c:strCache>
            </c:strRef>
          </c:cat>
          <c:val>
            <c:numRef>
              <c:f>Sheet1!$C$2:$C$5</c:f>
              <c:numCache>
                <c:formatCode>0%</c:formatCode>
                <c:ptCount val="4"/>
                <c:pt idx="0">
                  <c:v>0.93</c:v>
                </c:pt>
                <c:pt idx="1">
                  <c:v>0.98</c:v>
                </c:pt>
                <c:pt idx="2">
                  <c:v>0.73</c:v>
                </c:pt>
                <c:pt idx="3">
                  <c:v>0.28999999999999998</c:v>
                </c:pt>
              </c:numCache>
            </c:numRef>
          </c:val>
          <c:extLst>
            <c:ext xmlns:c16="http://schemas.microsoft.com/office/drawing/2014/chart" uri="{C3380CC4-5D6E-409C-BE32-E72D297353CC}">
              <c16:uniqueId val="{00000009-3B4D-4412-BC21-1EA10C15966E}"/>
            </c:ext>
          </c:extLst>
        </c:ser>
        <c:ser>
          <c:idx val="2"/>
          <c:order val="2"/>
          <c:tx>
            <c:strRef>
              <c:f>Sheet1!$D$1</c:f>
              <c:strCache>
                <c:ptCount val="1"/>
                <c:pt idx="0">
                  <c:v>Don't know</c:v>
                </c:pt>
              </c:strCache>
            </c:strRef>
          </c:tx>
          <c:spPr>
            <a:solidFill>
              <a:schemeClr val="bg1">
                <a:lumMod val="50000"/>
              </a:schemeClr>
            </a:solidFill>
            <a:ln>
              <a:solidFill>
                <a:schemeClr val="bg1"/>
              </a:solidFill>
            </a:ln>
          </c:spPr>
          <c:invertIfNegative val="0"/>
          <c:dLbls>
            <c:dLbl>
              <c:idx val="0"/>
              <c:layout>
                <c:manualLayout>
                  <c:x val="0"/>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4D-4412-BC21-1EA10C15966E}"/>
                </c:ext>
              </c:extLst>
            </c:dLbl>
            <c:dLbl>
              <c:idx val="1"/>
              <c:layout>
                <c:manualLayout>
                  <c:x val="0"/>
                  <c:y val="5.71381010124961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4D-4412-BC21-1EA10C15966E}"/>
                </c:ext>
              </c:extLst>
            </c:dLbl>
            <c:dLbl>
              <c:idx val="2"/>
              <c:layout>
                <c:manualLayout>
                  <c:x val="2.240491159622774E-3"/>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4D-4412-BC21-1EA10C15966E}"/>
                </c:ext>
              </c:extLst>
            </c:dLbl>
            <c:dLbl>
              <c:idx val="3"/>
              <c:layout>
                <c:manualLayout>
                  <c:x val="0"/>
                  <c:y val="6.0499414859860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4D-4412-BC21-1EA10C15966E}"/>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Overall (n=1,965)</c:v>
                </c:pt>
                <c:pt idx="1">
                  <c:v>Never smoked cigarettes (n=1,687)</c:v>
                </c:pt>
                <c:pt idx="2">
                  <c:v>Tried smoking or given up cigarettes (n=205)</c:v>
                </c:pt>
                <c:pt idx="3">
                  <c:v>Cigarette smoker (n=66)</c:v>
                </c:pt>
              </c:strCache>
            </c:strRef>
          </c:cat>
          <c:val>
            <c:numRef>
              <c:f>Sheet1!$D$2:$D$5</c:f>
              <c:numCache>
                <c:formatCode>0%</c:formatCode>
                <c:ptCount val="4"/>
                <c:pt idx="0">
                  <c:v>0.02</c:v>
                </c:pt>
                <c:pt idx="1">
                  <c:v>0.01</c:v>
                </c:pt>
                <c:pt idx="2">
                  <c:v>0.05</c:v>
                </c:pt>
                <c:pt idx="3">
                  <c:v>0.06</c:v>
                </c:pt>
              </c:numCache>
            </c:numRef>
          </c:val>
          <c:extLst>
            <c:ext xmlns:c16="http://schemas.microsoft.com/office/drawing/2014/chart" uri="{C3380CC4-5D6E-409C-BE32-E72D297353CC}">
              <c16:uniqueId val="{0000000E-3B4D-4412-BC21-1EA10C15966E}"/>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32203411126085779"/>
          <c:y val="0.87356710379004909"/>
          <c:w val="0.35498536097115774"/>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Yes</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455-4213-BDDB-CDC67970D40D}"/>
              </c:ext>
            </c:extLst>
          </c:dPt>
          <c:dPt>
            <c:idx val="1"/>
            <c:invertIfNegative val="0"/>
            <c:bubble3D val="0"/>
            <c:extLst>
              <c:ext xmlns:c16="http://schemas.microsoft.com/office/drawing/2014/chart" uri="{C3380CC4-5D6E-409C-BE32-E72D297353CC}">
                <c16:uniqueId val="{00000001-3455-4213-BDDB-CDC67970D40D}"/>
              </c:ext>
            </c:extLst>
          </c:dPt>
          <c:dPt>
            <c:idx val="2"/>
            <c:invertIfNegative val="0"/>
            <c:bubble3D val="0"/>
            <c:extLst>
              <c:ext xmlns:c16="http://schemas.microsoft.com/office/drawing/2014/chart" uri="{C3380CC4-5D6E-409C-BE32-E72D297353CC}">
                <c16:uniqueId val="{00000002-3455-4213-BDDB-CDC67970D40D}"/>
              </c:ext>
            </c:extLst>
          </c:dPt>
          <c:dPt>
            <c:idx val="5"/>
            <c:invertIfNegative val="0"/>
            <c:bubble3D val="0"/>
            <c:extLst>
              <c:ext xmlns:c16="http://schemas.microsoft.com/office/drawing/2014/chart" uri="{C3380CC4-5D6E-409C-BE32-E72D297353CC}">
                <c16:uniqueId val="{00000003-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(n=1,965)</c:v>
                </c:pt>
                <c:pt idx="1">
                  <c:v>Never smoked cigarettes (n=1,688)</c:v>
                </c:pt>
                <c:pt idx="2">
                  <c:v>Tried smoking or given up cigarettes (n=205)</c:v>
                </c:pt>
                <c:pt idx="3">
                  <c:v>Cigarette smoker (n=65)</c:v>
                </c:pt>
              </c:strCache>
            </c:strRef>
          </c:cat>
          <c:val>
            <c:numRef>
              <c:f>Sheet1!$B$2:$B$5</c:f>
              <c:numCache>
                <c:formatCode>0%</c:formatCode>
                <c:ptCount val="4"/>
                <c:pt idx="0">
                  <c:v>0.08</c:v>
                </c:pt>
                <c:pt idx="1">
                  <c:v>0.05</c:v>
                </c:pt>
                <c:pt idx="2">
                  <c:v>0.23</c:v>
                </c:pt>
                <c:pt idx="3">
                  <c:v>0.6</c:v>
                </c:pt>
              </c:numCache>
            </c:numRef>
          </c:val>
          <c:extLst>
            <c:ext xmlns:c16="http://schemas.microsoft.com/office/drawing/2014/chart" uri="{C3380CC4-5D6E-409C-BE32-E72D297353CC}">
              <c16:uniqueId val="{00000004-3455-4213-BDDB-CDC67970D40D}"/>
            </c:ext>
          </c:extLst>
        </c:ser>
        <c:ser>
          <c:idx val="1"/>
          <c:order val="1"/>
          <c:tx>
            <c:strRef>
              <c:f>Sheet1!$C$1</c:f>
              <c:strCache>
                <c:ptCount val="1"/>
                <c:pt idx="0">
                  <c:v>No</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455-4213-BDDB-CDC67970D40D}"/>
              </c:ext>
            </c:extLst>
          </c:dPt>
          <c:dPt>
            <c:idx val="1"/>
            <c:invertIfNegative val="0"/>
            <c:bubble3D val="0"/>
            <c:extLst>
              <c:ext xmlns:c16="http://schemas.microsoft.com/office/drawing/2014/chart" uri="{C3380CC4-5D6E-409C-BE32-E72D297353CC}">
                <c16:uniqueId val="{00000006-3455-4213-BDDB-CDC67970D40D}"/>
              </c:ext>
            </c:extLst>
          </c:dPt>
          <c:dPt>
            <c:idx val="2"/>
            <c:invertIfNegative val="0"/>
            <c:bubble3D val="0"/>
            <c:extLst>
              <c:ext xmlns:c16="http://schemas.microsoft.com/office/drawing/2014/chart" uri="{C3380CC4-5D6E-409C-BE32-E72D297353CC}">
                <c16:uniqueId val="{00000007-3455-4213-BDDB-CDC67970D40D}"/>
              </c:ext>
            </c:extLst>
          </c:dPt>
          <c:dPt>
            <c:idx val="5"/>
            <c:invertIfNegative val="0"/>
            <c:bubble3D val="0"/>
            <c:extLst>
              <c:ext xmlns:c16="http://schemas.microsoft.com/office/drawing/2014/chart" uri="{C3380CC4-5D6E-409C-BE32-E72D297353CC}">
                <c16:uniqueId val="{00000008-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(n=1,965)</c:v>
                </c:pt>
                <c:pt idx="1">
                  <c:v>Never smoked cigarettes (n=1,688)</c:v>
                </c:pt>
                <c:pt idx="2">
                  <c:v>Tried smoking or given up cigarettes (n=205)</c:v>
                </c:pt>
                <c:pt idx="3">
                  <c:v>Cigarette smoker (n=65)</c:v>
                </c:pt>
              </c:strCache>
            </c:strRef>
          </c:cat>
          <c:val>
            <c:numRef>
              <c:f>Sheet1!$C$2:$C$5</c:f>
              <c:numCache>
                <c:formatCode>0%</c:formatCode>
                <c:ptCount val="4"/>
                <c:pt idx="0">
                  <c:v>0.9</c:v>
                </c:pt>
                <c:pt idx="1">
                  <c:v>0.94</c:v>
                </c:pt>
                <c:pt idx="2">
                  <c:v>0.73</c:v>
                </c:pt>
                <c:pt idx="3">
                  <c:v>0.35</c:v>
                </c:pt>
              </c:numCache>
            </c:numRef>
          </c:val>
          <c:extLst>
            <c:ext xmlns:c16="http://schemas.microsoft.com/office/drawing/2014/chart" uri="{C3380CC4-5D6E-409C-BE32-E72D297353CC}">
              <c16:uniqueId val="{00000009-3455-4213-BDDB-CDC67970D40D}"/>
            </c:ext>
          </c:extLst>
        </c:ser>
        <c:ser>
          <c:idx val="2"/>
          <c:order val="2"/>
          <c:tx>
            <c:strRef>
              <c:f>Sheet1!$D$1</c:f>
              <c:strCache>
                <c:ptCount val="1"/>
                <c:pt idx="0">
                  <c:v>Don't know</c:v>
                </c:pt>
              </c:strCache>
            </c:strRef>
          </c:tx>
          <c:spPr>
            <a:solidFill>
              <a:schemeClr val="bg1">
                <a:lumMod val="50000"/>
              </a:schemeClr>
            </a:solidFill>
            <a:ln>
              <a:solidFill>
                <a:schemeClr val="bg1"/>
              </a:solidFill>
            </a:ln>
          </c:spPr>
          <c:invertIfNegative val="0"/>
          <c:dLbls>
            <c:dLbl>
              <c:idx val="0"/>
              <c:layout>
                <c:manualLayout>
                  <c:x val="0"/>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7C-433F-9857-25288F962435}"/>
                </c:ext>
              </c:extLst>
            </c:dLbl>
            <c:dLbl>
              <c:idx val="1"/>
              <c:layout>
                <c:manualLayout>
                  <c:x val="0"/>
                  <c:y val="5.71381010124961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7C-433F-9857-25288F962435}"/>
                </c:ext>
              </c:extLst>
            </c:dLbl>
            <c:dLbl>
              <c:idx val="2"/>
              <c:layout>
                <c:manualLayout>
                  <c:x val="2.240491159622774E-3"/>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7C-433F-9857-25288F962435}"/>
                </c:ext>
              </c:extLst>
            </c:dLbl>
            <c:dLbl>
              <c:idx val="3"/>
              <c:layout>
                <c:manualLayout>
                  <c:x val="0"/>
                  <c:y val="6.0499414859860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7C-433F-9857-25288F962435}"/>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Overall (n=1,965)</c:v>
                </c:pt>
                <c:pt idx="1">
                  <c:v>Never smoked cigarettes (n=1,688)</c:v>
                </c:pt>
                <c:pt idx="2">
                  <c:v>Tried smoking or given up cigarettes (n=205)</c:v>
                </c:pt>
                <c:pt idx="3">
                  <c:v>Cigarette smoker (n=65)</c:v>
                </c:pt>
              </c:strCache>
            </c:strRef>
          </c:cat>
          <c:val>
            <c:numRef>
              <c:f>Sheet1!$D$2:$D$5</c:f>
              <c:numCache>
                <c:formatCode>0%</c:formatCode>
                <c:ptCount val="4"/>
                <c:pt idx="0">
                  <c:v>0.02</c:v>
                </c:pt>
                <c:pt idx="1">
                  <c:v>0.01</c:v>
                </c:pt>
                <c:pt idx="2">
                  <c:v>0.03</c:v>
                </c:pt>
                <c:pt idx="3">
                  <c:v>0.05</c:v>
                </c:pt>
              </c:numCache>
            </c:numRef>
          </c:val>
          <c:extLst>
            <c:ext xmlns:c16="http://schemas.microsoft.com/office/drawing/2014/chart" uri="{C3380CC4-5D6E-409C-BE32-E72D297353CC}">
              <c16:uniqueId val="{0000000A-3455-4213-BDDB-CDC67970D40D}"/>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32203411126085779"/>
          <c:y val="0.87356710379004909"/>
          <c:w val="0.35498536097115774"/>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21368586348332"/>
          <c:y val="1.0724746234591237E-2"/>
          <c:w val="0.59853894469884927"/>
          <c:h val="0.98927516208007826"/>
        </c:manualLayout>
      </c:layout>
      <c:barChart>
        <c:barDir val="bar"/>
        <c:grouping val="clustered"/>
        <c:varyColors val="0"/>
        <c:ser>
          <c:idx val="0"/>
          <c:order val="0"/>
          <c:tx>
            <c:strRef>
              <c:f>Sheet1!$B$1</c:f>
              <c:strCache>
                <c:ptCount val="1"/>
                <c:pt idx="0">
                  <c:v>Overall (n=1,979)</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Sheet1!$B$2:$B$8</c:f>
              <c:numCache>
                <c:formatCode>0%</c:formatCode>
                <c:ptCount val="7"/>
                <c:pt idx="0">
                  <c:v>7.0000000000000007E-2</c:v>
                </c:pt>
                <c:pt idx="1">
                  <c:v>0.56999999999999995</c:v>
                </c:pt>
                <c:pt idx="2">
                  <c:v>0.23</c:v>
                </c:pt>
                <c:pt idx="3">
                  <c:v>0.02</c:v>
                </c:pt>
                <c:pt idx="4">
                  <c:v>0.1</c:v>
                </c:pt>
                <c:pt idx="5">
                  <c:v>0.64</c:v>
                </c:pt>
                <c:pt idx="6">
                  <c:v>0.25</c:v>
                </c:pt>
              </c:numCache>
            </c:numRef>
          </c:val>
          <c:extLst>
            <c:ext xmlns:c16="http://schemas.microsoft.com/office/drawing/2014/chart" uri="{C3380CC4-5D6E-409C-BE32-E72D297353CC}">
              <c16:uniqueId val="{00000000-C61A-42B6-AF3C-5ED40B9258AB}"/>
            </c:ext>
          </c:extLst>
        </c:ser>
        <c:ser>
          <c:idx val="1"/>
          <c:order val="1"/>
          <c:tx>
            <c:strRef>
              <c:f>Sheet1!$C$1</c:f>
              <c:strCache>
                <c:ptCount val="1"/>
                <c:pt idx="0">
                  <c:v>&lt;1hr physical activity (n=578)</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Sheet1!$C$2:$C$8</c:f>
              <c:numCache>
                <c:formatCode>0%</c:formatCode>
                <c:ptCount val="7"/>
                <c:pt idx="0">
                  <c:v>0.04</c:v>
                </c:pt>
                <c:pt idx="1">
                  <c:v>0.48</c:v>
                </c:pt>
                <c:pt idx="2">
                  <c:v>0.32</c:v>
                </c:pt>
                <c:pt idx="3">
                  <c:v>0.05</c:v>
                </c:pt>
                <c:pt idx="4">
                  <c:v>0.11</c:v>
                </c:pt>
                <c:pt idx="5">
                  <c:v>0.52</c:v>
                </c:pt>
                <c:pt idx="6">
                  <c:v>0.37</c:v>
                </c:pt>
              </c:numCache>
            </c:numRef>
          </c:val>
          <c:extLst>
            <c:ext xmlns:c16="http://schemas.microsoft.com/office/drawing/2014/chart" uri="{C3380CC4-5D6E-409C-BE32-E72D297353CC}">
              <c16:uniqueId val="{00000001-C61A-42B6-AF3C-5ED40B9258AB}"/>
            </c:ext>
          </c:extLst>
        </c:ser>
        <c:ser>
          <c:idx val="2"/>
          <c:order val="2"/>
          <c:tx>
            <c:strRef>
              <c:f>Sheet1!$D$1</c:f>
              <c:strCache>
                <c:ptCount val="1"/>
                <c:pt idx="0">
                  <c:v>&gt;1hr physical activity (n=1,214)</c:v>
                </c:pt>
              </c:strCache>
            </c:strRef>
          </c:tx>
          <c:spPr>
            <a:solidFill>
              <a:srgbClr val="6699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Sheet1!$D$2:$D$8</c:f>
              <c:numCache>
                <c:formatCode>0%</c:formatCode>
                <c:ptCount val="7"/>
                <c:pt idx="0">
                  <c:v>0.09</c:v>
                </c:pt>
                <c:pt idx="1">
                  <c:v>0.64</c:v>
                </c:pt>
                <c:pt idx="2">
                  <c:v>0.19</c:v>
                </c:pt>
                <c:pt idx="3">
                  <c:v>0.01</c:v>
                </c:pt>
                <c:pt idx="4">
                  <c:v>0.08</c:v>
                </c:pt>
                <c:pt idx="5">
                  <c:v>0.73</c:v>
                </c:pt>
                <c:pt idx="6">
                  <c:v>0.2</c:v>
                </c:pt>
              </c:numCache>
            </c:numRef>
          </c:val>
          <c:extLst>
            <c:ext xmlns:c16="http://schemas.microsoft.com/office/drawing/2014/chart" uri="{C3380CC4-5D6E-409C-BE32-E72D297353CC}">
              <c16:uniqueId val="{00000002-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b"/>
      <c:layout>
        <c:manualLayout>
          <c:xMode val="edge"/>
          <c:yMode val="edge"/>
          <c:x val="0.62288366937425443"/>
          <c:y val="0.34281675069970247"/>
          <c:w val="0.36332080099524977"/>
          <c:h val="0.32364232515457608"/>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Yes</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B4D-4412-BC21-1EA10C15966E}"/>
              </c:ext>
            </c:extLst>
          </c:dPt>
          <c:dPt>
            <c:idx val="1"/>
            <c:invertIfNegative val="0"/>
            <c:bubble3D val="0"/>
            <c:extLst>
              <c:ext xmlns:c16="http://schemas.microsoft.com/office/drawing/2014/chart" uri="{C3380CC4-5D6E-409C-BE32-E72D297353CC}">
                <c16:uniqueId val="{00000001-3B4D-4412-BC21-1EA10C15966E}"/>
              </c:ext>
            </c:extLst>
          </c:dPt>
          <c:dPt>
            <c:idx val="2"/>
            <c:invertIfNegative val="0"/>
            <c:bubble3D val="0"/>
            <c:extLst>
              <c:ext xmlns:c16="http://schemas.microsoft.com/office/drawing/2014/chart" uri="{C3380CC4-5D6E-409C-BE32-E72D297353CC}">
                <c16:uniqueId val="{00000002-3B4D-4412-BC21-1EA10C15966E}"/>
              </c:ext>
            </c:extLst>
          </c:dPt>
          <c:dPt>
            <c:idx val="5"/>
            <c:invertIfNegative val="0"/>
            <c:bubble3D val="0"/>
            <c:extLst>
              <c:ext xmlns:c16="http://schemas.microsoft.com/office/drawing/2014/chart" uri="{C3380CC4-5D6E-409C-BE32-E72D297353CC}">
                <c16:uniqueId val="{00000003-3B4D-4412-BC21-1EA10C15966E}"/>
              </c:ext>
            </c:extLst>
          </c:dPt>
          <c:dLbls>
            <c:dLbl>
              <c:idx val="0"/>
              <c:layout>
                <c:manualLayout>
                  <c:x val="8.9068490864167345E-3"/>
                  <c:y val="5.37767871651323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4D-4412-BC21-1EA10C15966E}"/>
                </c:ext>
              </c:extLst>
            </c:dLbl>
            <c:dLbl>
              <c:idx val="1"/>
              <c:layout>
                <c:manualLayout>
                  <c:x val="1.3360273629625122E-2"/>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4D-4412-BC21-1EA10C15966E}"/>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(n=1,969)</c:v>
                </c:pt>
                <c:pt idx="1">
                  <c:v>Never smoked cigarettes (n=1,691)</c:v>
                </c:pt>
                <c:pt idx="2">
                  <c:v>Tried smoking or given up cigarettes (n=204)</c:v>
                </c:pt>
                <c:pt idx="3">
                  <c:v>Cigarette smoker (n=66)</c:v>
                </c:pt>
              </c:strCache>
            </c:strRef>
          </c:cat>
          <c:val>
            <c:numRef>
              <c:f>Sheet1!$B$2:$B$5</c:f>
              <c:numCache>
                <c:formatCode>0%</c:formatCode>
                <c:ptCount val="4"/>
                <c:pt idx="0">
                  <c:v>0.02</c:v>
                </c:pt>
                <c:pt idx="1">
                  <c:v>0</c:v>
                </c:pt>
                <c:pt idx="2">
                  <c:v>0.05</c:v>
                </c:pt>
                <c:pt idx="3">
                  <c:v>0.33</c:v>
                </c:pt>
              </c:numCache>
            </c:numRef>
          </c:val>
          <c:extLst>
            <c:ext xmlns:c16="http://schemas.microsoft.com/office/drawing/2014/chart" uri="{C3380CC4-5D6E-409C-BE32-E72D297353CC}">
              <c16:uniqueId val="{00000004-3B4D-4412-BC21-1EA10C15966E}"/>
            </c:ext>
          </c:extLst>
        </c:ser>
        <c:ser>
          <c:idx val="1"/>
          <c:order val="1"/>
          <c:tx>
            <c:strRef>
              <c:f>Sheet1!$C$1</c:f>
              <c:strCache>
                <c:ptCount val="1"/>
                <c:pt idx="0">
                  <c:v>No</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B4D-4412-BC21-1EA10C15966E}"/>
              </c:ext>
            </c:extLst>
          </c:dPt>
          <c:dPt>
            <c:idx val="1"/>
            <c:invertIfNegative val="0"/>
            <c:bubble3D val="0"/>
            <c:extLst>
              <c:ext xmlns:c16="http://schemas.microsoft.com/office/drawing/2014/chart" uri="{C3380CC4-5D6E-409C-BE32-E72D297353CC}">
                <c16:uniqueId val="{00000006-3B4D-4412-BC21-1EA10C15966E}"/>
              </c:ext>
            </c:extLst>
          </c:dPt>
          <c:dPt>
            <c:idx val="2"/>
            <c:invertIfNegative val="0"/>
            <c:bubble3D val="0"/>
            <c:extLst>
              <c:ext xmlns:c16="http://schemas.microsoft.com/office/drawing/2014/chart" uri="{C3380CC4-5D6E-409C-BE32-E72D297353CC}">
                <c16:uniqueId val="{00000007-3B4D-4412-BC21-1EA10C15966E}"/>
              </c:ext>
            </c:extLst>
          </c:dPt>
          <c:dPt>
            <c:idx val="5"/>
            <c:invertIfNegative val="0"/>
            <c:bubble3D val="0"/>
            <c:extLst>
              <c:ext xmlns:c16="http://schemas.microsoft.com/office/drawing/2014/chart" uri="{C3380CC4-5D6E-409C-BE32-E72D297353CC}">
                <c16:uniqueId val="{00000008-3B4D-4412-BC21-1EA10C15966E}"/>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(n=1,969)</c:v>
                </c:pt>
                <c:pt idx="1">
                  <c:v>Never smoked cigarettes (n=1,691)</c:v>
                </c:pt>
                <c:pt idx="2">
                  <c:v>Tried smoking or given up cigarettes (n=204)</c:v>
                </c:pt>
                <c:pt idx="3">
                  <c:v>Cigarette smoker (n=66)</c:v>
                </c:pt>
              </c:strCache>
            </c:strRef>
          </c:cat>
          <c:val>
            <c:numRef>
              <c:f>Sheet1!$C$2:$C$5</c:f>
              <c:numCache>
                <c:formatCode>0%</c:formatCode>
                <c:ptCount val="4"/>
                <c:pt idx="0">
                  <c:v>0.97</c:v>
                </c:pt>
                <c:pt idx="1">
                  <c:v>0.99</c:v>
                </c:pt>
                <c:pt idx="2">
                  <c:v>0.93</c:v>
                </c:pt>
                <c:pt idx="3">
                  <c:v>0.59</c:v>
                </c:pt>
              </c:numCache>
            </c:numRef>
          </c:val>
          <c:extLst>
            <c:ext xmlns:c16="http://schemas.microsoft.com/office/drawing/2014/chart" uri="{C3380CC4-5D6E-409C-BE32-E72D297353CC}">
              <c16:uniqueId val="{00000009-3B4D-4412-BC21-1EA10C15966E}"/>
            </c:ext>
          </c:extLst>
        </c:ser>
        <c:ser>
          <c:idx val="2"/>
          <c:order val="2"/>
          <c:tx>
            <c:strRef>
              <c:f>Sheet1!$D$1</c:f>
              <c:strCache>
                <c:ptCount val="1"/>
                <c:pt idx="0">
                  <c:v>Don't know</c:v>
                </c:pt>
              </c:strCache>
            </c:strRef>
          </c:tx>
          <c:spPr>
            <a:solidFill>
              <a:schemeClr val="bg1">
                <a:lumMod val="50000"/>
              </a:schemeClr>
            </a:solidFill>
            <a:ln>
              <a:solidFill>
                <a:schemeClr val="bg1"/>
              </a:solidFill>
            </a:ln>
          </c:spPr>
          <c:invertIfNegative val="0"/>
          <c:dLbls>
            <c:dLbl>
              <c:idx val="0"/>
              <c:layout>
                <c:manualLayout>
                  <c:x val="0"/>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4D-4412-BC21-1EA10C15966E}"/>
                </c:ext>
              </c:extLst>
            </c:dLbl>
            <c:dLbl>
              <c:idx val="1"/>
              <c:layout>
                <c:manualLayout>
                  <c:x val="0"/>
                  <c:y val="5.71381010124961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4D-4412-BC21-1EA10C15966E}"/>
                </c:ext>
              </c:extLst>
            </c:dLbl>
            <c:dLbl>
              <c:idx val="2"/>
              <c:layout>
                <c:manualLayout>
                  <c:x val="2.240491159622774E-3"/>
                  <c:y val="6.0498885560773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4D-4412-BC21-1EA10C15966E}"/>
                </c:ext>
              </c:extLst>
            </c:dLbl>
            <c:dLbl>
              <c:idx val="3"/>
              <c:layout>
                <c:manualLayout>
                  <c:x val="0"/>
                  <c:y val="7.939486294064810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4D-4412-BC21-1EA10C15966E}"/>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Overall (n=1,969)</c:v>
                </c:pt>
                <c:pt idx="1">
                  <c:v>Never smoked cigarettes (n=1,691)</c:v>
                </c:pt>
                <c:pt idx="2">
                  <c:v>Tried smoking or given up cigarettes (n=204)</c:v>
                </c:pt>
                <c:pt idx="3">
                  <c:v>Cigarette smoker (n=66)</c:v>
                </c:pt>
              </c:strCache>
            </c:strRef>
          </c:cat>
          <c:val>
            <c:numRef>
              <c:f>Sheet1!$D$2:$D$5</c:f>
              <c:numCache>
                <c:formatCode>0%</c:formatCode>
                <c:ptCount val="4"/>
                <c:pt idx="0">
                  <c:v>0.01</c:v>
                </c:pt>
                <c:pt idx="1">
                  <c:v>0.01</c:v>
                </c:pt>
                <c:pt idx="2">
                  <c:v>0.01</c:v>
                </c:pt>
                <c:pt idx="3">
                  <c:v>0.08</c:v>
                </c:pt>
              </c:numCache>
            </c:numRef>
          </c:val>
          <c:extLst>
            <c:ext xmlns:c16="http://schemas.microsoft.com/office/drawing/2014/chart" uri="{C3380CC4-5D6E-409C-BE32-E72D297353CC}">
              <c16:uniqueId val="{0000000E-3B4D-4412-BC21-1EA10C15966E}"/>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32203411126085779"/>
          <c:y val="0.87356710379004909"/>
          <c:w val="0.35498536097115774"/>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6489-4E99-88DA-2FA8CB670943}"/>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6489-4E99-88DA-2FA8CB6709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0.05</c:v>
                </c:pt>
                <c:pt idx="1">
                  <c:v>0.03</c:v>
                </c:pt>
                <c:pt idx="2">
                  <c:v>0.05</c:v>
                </c:pt>
              </c:numCache>
            </c:numRef>
          </c:val>
          <c:smooth val="0"/>
          <c:extLst>
            <c:ext xmlns:c16="http://schemas.microsoft.com/office/drawing/2014/chart" uri="{C3380CC4-5D6E-409C-BE32-E72D297353CC}">
              <c16:uniqueId val="{00000004-6489-4E99-88DA-2FA8CB670943}"/>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8455-401A-A8A4-FF6BF4CCE049}"/>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8455-401A-A8A4-FF6BF4CCE04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0.01</c:v>
                </c:pt>
                <c:pt idx="1">
                  <c:v>0.01</c:v>
                </c:pt>
                <c:pt idx="2">
                  <c:v>0.02</c:v>
                </c:pt>
              </c:numCache>
            </c:numRef>
          </c:val>
          <c:smooth val="0"/>
          <c:extLst>
            <c:ext xmlns:c16="http://schemas.microsoft.com/office/drawing/2014/chart" uri="{C3380CC4-5D6E-409C-BE32-E72D297353CC}">
              <c16:uniqueId val="{00000004-8455-401A-A8A4-FF6BF4CCE049}"/>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61438814649406"/>
          <c:y val="0"/>
          <c:w val="0.401763292373886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4A00-4A67-8449-DD4E013045A0}"/>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agree</c:v>
                </c:pt>
                <c:pt idx="1">
                  <c:v>Agree</c:v>
                </c:pt>
                <c:pt idx="2">
                  <c:v>Neither agree nor disagree</c:v>
                </c:pt>
                <c:pt idx="3">
                  <c:v>Disagree</c:v>
                </c:pt>
                <c:pt idx="4">
                  <c:v>Strongly disagree</c:v>
                </c:pt>
                <c:pt idx="5">
                  <c:v>TOTAL agree</c:v>
                </c:pt>
                <c:pt idx="6">
                  <c:v>TOTAL disagree</c:v>
                </c:pt>
              </c:strCache>
            </c:strRef>
          </c:cat>
          <c:val>
            <c:numRef>
              <c:f>Sheet1!$B$2:$B$8</c:f>
              <c:numCache>
                <c:formatCode>0%</c:formatCode>
                <c:ptCount val="7"/>
                <c:pt idx="0">
                  <c:v>0.13</c:v>
                </c:pt>
                <c:pt idx="1">
                  <c:v>0.4</c:v>
                </c:pt>
                <c:pt idx="2">
                  <c:v>0.35</c:v>
                </c:pt>
                <c:pt idx="3">
                  <c:v>7.0000000000000007E-2</c:v>
                </c:pt>
                <c:pt idx="4">
                  <c:v>0.06</c:v>
                </c:pt>
                <c:pt idx="5">
                  <c:v>0.53</c:v>
                </c:pt>
                <c:pt idx="6">
                  <c:v>0.13</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61438814649406"/>
          <c:y val="0"/>
          <c:w val="0.401763292373886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CC33-4498-95F2-40D577CF37DE}"/>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3-CC33-4498-95F2-40D577CF37DE}"/>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agree</c:v>
                </c:pt>
                <c:pt idx="1">
                  <c:v>Agree</c:v>
                </c:pt>
                <c:pt idx="2">
                  <c:v>Neither agree nor disagree</c:v>
                </c:pt>
                <c:pt idx="3">
                  <c:v>Disagree</c:v>
                </c:pt>
                <c:pt idx="4">
                  <c:v>Strongly disagree</c:v>
                </c:pt>
                <c:pt idx="5">
                  <c:v>TOTAL agree</c:v>
                </c:pt>
                <c:pt idx="6">
                  <c:v>TOTAL disagree</c:v>
                </c:pt>
              </c:strCache>
            </c:strRef>
          </c:cat>
          <c:val>
            <c:numRef>
              <c:f>Sheet1!$B$2:$B$8</c:f>
              <c:numCache>
                <c:formatCode>0%</c:formatCode>
                <c:ptCount val="7"/>
                <c:pt idx="0">
                  <c:v>0.13</c:v>
                </c:pt>
                <c:pt idx="1">
                  <c:v>0.37</c:v>
                </c:pt>
                <c:pt idx="2">
                  <c:v>0.37</c:v>
                </c:pt>
                <c:pt idx="3">
                  <c:v>0.06</c:v>
                </c:pt>
                <c:pt idx="4">
                  <c:v>7.0000000000000007E-2</c:v>
                </c:pt>
                <c:pt idx="5">
                  <c:v>0.49</c:v>
                </c:pt>
                <c:pt idx="6">
                  <c:v>0.13</c:v>
                </c:pt>
              </c:numCache>
            </c:numRef>
          </c:val>
          <c:extLst>
            <c:ext xmlns:c16="http://schemas.microsoft.com/office/drawing/2014/chart" uri="{C3380CC4-5D6E-409C-BE32-E72D297353CC}">
              <c16:uniqueId val="{00000004-CC33-4498-95F2-40D577CF37DE}"/>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61438814649406"/>
          <c:y val="0"/>
          <c:w val="0.401763292373886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BFCC-4F1B-A9FB-7AF023A7DF29}"/>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3-BFCC-4F1B-A9FB-7AF023A7DF29}"/>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agree</c:v>
                </c:pt>
                <c:pt idx="1">
                  <c:v>Agree</c:v>
                </c:pt>
                <c:pt idx="2">
                  <c:v>Neither agree nor disagree</c:v>
                </c:pt>
                <c:pt idx="3">
                  <c:v>Disagree</c:v>
                </c:pt>
                <c:pt idx="4">
                  <c:v>Strongly disagree</c:v>
                </c:pt>
                <c:pt idx="5">
                  <c:v>TOTAL agree</c:v>
                </c:pt>
                <c:pt idx="6">
                  <c:v>TOTAL disagree</c:v>
                </c:pt>
              </c:strCache>
            </c:strRef>
          </c:cat>
          <c:val>
            <c:numRef>
              <c:f>Sheet1!$B$2:$B$8</c:f>
              <c:numCache>
                <c:formatCode>0%</c:formatCode>
                <c:ptCount val="7"/>
                <c:pt idx="0">
                  <c:v>0.12</c:v>
                </c:pt>
                <c:pt idx="1">
                  <c:v>0.44</c:v>
                </c:pt>
                <c:pt idx="2">
                  <c:v>0.32</c:v>
                </c:pt>
                <c:pt idx="3">
                  <c:v>7.0000000000000007E-2</c:v>
                </c:pt>
                <c:pt idx="4">
                  <c:v>0.05</c:v>
                </c:pt>
                <c:pt idx="5">
                  <c:v>0.56000000000000005</c:v>
                </c:pt>
                <c:pt idx="6">
                  <c:v>0.12</c:v>
                </c:pt>
              </c:numCache>
            </c:numRef>
          </c:val>
          <c:extLst>
            <c:ext xmlns:c16="http://schemas.microsoft.com/office/drawing/2014/chart" uri="{C3380CC4-5D6E-409C-BE32-E72D297353CC}">
              <c16:uniqueId val="{00000004-BFCC-4F1B-A9FB-7AF023A7DF29}"/>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64182598100526977"/>
          <c:h val="0.68082934522845384"/>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B181-4E5E-8875-68EF254565BB}"/>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B181-4E5E-8875-68EF254565BB}"/>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B181-4E5E-8875-68EF254565BB}"/>
              </c:ext>
            </c:extLst>
          </c:dPt>
          <c:dPt>
            <c:idx val="3"/>
            <c:bubble3D val="0"/>
            <c:spPr>
              <a:solidFill>
                <a:srgbClr val="330099"/>
              </a:solidFill>
              <a:ln>
                <a:solidFill>
                  <a:schemeClr val="bg1"/>
                </a:solidFill>
              </a:ln>
              <a:effectLst/>
            </c:spPr>
            <c:extLst>
              <c:ext xmlns:c16="http://schemas.microsoft.com/office/drawing/2014/chart" uri="{C3380CC4-5D6E-409C-BE32-E72D297353CC}">
                <c16:uniqueId val="{00000007-5676-4825-9FBD-D776EC97D886}"/>
              </c:ext>
            </c:extLst>
          </c:dPt>
          <c:dLbls>
            <c:dLbl>
              <c:idx val="2"/>
              <c:layout>
                <c:manualLayout>
                  <c:x val="-9.9278316990194116E-3"/>
                  <c:y val="2.457265961310637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181-4E5E-8875-68EF254565BB}"/>
                </c:ext>
              </c:extLst>
            </c:dLbl>
            <c:dLbl>
              <c:idx val="3"/>
              <c:layout>
                <c:manualLayout>
                  <c:x val="3.3092772330064704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676-4825-9FBD-D776EC97D88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Don't know</c:v>
                </c:pt>
                <c:pt idx="3">
                  <c:v>Don't want to say</c:v>
                </c:pt>
              </c:strCache>
            </c:strRef>
          </c:cat>
          <c:val>
            <c:numRef>
              <c:f>Sheet1!$B$2:$B$5</c:f>
              <c:numCache>
                <c:formatCode>0%</c:formatCode>
                <c:ptCount val="4"/>
                <c:pt idx="0">
                  <c:v>0.05</c:v>
                </c:pt>
                <c:pt idx="1">
                  <c:v>0.89</c:v>
                </c:pt>
                <c:pt idx="2">
                  <c:v>0.02</c:v>
                </c:pt>
                <c:pt idx="3">
                  <c:v>0.04</c:v>
                </c:pt>
              </c:numCache>
            </c:numRef>
          </c:val>
          <c:extLst>
            <c:ext xmlns:c16="http://schemas.microsoft.com/office/drawing/2014/chart" uri="{C3380CC4-5D6E-409C-BE32-E72D297353CC}">
              <c16:uniqueId val="{00000006-B181-4E5E-8875-68EF254565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51697385176579"/>
          <c:y val="1.0724879787407498E-2"/>
          <c:w val="0.6364830261482342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every time</c:v>
                </c:pt>
                <c:pt idx="1">
                  <c:v>Yes, sometimes</c:v>
                </c:pt>
                <c:pt idx="2">
                  <c:v>No</c:v>
                </c:pt>
              </c:strCache>
            </c:strRef>
          </c:cat>
          <c:val>
            <c:numRef>
              <c:f>Sheet1!$B$2:$B$4</c:f>
              <c:numCache>
                <c:formatCode>0%</c:formatCode>
                <c:ptCount val="3"/>
                <c:pt idx="0">
                  <c:v>0.34</c:v>
                </c:pt>
                <c:pt idx="1">
                  <c:v>0.19</c:v>
                </c:pt>
                <c:pt idx="2">
                  <c:v>0.47</c:v>
                </c:pt>
              </c:numCache>
            </c:numRef>
          </c:val>
          <c:extLst>
            <c:ext xmlns:c16="http://schemas.microsoft.com/office/drawing/2014/chart" uri="{C3380CC4-5D6E-409C-BE32-E72D297353CC}">
              <c16:uniqueId val="{00000000-CB25-48DD-9DCE-880950AF7E5C}"/>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64182598100526977"/>
          <c:h val="0.68082934522845384"/>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0F81-4D4C-9CA5-1D4040274255}"/>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0F81-4D4C-9CA5-1D404027425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8-0F81-4D4C-9CA5-1D40402742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8E64-4A80-9107-E30BFBF39C64}"/>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8E64-4A80-9107-E30BFBF39C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7.0000000000000007E-2</c:v>
                </c:pt>
                <c:pt idx="1">
                  <c:v>7.0000000000000007E-2</c:v>
                </c:pt>
                <c:pt idx="2">
                  <c:v>0.05</c:v>
                </c:pt>
              </c:numCache>
            </c:numRef>
          </c:val>
          <c:smooth val="0"/>
          <c:extLst>
            <c:ext xmlns:c16="http://schemas.microsoft.com/office/drawing/2014/chart" uri="{C3380CC4-5D6E-409C-BE32-E72D297353CC}">
              <c16:uniqueId val="{00000004-8E64-4A80-9107-E30BFBF39C64}"/>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34C5-4E3E-B60C-07F73B2113A0}"/>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34C5-4E3E-B60C-07F73B2113A0}"/>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34C5-4E3E-B60C-07F73B2113A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0.6</c:v>
                </c:pt>
                <c:pt idx="1">
                  <c:v>0.25</c:v>
                </c:pt>
                <c:pt idx="2">
                  <c:v>0.15</c:v>
                </c:pt>
              </c:numCache>
            </c:numRef>
          </c:val>
          <c:extLst>
            <c:ext xmlns:c16="http://schemas.microsoft.com/office/drawing/2014/chart" uri="{C3380CC4-5D6E-409C-BE32-E72D297353CC}">
              <c16:uniqueId val="{00000008-34C5-4E3E-B60C-07F73B2113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0D17-489B-9544-5B9400144CD0}"/>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0D17-489B-9544-5B9400144C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0.56000000000000005</c:v>
                </c:pt>
                <c:pt idx="1">
                  <c:v>0.4</c:v>
                </c:pt>
                <c:pt idx="2">
                  <c:v>0.35</c:v>
                </c:pt>
              </c:numCache>
            </c:numRef>
          </c:val>
          <c:smooth val="0"/>
          <c:extLst>
            <c:ext xmlns:c16="http://schemas.microsoft.com/office/drawing/2014/chart" uri="{C3380CC4-5D6E-409C-BE32-E72D297353CC}">
              <c16:uniqueId val="{00000004-0D17-489B-9544-5B9400144CD0}"/>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82646087550465"/>
          <c:y val="3.2050327594726384E-3"/>
          <c:w val="0.5825512196448757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4A00-4A67-8449-DD4E013045A0}"/>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 or very often</c:v>
                </c:pt>
              </c:strCache>
            </c:strRef>
          </c:cat>
          <c:val>
            <c:numRef>
              <c:f>Sheet1!$B$2:$B$4</c:f>
              <c:numCache>
                <c:formatCode>0%</c:formatCode>
                <c:ptCount val="3"/>
                <c:pt idx="0">
                  <c:v>0.71</c:v>
                </c:pt>
                <c:pt idx="1">
                  <c:v>0.22</c:v>
                </c:pt>
                <c:pt idx="2">
                  <c:v>7.0000000000000007E-2</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61438814649406"/>
          <c:y val="0"/>
          <c:w val="0.4405035625033840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CC33-4498-95F2-40D577CF37DE}"/>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3-CC33-4498-95F2-40D577CF37DE}"/>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size or weight</c:v>
                </c:pt>
                <c:pt idx="1">
                  <c:v>The clothes you wear</c:v>
                </c:pt>
                <c:pt idx="2">
                  <c:v>Your race or skin colour</c:v>
                </c:pt>
                <c:pt idx="3">
                  <c:v>A disability or learning difficulty</c:v>
                </c:pt>
                <c:pt idx="4">
                  <c:v>Your religion or faith</c:v>
                </c:pt>
              </c:strCache>
            </c:strRef>
          </c:cat>
          <c:val>
            <c:numRef>
              <c:f>Sheet1!$B$2:$B$6</c:f>
              <c:numCache>
                <c:formatCode>0%</c:formatCode>
                <c:ptCount val="5"/>
                <c:pt idx="0">
                  <c:v>0.31</c:v>
                </c:pt>
                <c:pt idx="1">
                  <c:v>0.12</c:v>
                </c:pt>
                <c:pt idx="2">
                  <c:v>0.1</c:v>
                </c:pt>
                <c:pt idx="3">
                  <c:v>0.08</c:v>
                </c:pt>
                <c:pt idx="4">
                  <c:v>0.05</c:v>
                </c:pt>
              </c:numCache>
            </c:numRef>
          </c:val>
          <c:extLst>
            <c:ext xmlns:c16="http://schemas.microsoft.com/office/drawing/2014/chart" uri="{C3380CC4-5D6E-409C-BE32-E72D297353CC}">
              <c16:uniqueId val="{00000004-CC33-4498-95F2-40D577CF37DE}"/>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64182598100526977"/>
          <c:h val="0.68082934522845384"/>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0F86-4697-8B2B-AD18B7581F5A}"/>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0F86-4697-8B2B-AD18B7581F5A}"/>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24AA-4861-9F42-315CC84C036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0.33</c:v>
                </c:pt>
                <c:pt idx="1">
                  <c:v>0.42</c:v>
                </c:pt>
                <c:pt idx="2">
                  <c:v>0.25</c:v>
                </c:pt>
              </c:numCache>
            </c:numRef>
          </c:val>
          <c:extLst>
            <c:ext xmlns:c16="http://schemas.microsoft.com/office/drawing/2014/chart" uri="{C3380CC4-5D6E-409C-BE32-E72D297353CC}">
              <c16:uniqueId val="{00000004-0F86-4697-8B2B-AD18B7581F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TOTAL safe</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455-4213-BDDB-CDC67970D40D}"/>
              </c:ext>
            </c:extLst>
          </c:dPt>
          <c:dPt>
            <c:idx val="1"/>
            <c:invertIfNegative val="0"/>
            <c:bubble3D val="0"/>
            <c:extLst>
              <c:ext xmlns:c16="http://schemas.microsoft.com/office/drawing/2014/chart" uri="{C3380CC4-5D6E-409C-BE32-E72D297353CC}">
                <c16:uniqueId val="{00000001-3455-4213-BDDB-CDC67970D40D}"/>
              </c:ext>
            </c:extLst>
          </c:dPt>
          <c:dPt>
            <c:idx val="2"/>
            <c:invertIfNegative val="0"/>
            <c:bubble3D val="0"/>
            <c:extLst>
              <c:ext xmlns:c16="http://schemas.microsoft.com/office/drawing/2014/chart" uri="{C3380CC4-5D6E-409C-BE32-E72D297353CC}">
                <c16:uniqueId val="{00000002-3455-4213-BDDB-CDC67970D40D}"/>
              </c:ext>
            </c:extLst>
          </c:dPt>
          <c:dPt>
            <c:idx val="5"/>
            <c:invertIfNegative val="0"/>
            <c:bubble3D val="0"/>
            <c:extLst>
              <c:ext xmlns:c16="http://schemas.microsoft.com/office/drawing/2014/chart" uri="{C3380CC4-5D6E-409C-BE32-E72D297353CC}">
                <c16:uniqueId val="{00000003-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(n=1,866)</c:v>
                </c:pt>
                <c:pt idx="1">
                  <c:v>Most deprived IMD 1 (n=213)</c:v>
                </c:pt>
                <c:pt idx="2">
                  <c:v>IMD 2 (n=160)</c:v>
                </c:pt>
                <c:pt idx="3">
                  <c:v>IMD 3 (n=163)</c:v>
                </c:pt>
                <c:pt idx="4">
                  <c:v>IMD 4 (n=140)</c:v>
                </c:pt>
                <c:pt idx="5">
                  <c:v>Least deprived IMD 5 (n=231)</c:v>
                </c:pt>
              </c:strCache>
            </c:strRef>
          </c:cat>
          <c:val>
            <c:numRef>
              <c:f>Sheet1!$B$2:$B$7</c:f>
              <c:numCache>
                <c:formatCode>0%</c:formatCode>
                <c:ptCount val="6"/>
                <c:pt idx="0">
                  <c:v>0.73</c:v>
                </c:pt>
                <c:pt idx="1">
                  <c:v>0.56000000000000005</c:v>
                </c:pt>
                <c:pt idx="2">
                  <c:v>0.71</c:v>
                </c:pt>
                <c:pt idx="3">
                  <c:v>0.74</c:v>
                </c:pt>
                <c:pt idx="4">
                  <c:v>0.77</c:v>
                </c:pt>
                <c:pt idx="5">
                  <c:v>0.83</c:v>
                </c:pt>
              </c:numCache>
            </c:numRef>
          </c:val>
          <c:extLst>
            <c:ext xmlns:c16="http://schemas.microsoft.com/office/drawing/2014/chart" uri="{C3380CC4-5D6E-409C-BE32-E72D297353CC}">
              <c16:uniqueId val="{00000004-3455-4213-BDDB-CDC67970D40D}"/>
            </c:ext>
          </c:extLst>
        </c:ser>
        <c:ser>
          <c:idx val="1"/>
          <c:order val="1"/>
          <c:tx>
            <c:strRef>
              <c:f>Sheet1!$C$1</c:f>
              <c:strCache>
                <c:ptCount val="1"/>
                <c:pt idx="0">
                  <c:v>TOTAL unsafe</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455-4213-BDDB-CDC67970D40D}"/>
              </c:ext>
            </c:extLst>
          </c:dPt>
          <c:dPt>
            <c:idx val="1"/>
            <c:invertIfNegative val="0"/>
            <c:bubble3D val="0"/>
            <c:extLst>
              <c:ext xmlns:c16="http://schemas.microsoft.com/office/drawing/2014/chart" uri="{C3380CC4-5D6E-409C-BE32-E72D297353CC}">
                <c16:uniqueId val="{00000006-3455-4213-BDDB-CDC67970D40D}"/>
              </c:ext>
            </c:extLst>
          </c:dPt>
          <c:dPt>
            <c:idx val="2"/>
            <c:invertIfNegative val="0"/>
            <c:bubble3D val="0"/>
            <c:extLst>
              <c:ext xmlns:c16="http://schemas.microsoft.com/office/drawing/2014/chart" uri="{C3380CC4-5D6E-409C-BE32-E72D297353CC}">
                <c16:uniqueId val="{00000007-3455-4213-BDDB-CDC67970D40D}"/>
              </c:ext>
            </c:extLst>
          </c:dPt>
          <c:dPt>
            <c:idx val="5"/>
            <c:invertIfNegative val="0"/>
            <c:bubble3D val="0"/>
            <c:extLst>
              <c:ext xmlns:c16="http://schemas.microsoft.com/office/drawing/2014/chart" uri="{C3380CC4-5D6E-409C-BE32-E72D297353CC}">
                <c16:uniqueId val="{00000008-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(n=1,866)</c:v>
                </c:pt>
                <c:pt idx="1">
                  <c:v>Most deprived IMD 1 (n=213)</c:v>
                </c:pt>
                <c:pt idx="2">
                  <c:v>IMD 2 (n=160)</c:v>
                </c:pt>
                <c:pt idx="3">
                  <c:v>IMD 3 (n=163)</c:v>
                </c:pt>
                <c:pt idx="4">
                  <c:v>IMD 4 (n=140)</c:v>
                </c:pt>
                <c:pt idx="5">
                  <c:v>Least deprived IMD 5 (n=231)</c:v>
                </c:pt>
              </c:strCache>
            </c:strRef>
          </c:cat>
          <c:val>
            <c:numRef>
              <c:f>Sheet1!$C$2:$C$7</c:f>
              <c:numCache>
                <c:formatCode>0%</c:formatCode>
                <c:ptCount val="6"/>
                <c:pt idx="0">
                  <c:v>0.16</c:v>
                </c:pt>
                <c:pt idx="1">
                  <c:v>0.28000000000000003</c:v>
                </c:pt>
                <c:pt idx="2">
                  <c:v>0.13</c:v>
                </c:pt>
                <c:pt idx="3">
                  <c:v>0.13</c:v>
                </c:pt>
                <c:pt idx="4">
                  <c:v>0.15</c:v>
                </c:pt>
                <c:pt idx="5">
                  <c:v>0.1</c:v>
                </c:pt>
              </c:numCache>
            </c:numRef>
          </c:val>
          <c:extLst>
            <c:ext xmlns:c16="http://schemas.microsoft.com/office/drawing/2014/chart" uri="{C3380CC4-5D6E-409C-BE32-E72D297353CC}">
              <c16:uniqueId val="{00000009-3455-4213-BDDB-CDC67970D40D}"/>
            </c:ext>
          </c:extLst>
        </c:ser>
        <c:ser>
          <c:idx val="2"/>
          <c:order val="2"/>
          <c:tx>
            <c:strRef>
              <c:f>Sheet1!$D$1</c:f>
              <c:strCache>
                <c:ptCount val="1"/>
                <c:pt idx="0">
                  <c:v>Not sure</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(n=1,866)</c:v>
                </c:pt>
                <c:pt idx="1">
                  <c:v>Most deprived IMD 1 (n=213)</c:v>
                </c:pt>
                <c:pt idx="2">
                  <c:v>IMD 2 (n=160)</c:v>
                </c:pt>
                <c:pt idx="3">
                  <c:v>IMD 3 (n=163)</c:v>
                </c:pt>
                <c:pt idx="4">
                  <c:v>IMD 4 (n=140)</c:v>
                </c:pt>
                <c:pt idx="5">
                  <c:v>Least deprived IMD 5 (n=231)</c:v>
                </c:pt>
              </c:strCache>
            </c:strRef>
          </c:cat>
          <c:val>
            <c:numRef>
              <c:f>Sheet1!$D$2:$D$7</c:f>
              <c:numCache>
                <c:formatCode>0%</c:formatCode>
                <c:ptCount val="6"/>
                <c:pt idx="0">
                  <c:v>0.11</c:v>
                </c:pt>
                <c:pt idx="1">
                  <c:v>0.16</c:v>
                </c:pt>
                <c:pt idx="2">
                  <c:v>0.16</c:v>
                </c:pt>
                <c:pt idx="3">
                  <c:v>0.13</c:v>
                </c:pt>
                <c:pt idx="4">
                  <c:v>0.08</c:v>
                </c:pt>
                <c:pt idx="5">
                  <c:v>7.0000000000000007E-2</c:v>
                </c:pt>
              </c:numCache>
            </c:numRef>
          </c:val>
          <c:extLst>
            <c:ext xmlns:c16="http://schemas.microsoft.com/office/drawing/2014/chart" uri="{C3380CC4-5D6E-409C-BE32-E72D297353CC}">
              <c16:uniqueId val="{0000000A-3455-4213-BDDB-CDC67970D40D}"/>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2975721083609313"/>
          <c:y val="0.87692817040889948"/>
          <c:w val="0.62595495442645577"/>
          <c:h val="0.12307182959110058"/>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51697385176579"/>
          <c:y val="1.0724879787407498E-2"/>
          <c:w val="0.5977709800662816"/>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584F-4393-B670-DC70DFB70295}"/>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584F-4393-B670-DC70DFB70295}"/>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safe</c:v>
                </c:pt>
                <c:pt idx="1">
                  <c:v>Quite safe</c:v>
                </c:pt>
                <c:pt idx="2">
                  <c:v>Not sure</c:v>
                </c:pt>
                <c:pt idx="3">
                  <c:v>A little unsafe</c:v>
                </c:pt>
                <c:pt idx="4">
                  <c:v>Very unsafe</c:v>
                </c:pt>
                <c:pt idx="5">
                  <c:v>TOTAL safe</c:v>
                </c:pt>
                <c:pt idx="6">
                  <c:v>TOTAL unsafe</c:v>
                </c:pt>
              </c:strCache>
            </c:strRef>
          </c:cat>
          <c:val>
            <c:numRef>
              <c:f>Sheet1!$B$2:$B$8</c:f>
              <c:numCache>
                <c:formatCode>0%</c:formatCode>
                <c:ptCount val="7"/>
                <c:pt idx="0">
                  <c:v>0.8</c:v>
                </c:pt>
                <c:pt idx="1">
                  <c:v>0.13</c:v>
                </c:pt>
                <c:pt idx="2">
                  <c:v>0.04</c:v>
                </c:pt>
                <c:pt idx="3">
                  <c:v>0.01</c:v>
                </c:pt>
                <c:pt idx="4">
                  <c:v>0.03</c:v>
                </c:pt>
                <c:pt idx="5">
                  <c:v>0.92</c:v>
                </c:pt>
                <c:pt idx="6">
                  <c:v>0.04</c:v>
                </c:pt>
              </c:numCache>
            </c:numRef>
          </c:val>
          <c:extLst>
            <c:ext xmlns:c16="http://schemas.microsoft.com/office/drawing/2014/chart" uri="{C3380CC4-5D6E-409C-BE32-E72D297353CC}">
              <c16:uniqueId val="{00000000-199E-4B48-96DB-C753132A595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D022-4975-89FC-CCB060681C60}"/>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D022-4975-89FC-CCB060681C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0.08</c:v>
                </c:pt>
                <c:pt idx="1">
                  <c:v>0.06</c:v>
                </c:pt>
                <c:pt idx="2">
                  <c:v>7.0000000000000007E-2</c:v>
                </c:pt>
              </c:numCache>
            </c:numRef>
          </c:val>
          <c:smooth val="0"/>
          <c:extLst>
            <c:ext xmlns:c16="http://schemas.microsoft.com/office/drawing/2014/chart" uri="{C3380CC4-5D6E-409C-BE32-E72D297353CC}">
              <c16:uniqueId val="{00000004-D022-4975-89FC-CCB060681C60}"/>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84762158648350872"/>
        </c:manualLayout>
      </c:layout>
      <c:barChart>
        <c:barDir val="bar"/>
        <c:grouping val="clustered"/>
        <c:varyColors val="0"/>
        <c:ser>
          <c:idx val="0"/>
          <c:order val="0"/>
          <c:tx>
            <c:strRef>
              <c:f>Sheet1!$B$1</c:f>
              <c:strCache>
                <c:ptCount val="1"/>
                <c:pt idx="0">
                  <c:v>Overall (n=1,857)</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Sheet1!$B$2:$B$8</c:f>
              <c:numCache>
                <c:formatCode>0%</c:formatCode>
                <c:ptCount val="7"/>
                <c:pt idx="0">
                  <c:v>0.26</c:v>
                </c:pt>
                <c:pt idx="1">
                  <c:v>0.37</c:v>
                </c:pt>
                <c:pt idx="2">
                  <c:v>0.16</c:v>
                </c:pt>
                <c:pt idx="3">
                  <c:v>0.14000000000000001</c:v>
                </c:pt>
                <c:pt idx="4">
                  <c:v>0.08</c:v>
                </c:pt>
                <c:pt idx="5">
                  <c:v>0.62</c:v>
                </c:pt>
                <c:pt idx="6">
                  <c:v>0.22</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Male (n=884)</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Sheet1!$C$2:$C$8</c:f>
              <c:numCache>
                <c:formatCode>0%</c:formatCode>
                <c:ptCount val="7"/>
                <c:pt idx="0">
                  <c:v>0.31</c:v>
                </c:pt>
                <c:pt idx="1">
                  <c:v>0.43</c:v>
                </c:pt>
                <c:pt idx="2">
                  <c:v>0.13</c:v>
                </c:pt>
                <c:pt idx="3">
                  <c:v>0.09</c:v>
                </c:pt>
                <c:pt idx="4">
                  <c:v>0.04</c:v>
                </c:pt>
                <c:pt idx="5">
                  <c:v>0.74</c:v>
                </c:pt>
                <c:pt idx="6">
                  <c:v>0.13</c:v>
                </c:pt>
              </c:numCache>
            </c:numRef>
          </c:val>
          <c:extLst>
            <c:ext xmlns:c16="http://schemas.microsoft.com/office/drawing/2014/chart" uri="{C3380CC4-5D6E-409C-BE32-E72D297353CC}">
              <c16:uniqueId val="{00000000-271F-4C6C-BC22-9C5246DF119F}"/>
            </c:ext>
          </c:extLst>
        </c:ser>
        <c:ser>
          <c:idx val="2"/>
          <c:order val="2"/>
          <c:tx>
            <c:strRef>
              <c:f>Sheet1!$D$1</c:f>
              <c:strCache>
                <c:ptCount val="1"/>
                <c:pt idx="0">
                  <c:v>Female (n=945)</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Sheet1!$D$2:$D$8</c:f>
              <c:numCache>
                <c:formatCode>0%</c:formatCode>
                <c:ptCount val="7"/>
                <c:pt idx="0">
                  <c:v>0.21</c:v>
                </c:pt>
                <c:pt idx="1">
                  <c:v>0.32</c:v>
                </c:pt>
                <c:pt idx="2">
                  <c:v>0.19</c:v>
                </c:pt>
                <c:pt idx="3">
                  <c:v>0.18</c:v>
                </c:pt>
                <c:pt idx="4">
                  <c:v>0.11</c:v>
                </c:pt>
                <c:pt idx="5">
                  <c:v>0.52</c:v>
                </c:pt>
                <c:pt idx="6">
                  <c:v>0.28999999999999998</c:v>
                </c:pt>
              </c:numCache>
            </c:numRef>
          </c:val>
          <c:extLst>
            <c:ext xmlns:c16="http://schemas.microsoft.com/office/drawing/2014/chart" uri="{C3380CC4-5D6E-409C-BE32-E72D297353CC}">
              <c16:uniqueId val="{00000001-271F-4C6C-BC22-9C5246DF119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5.9101790059765222E-4"/>
          <c:y val="0.88890352262154682"/>
          <c:w val="0.95098364443753014"/>
          <c:h val="9.2097308327634089E-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0331070868376"/>
          <c:y val="0"/>
          <c:w val="0.39678695537189573"/>
          <c:h val="0.80088093873738198"/>
        </c:manualLayout>
      </c:layout>
      <c:barChart>
        <c:barDir val="bar"/>
        <c:grouping val="clustered"/>
        <c:varyColors val="0"/>
        <c:ser>
          <c:idx val="0"/>
          <c:order val="0"/>
          <c:tx>
            <c:strRef>
              <c:f>Sheet1!$B$1</c:f>
              <c:strCache>
                <c:ptCount val="1"/>
                <c:pt idx="0">
                  <c:v>Overall (n=1,852)</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0A95-46AF-B075-8256661F1FC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Sheet1!$B$2:$B$6</c:f>
              <c:numCache>
                <c:formatCode>0%</c:formatCode>
                <c:ptCount val="5"/>
                <c:pt idx="0">
                  <c:v>0.14000000000000001</c:v>
                </c:pt>
                <c:pt idx="1">
                  <c:v>0.31</c:v>
                </c:pt>
                <c:pt idx="2">
                  <c:v>0.34</c:v>
                </c:pt>
                <c:pt idx="3">
                  <c:v>0.21</c:v>
                </c:pt>
                <c:pt idx="4">
                  <c:v>0.44</c:v>
                </c:pt>
              </c:numCache>
            </c:numRef>
          </c:val>
          <c:extLst>
            <c:ext xmlns:c16="http://schemas.microsoft.com/office/drawing/2014/chart" uri="{C3380CC4-5D6E-409C-BE32-E72D297353CC}">
              <c16:uniqueId val="{00000002-1FCF-46E2-8C90-F32DDCAA5647}"/>
            </c:ext>
          </c:extLst>
        </c:ser>
        <c:ser>
          <c:idx val="1"/>
          <c:order val="1"/>
          <c:tx>
            <c:strRef>
              <c:f>Sheet1!$C$1</c:f>
              <c:strCache>
                <c:ptCount val="1"/>
                <c:pt idx="0">
                  <c:v>Male (n=880)</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Sheet1!$C$2:$C$6</c:f>
              <c:numCache>
                <c:formatCode>0%</c:formatCode>
                <c:ptCount val="5"/>
                <c:pt idx="0">
                  <c:v>0.08</c:v>
                </c:pt>
                <c:pt idx="1">
                  <c:v>0.25</c:v>
                </c:pt>
                <c:pt idx="2">
                  <c:v>0.4</c:v>
                </c:pt>
                <c:pt idx="3">
                  <c:v>0.28000000000000003</c:v>
                </c:pt>
                <c:pt idx="4">
                  <c:v>0.33</c:v>
                </c:pt>
              </c:numCache>
            </c:numRef>
          </c:val>
          <c:extLst>
            <c:ext xmlns:c16="http://schemas.microsoft.com/office/drawing/2014/chart" uri="{C3380CC4-5D6E-409C-BE32-E72D297353CC}">
              <c16:uniqueId val="{00000003-1FCF-46E2-8C90-F32DDCAA5647}"/>
            </c:ext>
          </c:extLst>
        </c:ser>
        <c:ser>
          <c:idx val="2"/>
          <c:order val="2"/>
          <c:tx>
            <c:strRef>
              <c:f>Sheet1!$D$1</c:f>
              <c:strCache>
                <c:ptCount val="1"/>
                <c:pt idx="0">
                  <c:v>Female (n=943)</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Sheet1!$D$2:$D$6</c:f>
              <c:numCache>
                <c:formatCode>0%</c:formatCode>
                <c:ptCount val="5"/>
                <c:pt idx="0">
                  <c:v>0.18</c:v>
                </c:pt>
                <c:pt idx="1">
                  <c:v>0.37</c:v>
                </c:pt>
                <c:pt idx="2">
                  <c:v>0.28999999999999998</c:v>
                </c:pt>
                <c:pt idx="3">
                  <c:v>0.16</c:v>
                </c:pt>
                <c:pt idx="4">
                  <c:v>0.55000000000000004</c:v>
                </c:pt>
              </c:numCache>
            </c:numRef>
          </c:val>
          <c:extLst>
            <c:ext xmlns:c16="http://schemas.microsoft.com/office/drawing/2014/chart" uri="{C3380CC4-5D6E-409C-BE32-E72D297353CC}">
              <c16:uniqueId val="{00000004-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0"/>
          <c:y val="0.91272976200290412"/>
          <c:w val="1"/>
          <c:h val="8.5846008186286848E-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6852261539529181"/>
          <c:h val="0.88166678383519381"/>
        </c:manualLayout>
      </c:layout>
      <c:barChart>
        <c:barDir val="bar"/>
        <c:grouping val="clustered"/>
        <c:varyColors val="0"/>
        <c:ser>
          <c:idx val="0"/>
          <c:order val="0"/>
          <c:tx>
            <c:strRef>
              <c:f>Sheet1!$B$1</c:f>
              <c:strCache>
                <c:ptCount val="1"/>
                <c:pt idx="0">
                  <c:v>Overall (n=1,780)</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A7E9-4172-8AF0-41F7BCDD09BC}"/>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Low (7 to 13)</c:v>
                </c:pt>
                <c:pt idx="1">
                  <c:v>Median Low (14 to 20)</c:v>
                </c:pt>
                <c:pt idx="2">
                  <c:v>Median High (21 to 27)</c:v>
                </c:pt>
                <c:pt idx="3">
                  <c:v>High (28 to 34)</c:v>
                </c:pt>
                <c:pt idx="4">
                  <c:v>Max (35)</c:v>
                </c:pt>
                <c:pt idx="5">
                  <c:v>TOTAL high or max</c:v>
                </c:pt>
              </c:strCache>
            </c:strRef>
          </c:cat>
          <c:val>
            <c:numRef>
              <c:f>Sheet1!$B$2:$B$7</c:f>
              <c:numCache>
                <c:formatCode>0%</c:formatCode>
                <c:ptCount val="6"/>
                <c:pt idx="0">
                  <c:v>7.0000000000000007E-2</c:v>
                </c:pt>
                <c:pt idx="1">
                  <c:v>0.25</c:v>
                </c:pt>
                <c:pt idx="2">
                  <c:v>0.45</c:v>
                </c:pt>
                <c:pt idx="3">
                  <c:v>0.2</c:v>
                </c:pt>
                <c:pt idx="4">
                  <c:v>0.02</c:v>
                </c:pt>
                <c:pt idx="5">
                  <c:v>0.23</c:v>
                </c:pt>
              </c:numCache>
            </c:numRef>
          </c:val>
          <c:extLst>
            <c:ext xmlns:c16="http://schemas.microsoft.com/office/drawing/2014/chart" uri="{C3380CC4-5D6E-409C-BE32-E72D297353CC}">
              <c16:uniqueId val="{00000001-A7E9-4172-8AF0-41F7BCDD09BC}"/>
            </c:ext>
          </c:extLst>
        </c:ser>
        <c:ser>
          <c:idx val="1"/>
          <c:order val="1"/>
          <c:tx>
            <c:strRef>
              <c:f>Sheet1!$C$1</c:f>
              <c:strCache>
                <c:ptCount val="1"/>
                <c:pt idx="0">
                  <c:v>Male (n=844)</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Low (7 to 13)</c:v>
                </c:pt>
                <c:pt idx="1">
                  <c:v>Median Low (14 to 20)</c:v>
                </c:pt>
                <c:pt idx="2">
                  <c:v>Median High (21 to 27)</c:v>
                </c:pt>
                <c:pt idx="3">
                  <c:v>High (28 to 34)</c:v>
                </c:pt>
                <c:pt idx="4">
                  <c:v>Max (35)</c:v>
                </c:pt>
                <c:pt idx="5">
                  <c:v>TOTAL high or max</c:v>
                </c:pt>
              </c:strCache>
            </c:strRef>
          </c:cat>
          <c:val>
            <c:numRef>
              <c:f>Sheet1!$C$2:$C$7</c:f>
              <c:numCache>
                <c:formatCode>0%</c:formatCode>
                <c:ptCount val="6"/>
                <c:pt idx="0">
                  <c:v>0.04</c:v>
                </c:pt>
                <c:pt idx="1">
                  <c:v>0.18</c:v>
                </c:pt>
                <c:pt idx="2">
                  <c:v>0.49</c:v>
                </c:pt>
                <c:pt idx="3">
                  <c:v>0.27</c:v>
                </c:pt>
                <c:pt idx="4">
                  <c:v>0.03</c:v>
                </c:pt>
                <c:pt idx="5">
                  <c:v>0.3</c:v>
                </c:pt>
              </c:numCache>
            </c:numRef>
          </c:val>
          <c:extLst>
            <c:ext xmlns:c16="http://schemas.microsoft.com/office/drawing/2014/chart" uri="{C3380CC4-5D6E-409C-BE32-E72D297353CC}">
              <c16:uniqueId val="{00000002-A7E9-4172-8AF0-41F7BCDD09BC}"/>
            </c:ext>
          </c:extLst>
        </c:ser>
        <c:ser>
          <c:idx val="2"/>
          <c:order val="2"/>
          <c:tx>
            <c:strRef>
              <c:f>Sheet1!$D$1</c:f>
              <c:strCache>
                <c:ptCount val="1"/>
                <c:pt idx="0">
                  <c:v>Female (n=910)</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Low (7 to 13)</c:v>
                </c:pt>
                <c:pt idx="1">
                  <c:v>Median Low (14 to 20)</c:v>
                </c:pt>
                <c:pt idx="2">
                  <c:v>Median High (21 to 27)</c:v>
                </c:pt>
                <c:pt idx="3">
                  <c:v>High (28 to 34)</c:v>
                </c:pt>
                <c:pt idx="4">
                  <c:v>Max (35)</c:v>
                </c:pt>
                <c:pt idx="5">
                  <c:v>TOTAL high or max</c:v>
                </c:pt>
              </c:strCache>
            </c:strRef>
          </c:cat>
          <c:val>
            <c:numRef>
              <c:f>Sheet1!$D$2:$D$7</c:f>
              <c:numCache>
                <c:formatCode>0%</c:formatCode>
                <c:ptCount val="6"/>
                <c:pt idx="0">
                  <c:v>0.09</c:v>
                </c:pt>
                <c:pt idx="1">
                  <c:v>0.33</c:v>
                </c:pt>
                <c:pt idx="2">
                  <c:v>0.42</c:v>
                </c:pt>
                <c:pt idx="3">
                  <c:v>0.15</c:v>
                </c:pt>
                <c:pt idx="4">
                  <c:v>0.01</c:v>
                </c:pt>
                <c:pt idx="5">
                  <c:v>0.16</c:v>
                </c:pt>
              </c:numCache>
            </c:numRef>
          </c:val>
          <c:extLst>
            <c:ext xmlns:c16="http://schemas.microsoft.com/office/drawing/2014/chart" uri="{C3380CC4-5D6E-409C-BE32-E72D297353CC}">
              <c16:uniqueId val="{00000003-A7E9-4172-8AF0-41F7BCDD09BC}"/>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1.35044412770969E-2"/>
          <c:y val="0.91415399181371315"/>
          <c:w val="0.98649555872290307"/>
          <c:h val="8.5846008186286848E-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101287889359"/>
          <c:y val="1.0724742447937767E-2"/>
          <c:w val="0.5336433334578051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 at all</c:v>
                </c:pt>
                <c:pt idx="1">
                  <c:v>Once</c:v>
                </c:pt>
                <c:pt idx="2">
                  <c:v>Two times or more</c:v>
                </c:pt>
              </c:strCache>
            </c:strRef>
          </c:cat>
          <c:val>
            <c:numRef>
              <c:f>Sheet1!$B$2:$B$4</c:f>
              <c:numCache>
                <c:formatCode>0%</c:formatCode>
                <c:ptCount val="3"/>
                <c:pt idx="0">
                  <c:v>0.01</c:v>
                </c:pt>
                <c:pt idx="1">
                  <c:v>0.14000000000000001</c:v>
                </c:pt>
                <c:pt idx="2">
                  <c:v>0.85</c:v>
                </c:pt>
              </c:numCache>
            </c:numRef>
          </c:val>
          <c:extLst>
            <c:ext xmlns:c16="http://schemas.microsoft.com/office/drawing/2014/chart" uri="{C3380CC4-5D6E-409C-BE32-E72D297353CC}">
              <c16:uniqueId val="{00000000-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664089320217565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0-1FED-47D1-BC09-FD1F3C7AC73F}"/>
              </c:ext>
            </c:extLst>
          </c:dPt>
          <c:dPt>
            <c:idx val="6"/>
            <c:invertIfNegative val="0"/>
            <c:bubble3D val="0"/>
            <c:extLst>
              <c:ext xmlns:c16="http://schemas.microsoft.com/office/drawing/2014/chart" uri="{C3380CC4-5D6E-409C-BE32-E72D297353CC}">
                <c16:uniqueId val="{00000001-1FED-47D1-BC09-FD1F3C7AC73F}"/>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School work / exams</c:v>
                </c:pt>
                <c:pt idx="1">
                  <c:v>The way you look</c:v>
                </c:pt>
                <c:pt idx="2">
                  <c:v>Problems with friends</c:v>
                </c:pt>
                <c:pt idx="3">
                  <c:v>Family problems</c:v>
                </c:pt>
                <c:pt idx="4">
                  <c:v>Relationships</c:v>
                </c:pt>
                <c:pt idx="5">
                  <c:v>Money problems</c:v>
                </c:pt>
              </c:strCache>
            </c:strRef>
          </c:cat>
          <c:val>
            <c:numRef>
              <c:f>Sheet1!$B$2:$B$7</c:f>
              <c:numCache>
                <c:formatCode>0%</c:formatCode>
                <c:ptCount val="6"/>
                <c:pt idx="0">
                  <c:v>0.42</c:v>
                </c:pt>
                <c:pt idx="1">
                  <c:v>0.38</c:v>
                </c:pt>
                <c:pt idx="2">
                  <c:v>0.26</c:v>
                </c:pt>
                <c:pt idx="3">
                  <c:v>0.22</c:v>
                </c:pt>
                <c:pt idx="4">
                  <c:v>0.2</c:v>
                </c:pt>
                <c:pt idx="5">
                  <c:v>0.13</c:v>
                </c:pt>
              </c:numCache>
            </c:numRef>
          </c:val>
          <c:extLst>
            <c:ext xmlns:c16="http://schemas.microsoft.com/office/drawing/2014/chart" uri="{C3380CC4-5D6E-409C-BE32-E72D297353CC}">
              <c16:uniqueId val="{00000002-1FED-47D1-BC09-FD1F3C7AC73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05927728975289"/>
          <c:y val="0"/>
          <c:w val="0.584205701789418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0-F756-40EF-AA02-A4112E9429FA}"/>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Listen to music</c:v>
                </c:pt>
                <c:pt idx="1">
                  <c:v>Watch TV / play computer games</c:v>
                </c:pt>
                <c:pt idx="2">
                  <c:v>Rest or sleep more</c:v>
                </c:pt>
                <c:pt idx="3">
                  <c:v>Talk to someone about it</c:v>
                </c:pt>
                <c:pt idx="4">
                  <c:v>Think carefully about the problem by yourself</c:v>
                </c:pt>
              </c:strCache>
            </c:strRef>
          </c:cat>
          <c:val>
            <c:numRef>
              <c:f>Sheet1!$B$2:$B$6</c:f>
              <c:numCache>
                <c:formatCode>0%</c:formatCode>
                <c:ptCount val="5"/>
                <c:pt idx="0">
                  <c:v>0.62</c:v>
                </c:pt>
                <c:pt idx="1">
                  <c:v>0.56000000000000005</c:v>
                </c:pt>
                <c:pt idx="2">
                  <c:v>0.45</c:v>
                </c:pt>
                <c:pt idx="3">
                  <c:v>0.42</c:v>
                </c:pt>
                <c:pt idx="4">
                  <c:v>0.4</c:v>
                </c:pt>
              </c:numCache>
            </c:numRef>
          </c:val>
          <c:extLst>
            <c:ext xmlns:c16="http://schemas.microsoft.com/office/drawing/2014/chart" uri="{C3380CC4-5D6E-409C-BE32-E72D297353CC}">
              <c16:uniqueId val="{00000001-F756-40EF-AA02-A4112E9429FA}"/>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50370732164982024"/>
          <c:h val="0.53552139251580266"/>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BAEC-423A-97AE-63354E2FBE8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BAEC-423A-97AE-63354E2FBE81}"/>
              </c:ext>
            </c:extLst>
          </c:dPt>
          <c:dLbls>
            <c:dLbl>
              <c:idx val="0"/>
              <c:layout>
                <c:manualLayout>
                  <c:x val="-0.14212925247662733"/>
                  <c:y val="-0.14683091724923186"/>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5625230211311"/>
                      <c:h val="0.24683740239884874"/>
                    </c:manualLayout>
                  </c15:layout>
                </c:ext>
                <c:ext xmlns:c16="http://schemas.microsoft.com/office/drawing/2014/chart" uri="{C3380CC4-5D6E-409C-BE32-E72D297353CC}">
                  <c16:uniqueId val="{00000001-BAEC-423A-97AE-63354E2FBE81}"/>
                </c:ext>
              </c:extLst>
            </c:dLbl>
            <c:dLbl>
              <c:idx val="1"/>
              <c:layout>
                <c:manualLayout>
                  <c:x val="2.1893321289122051E-7"/>
                  <c:y val="0.14187742810386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61518360003421"/>
                      <c:h val="0.29396923448830636"/>
                    </c:manualLayout>
                  </c15:layout>
                </c:ext>
                <c:ext xmlns:c16="http://schemas.microsoft.com/office/drawing/2014/chart" uri="{C3380CC4-5D6E-409C-BE32-E72D297353CC}">
                  <c16:uniqueId val="{00000003-BAEC-423A-97AE-63354E2FBE8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Meeting recommended amount</c:v>
                </c:pt>
                <c:pt idx="1">
                  <c:v>Not meeting recommended amount</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6-BAEC-423A-97AE-63354E2FBE8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330099"/>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CA85-4ED5-B9B6-A70553D8A60B}"/>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CA85-4ED5-B9B6-A70553D8A6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0.28999999999999998</c:v>
                </c:pt>
                <c:pt idx="1">
                  <c:v>0.18</c:v>
                </c:pt>
                <c:pt idx="2">
                  <c:v>0.23</c:v>
                </c:pt>
              </c:numCache>
            </c:numRef>
          </c:val>
          <c:smooth val="0"/>
          <c:extLst>
            <c:ext xmlns:c16="http://schemas.microsoft.com/office/drawing/2014/chart" uri="{C3380CC4-5D6E-409C-BE32-E72D297353CC}">
              <c16:uniqueId val="{00000004-CA85-4ED5-B9B6-A70553D8A60B}"/>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9806-492D-87DC-1E07DAC0328F}"/>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9806-492D-87DC-1E07DAC032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0.44</c:v>
                </c:pt>
                <c:pt idx="1">
                  <c:v>0.37</c:v>
                </c:pt>
                <c:pt idx="2">
                  <c:v>0.42</c:v>
                </c:pt>
              </c:numCache>
            </c:numRef>
          </c:val>
          <c:smooth val="0"/>
          <c:extLst>
            <c:ext xmlns:c16="http://schemas.microsoft.com/office/drawing/2014/chart" uri="{C3380CC4-5D6E-409C-BE32-E72D297353CC}">
              <c16:uniqueId val="{00000004-9806-492D-87DC-1E07DAC0328F}"/>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9DAC-427E-905A-13F2E91BC0EB}"/>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9DAC-427E-905A-13F2E91BC0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0.15</c:v>
                </c:pt>
                <c:pt idx="1">
                  <c:v>0.13</c:v>
                </c:pt>
                <c:pt idx="2">
                  <c:v>0.13</c:v>
                </c:pt>
              </c:numCache>
            </c:numRef>
          </c:val>
          <c:smooth val="0"/>
          <c:extLst>
            <c:ext xmlns:c16="http://schemas.microsoft.com/office/drawing/2014/chart" uri="{C3380CC4-5D6E-409C-BE32-E72D297353CC}">
              <c16:uniqueId val="{00000004-9DAC-427E-905A-13F2E91BC0EB}"/>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3354-4C43-9706-33B7E8242654}"/>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3354-4C43-9706-33B7E82426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0.25</c:v>
                </c:pt>
                <c:pt idx="1">
                  <c:v>0.24</c:v>
                </c:pt>
                <c:pt idx="2">
                  <c:v>0.22</c:v>
                </c:pt>
              </c:numCache>
            </c:numRef>
          </c:val>
          <c:smooth val="0"/>
          <c:extLst>
            <c:ext xmlns:c16="http://schemas.microsoft.com/office/drawing/2014/chart" uri="{C3380CC4-5D6E-409C-BE32-E72D297353CC}">
              <c16:uniqueId val="{00000004-3354-4C43-9706-33B7E8242654}"/>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C02D-4DBF-9AE2-F6EE01550BF5}"/>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C02D-4DBF-9AE2-F6EE01550B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0.35</c:v>
                </c:pt>
                <c:pt idx="1">
                  <c:v>0.27</c:v>
                </c:pt>
                <c:pt idx="2">
                  <c:v>0.38</c:v>
                </c:pt>
              </c:numCache>
            </c:numRef>
          </c:val>
          <c:smooth val="0"/>
          <c:extLst>
            <c:ext xmlns:c16="http://schemas.microsoft.com/office/drawing/2014/chart" uri="{C3380CC4-5D6E-409C-BE32-E72D297353CC}">
              <c16:uniqueId val="{00000004-C02D-4DBF-9AE2-F6EE01550BF5}"/>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Use a mobile / tablet to view social media</c:v>
                </c:pt>
                <c:pt idx="1">
                  <c:v>Watch TV</c:v>
                </c:pt>
                <c:pt idx="2">
                  <c:v>Hang out with friends</c:v>
                </c:pt>
                <c:pt idx="3">
                  <c:v>Play on a games console</c:v>
                </c:pt>
                <c:pt idx="4">
                  <c:v>Play a sport</c:v>
                </c:pt>
              </c:strCache>
            </c:strRef>
          </c:cat>
          <c:val>
            <c:numRef>
              <c:f>Sheet1!$B$2:$B$6</c:f>
              <c:numCache>
                <c:formatCode>0%</c:formatCode>
                <c:ptCount val="5"/>
                <c:pt idx="0">
                  <c:v>0.9</c:v>
                </c:pt>
                <c:pt idx="1">
                  <c:v>0.78</c:v>
                </c:pt>
                <c:pt idx="2">
                  <c:v>0.73</c:v>
                </c:pt>
                <c:pt idx="3">
                  <c:v>0.64</c:v>
                </c:pt>
                <c:pt idx="4">
                  <c:v>0.53</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0-8410-4BCF-B12F-ACE147B63908}"/>
              </c:ext>
            </c:extLst>
          </c:dPt>
          <c:dPt>
            <c:idx val="6"/>
            <c:invertIfNegative val="0"/>
            <c:bubble3D val="0"/>
            <c:extLst>
              <c:ext xmlns:c16="http://schemas.microsoft.com/office/drawing/2014/chart" uri="{C3380CC4-5D6E-409C-BE32-E72D297353CC}">
                <c16:uniqueId val="{00000001-8410-4BCF-B12F-ACE147B63908}"/>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Play on a games console</c:v>
                </c:pt>
                <c:pt idx="1">
                  <c:v>Use a mobile / tablet to view social media</c:v>
                </c:pt>
                <c:pt idx="2">
                  <c:v>Watch TV</c:v>
                </c:pt>
                <c:pt idx="3">
                  <c:v>Hang out with friends</c:v>
                </c:pt>
                <c:pt idx="4">
                  <c:v>Play a sport</c:v>
                </c:pt>
              </c:strCache>
            </c:strRef>
          </c:cat>
          <c:val>
            <c:numRef>
              <c:f>Sheet1!$B$2:$B$6</c:f>
              <c:numCache>
                <c:formatCode>0%</c:formatCode>
                <c:ptCount val="5"/>
                <c:pt idx="0">
                  <c:v>0.93</c:v>
                </c:pt>
                <c:pt idx="1">
                  <c:v>0.87</c:v>
                </c:pt>
                <c:pt idx="2">
                  <c:v>0.76</c:v>
                </c:pt>
                <c:pt idx="3">
                  <c:v>0.72</c:v>
                </c:pt>
                <c:pt idx="4">
                  <c:v>0.64</c:v>
                </c:pt>
              </c:numCache>
            </c:numRef>
          </c:val>
          <c:extLst>
            <c:ext xmlns:c16="http://schemas.microsoft.com/office/drawing/2014/chart" uri="{C3380CC4-5D6E-409C-BE32-E72D297353CC}">
              <c16:uniqueId val="{00000002-8410-4BCF-B12F-ACE147B63908}"/>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90860564800301"/>
          <c:y val="1.0724742447937767E-2"/>
          <c:w val="0.538635305031081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the last 6 months</c:v>
                </c:pt>
                <c:pt idx="1">
                  <c:v>6 months to a year ago</c:v>
                </c:pt>
                <c:pt idx="2">
                  <c:v>More than a year ago</c:v>
                </c:pt>
                <c:pt idx="3">
                  <c:v>I have never been to the dentist</c:v>
                </c:pt>
                <c:pt idx="4">
                  <c:v>Don't know</c:v>
                </c:pt>
              </c:strCache>
            </c:strRef>
          </c:cat>
          <c:val>
            <c:numRef>
              <c:f>Sheet1!$B$2:$B$6</c:f>
              <c:numCache>
                <c:formatCode>0%</c:formatCode>
                <c:ptCount val="5"/>
                <c:pt idx="0">
                  <c:v>0.69</c:v>
                </c:pt>
                <c:pt idx="1">
                  <c:v>0.1</c:v>
                </c:pt>
                <c:pt idx="2">
                  <c:v>0.05</c:v>
                </c:pt>
                <c:pt idx="3">
                  <c:v>0.01</c:v>
                </c:pt>
                <c:pt idx="4">
                  <c:v>0.14000000000000001</c:v>
                </c:pt>
              </c:numCache>
            </c:numRef>
          </c:val>
          <c:extLst>
            <c:ext xmlns:c16="http://schemas.microsoft.com/office/drawing/2014/chart" uri="{C3380CC4-5D6E-409C-BE32-E72D297353CC}">
              <c16:uniqueId val="{00000000-FC30-45AD-87DE-3703CB05CE8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792273095517898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0-7825-4F65-98B9-19DAE1E02D90}"/>
              </c:ext>
            </c:extLst>
          </c:dPt>
          <c:dPt>
            <c:idx val="6"/>
            <c:invertIfNegative val="0"/>
            <c:bubble3D val="0"/>
            <c:extLst>
              <c:ext xmlns:c16="http://schemas.microsoft.com/office/drawing/2014/chart" uri="{C3380CC4-5D6E-409C-BE32-E72D297353CC}">
                <c16:uniqueId val="{00000001-7825-4F65-98B9-19DAE1E02D9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Use a mobile / tablet to view social media</c:v>
                </c:pt>
                <c:pt idx="1">
                  <c:v>Watch TV</c:v>
                </c:pt>
                <c:pt idx="2">
                  <c:v>Hang out with friends</c:v>
                </c:pt>
                <c:pt idx="3">
                  <c:v>Go to the cinema / theatre</c:v>
                </c:pt>
                <c:pt idx="4">
                  <c:v>Play a sport</c:v>
                </c:pt>
              </c:strCache>
            </c:strRef>
          </c:cat>
          <c:val>
            <c:numRef>
              <c:f>Sheet1!$B$2:$B$6</c:f>
              <c:numCache>
                <c:formatCode>0%</c:formatCode>
                <c:ptCount val="5"/>
                <c:pt idx="0">
                  <c:v>0.92</c:v>
                </c:pt>
                <c:pt idx="1">
                  <c:v>0.8</c:v>
                </c:pt>
                <c:pt idx="2">
                  <c:v>0.74</c:v>
                </c:pt>
                <c:pt idx="3">
                  <c:v>0.5</c:v>
                </c:pt>
                <c:pt idx="4">
                  <c:v>0.44</c:v>
                </c:pt>
              </c:numCache>
            </c:numRef>
          </c:val>
          <c:extLst>
            <c:ext xmlns:c16="http://schemas.microsoft.com/office/drawing/2014/chart" uri="{C3380CC4-5D6E-409C-BE32-E72D297353CC}">
              <c16:uniqueId val="{00000002-7825-4F65-98B9-19DAE1E02D9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25179853737689"/>
          <c:y val="0"/>
          <c:w val="0.50184232354175551"/>
          <c:h val="0.72859050768314981"/>
        </c:manualLayout>
      </c:layout>
      <c:barChart>
        <c:barDir val="bar"/>
        <c:grouping val="clustered"/>
        <c:varyColors val="0"/>
        <c:ser>
          <c:idx val="0"/>
          <c:order val="0"/>
          <c:tx>
            <c:strRef>
              <c:f>Sheet1!$B$1</c:f>
              <c:strCache>
                <c:ptCount val="1"/>
                <c:pt idx="0">
                  <c:v>Overall (n=1,871)</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0.82</c:v>
                </c:pt>
                <c:pt idx="1">
                  <c:v>7.0000000000000007E-2</c:v>
                </c:pt>
                <c:pt idx="2">
                  <c:v>0.1</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Most deprived (n=213)</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Sheet1!$C$2:$C$4</c:f>
              <c:numCache>
                <c:formatCode>0%</c:formatCode>
                <c:ptCount val="3"/>
                <c:pt idx="0">
                  <c:v>0.82</c:v>
                </c:pt>
                <c:pt idx="1">
                  <c:v>0.08</c:v>
                </c:pt>
                <c:pt idx="2">
                  <c:v>0.1</c:v>
                </c:pt>
              </c:numCache>
            </c:numRef>
          </c:val>
          <c:extLst>
            <c:ext xmlns:c16="http://schemas.microsoft.com/office/drawing/2014/chart" uri="{C3380CC4-5D6E-409C-BE32-E72D297353CC}">
              <c16:uniqueId val="{00000000-271F-4C6C-BC22-9C5246DF119F}"/>
            </c:ext>
          </c:extLst>
        </c:ser>
        <c:ser>
          <c:idx val="2"/>
          <c:order val="2"/>
          <c:tx>
            <c:strRef>
              <c:f>Sheet1!$D$1</c:f>
              <c:strCache>
                <c:ptCount val="1"/>
                <c:pt idx="0">
                  <c:v>Least deprived (n=232)</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Sheet1!$D$2:$D$4</c:f>
              <c:numCache>
                <c:formatCode>0%</c:formatCode>
                <c:ptCount val="3"/>
                <c:pt idx="0">
                  <c:v>0.89</c:v>
                </c:pt>
                <c:pt idx="1">
                  <c:v>0.03</c:v>
                </c:pt>
                <c:pt idx="2">
                  <c:v>0.08</c:v>
                </c:pt>
              </c:numCache>
            </c:numRef>
          </c:val>
          <c:extLst>
            <c:ext xmlns:c16="http://schemas.microsoft.com/office/drawing/2014/chart" uri="{C3380CC4-5D6E-409C-BE32-E72D297353CC}">
              <c16:uniqueId val="{00000001-271F-4C6C-BC22-9C5246DF119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0.51254809888367869"/>
          <c:y val="0.75723864240600725"/>
          <c:w val="0.48033812765063078"/>
          <c:h val="0.24235698445017961"/>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125759712203515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93C9-4E5B-A38B-39834C0401E1}"/>
              </c:ext>
            </c:extLst>
          </c:dPt>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0-1FCF-46E2-8C90-F32DDCAA5647}"/>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1-1FCF-46E2-8C90-F32DDCAA564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More than once a week</c:v>
                </c:pt>
                <c:pt idx="1">
                  <c:v>Once a week</c:v>
                </c:pt>
                <c:pt idx="2">
                  <c:v>Once a month</c:v>
                </c:pt>
                <c:pt idx="3">
                  <c:v>Once or twice a year</c:v>
                </c:pt>
                <c:pt idx="4">
                  <c:v>Hardly ever or never</c:v>
                </c:pt>
                <c:pt idx="5">
                  <c:v>TOTAL at least once a week</c:v>
                </c:pt>
                <c:pt idx="6">
                  <c:v>TOTAL less than once a month</c:v>
                </c:pt>
              </c:strCache>
            </c:strRef>
          </c:cat>
          <c:val>
            <c:numRef>
              <c:f>Sheet1!$B$2:$B$8</c:f>
              <c:numCache>
                <c:formatCode>0%</c:formatCode>
                <c:ptCount val="7"/>
                <c:pt idx="0">
                  <c:v>0.05</c:v>
                </c:pt>
                <c:pt idx="1">
                  <c:v>0.06</c:v>
                </c:pt>
                <c:pt idx="2">
                  <c:v>0.19</c:v>
                </c:pt>
                <c:pt idx="3">
                  <c:v>0.3</c:v>
                </c:pt>
                <c:pt idx="4">
                  <c:v>0.41</c:v>
                </c:pt>
                <c:pt idx="5">
                  <c:v>0.11</c:v>
                </c:pt>
                <c:pt idx="6">
                  <c:v>0.71</c:v>
                </c:pt>
              </c:numCache>
            </c:numRef>
          </c:val>
          <c:extLst>
            <c:ext xmlns:c16="http://schemas.microsoft.com/office/drawing/2014/chart" uri="{C3380CC4-5D6E-409C-BE32-E72D297353CC}">
              <c16:uniqueId val="{00000002-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125759712203515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65B9-43B9-9463-C9CCF059598B}"/>
              </c:ext>
            </c:extLst>
          </c:dPt>
          <c:dPt>
            <c:idx val="5"/>
            <c:invertIfNegative val="0"/>
            <c:bubble3D val="0"/>
            <c:extLst>
              <c:ext xmlns:c16="http://schemas.microsoft.com/office/drawing/2014/chart" uri="{C3380CC4-5D6E-409C-BE32-E72D297353CC}">
                <c16:uniqueId val="{00000002-65B9-43B9-9463-C9CCF059598B}"/>
              </c:ext>
            </c:extLst>
          </c:dPt>
          <c:dPt>
            <c:idx val="6"/>
            <c:invertIfNegative val="0"/>
            <c:bubble3D val="0"/>
            <c:spPr>
              <a:solidFill>
                <a:srgbClr val="669900"/>
              </a:solidFill>
              <a:ln>
                <a:solidFill>
                  <a:schemeClr val="bg1"/>
                </a:solidFill>
              </a:ln>
              <a:effectLst/>
            </c:spPr>
            <c:extLst>
              <c:ext xmlns:c16="http://schemas.microsoft.com/office/drawing/2014/chart" uri="{C3380CC4-5D6E-409C-BE32-E72D297353CC}">
                <c16:uniqueId val="{00000004-65B9-43B9-9463-C9CCF059598B}"/>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Every day</c:v>
                </c:pt>
                <c:pt idx="1">
                  <c:v>More than once a week</c:v>
                </c:pt>
                <c:pt idx="2">
                  <c:v>Once a week</c:v>
                </c:pt>
                <c:pt idx="3">
                  <c:v>Once a month</c:v>
                </c:pt>
                <c:pt idx="4">
                  <c:v>Once a year</c:v>
                </c:pt>
                <c:pt idx="5">
                  <c:v>Never</c:v>
                </c:pt>
                <c:pt idx="6">
                  <c:v>TOTAL at least once a week</c:v>
                </c:pt>
              </c:strCache>
            </c:strRef>
          </c:cat>
          <c:val>
            <c:numRef>
              <c:f>Sheet1!$B$2:$B$8</c:f>
              <c:numCache>
                <c:formatCode>0%</c:formatCode>
                <c:ptCount val="7"/>
                <c:pt idx="0">
                  <c:v>0.08</c:v>
                </c:pt>
                <c:pt idx="1">
                  <c:v>0.12</c:v>
                </c:pt>
                <c:pt idx="2">
                  <c:v>0.11</c:v>
                </c:pt>
                <c:pt idx="3">
                  <c:v>0.16</c:v>
                </c:pt>
                <c:pt idx="4">
                  <c:v>0.16</c:v>
                </c:pt>
                <c:pt idx="5">
                  <c:v>0.36</c:v>
                </c:pt>
                <c:pt idx="6">
                  <c:v>0.31</c:v>
                </c:pt>
              </c:numCache>
            </c:numRef>
          </c:val>
          <c:extLst>
            <c:ext xmlns:c16="http://schemas.microsoft.com/office/drawing/2014/chart" uri="{C3380CC4-5D6E-409C-BE32-E72D297353CC}">
              <c16:uniqueId val="{00000005-65B9-43B9-9463-C9CCF059598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8065399704241838"/>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YouTube</c:v>
                </c:pt>
                <c:pt idx="1">
                  <c:v>Instagram</c:v>
                </c:pt>
                <c:pt idx="2">
                  <c:v>Snapchat</c:v>
                </c:pt>
                <c:pt idx="3">
                  <c:v>TikTok</c:v>
                </c:pt>
                <c:pt idx="4">
                  <c:v>Online gaming</c:v>
                </c:pt>
              </c:strCache>
            </c:strRef>
          </c:cat>
          <c:val>
            <c:numRef>
              <c:f>Sheet1!$B$2:$B$6</c:f>
              <c:numCache>
                <c:formatCode>0%</c:formatCode>
                <c:ptCount val="5"/>
                <c:pt idx="0">
                  <c:v>0.84</c:v>
                </c:pt>
                <c:pt idx="1">
                  <c:v>0.76</c:v>
                </c:pt>
                <c:pt idx="2">
                  <c:v>0.69</c:v>
                </c:pt>
                <c:pt idx="3">
                  <c:v>0.54</c:v>
                </c:pt>
                <c:pt idx="4">
                  <c:v>0.53</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913921966177"/>
          <c:y val="0"/>
          <c:w val="0.74444359798116722"/>
          <c:h val="0.91602523064291541"/>
        </c:manualLayout>
      </c:layout>
      <c:barChart>
        <c:barDir val="bar"/>
        <c:grouping val="stacked"/>
        <c:varyColors val="0"/>
        <c:ser>
          <c:idx val="0"/>
          <c:order val="0"/>
          <c:tx>
            <c:strRef>
              <c:f>Sheet1!$B$1</c:f>
              <c:strCache>
                <c:ptCount val="1"/>
                <c:pt idx="0">
                  <c:v>TOTAL agree</c:v>
                </c:pt>
              </c:strCache>
            </c:strRef>
          </c:tx>
          <c:spPr>
            <a:solidFill>
              <a:srgbClr val="330099"/>
            </a:solidFill>
            <a:ln>
              <a:solidFill>
                <a:schemeClr val="bg1"/>
              </a:solidFill>
            </a:ln>
            <a:effectLst/>
          </c:spPr>
          <c:invertIfNegative val="0"/>
          <c:dPt>
            <c:idx val="0"/>
            <c:invertIfNegative val="0"/>
            <c:bubble3D val="0"/>
            <c:extLst>
              <c:ext xmlns:c16="http://schemas.microsoft.com/office/drawing/2014/chart" uri="{C3380CC4-5D6E-409C-BE32-E72D297353CC}">
                <c16:uniqueId val="{00000000-5643-4776-A0AC-DE0B05F04990}"/>
              </c:ext>
            </c:extLst>
          </c:dPt>
          <c:dPt>
            <c:idx val="1"/>
            <c:invertIfNegative val="0"/>
            <c:bubble3D val="0"/>
            <c:extLst>
              <c:ext xmlns:c16="http://schemas.microsoft.com/office/drawing/2014/chart" uri="{C3380CC4-5D6E-409C-BE32-E72D297353CC}">
                <c16:uniqueId val="{00000001-5643-4776-A0AC-DE0B05F04990}"/>
              </c:ext>
            </c:extLst>
          </c:dPt>
          <c:dPt>
            <c:idx val="4"/>
            <c:invertIfNegative val="0"/>
            <c:bubble3D val="0"/>
            <c:extLst>
              <c:ext xmlns:c16="http://schemas.microsoft.com/office/drawing/2014/chart" uri="{C3380CC4-5D6E-409C-BE32-E72D297353CC}">
                <c16:uniqueId val="{00000002-361D-4806-8AF6-8BBE2FE36312}"/>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can go without using social media for a day (n=1,705)</c:v>
                </c:pt>
                <c:pt idx="1">
                  <c:v>Not being able to use social media would put me in a bad mood (n=1,699)</c:v>
                </c:pt>
                <c:pt idx="2">
                  <c:v>I worry about some of the things I see on social media (n=1,685)</c:v>
                </c:pt>
                <c:pt idx="3">
                  <c:v>I feel like I'm missing out when I see things on social media (n=1,692)</c:v>
                </c:pt>
                <c:pt idx="4">
                  <c:v>I worry about getting enough 'likes' or positive responses on social media (n=1,697)</c:v>
                </c:pt>
              </c:strCache>
            </c:strRef>
          </c:cat>
          <c:val>
            <c:numRef>
              <c:f>Sheet1!$B$2:$B$6</c:f>
              <c:numCache>
                <c:formatCode>0%</c:formatCode>
                <c:ptCount val="5"/>
                <c:pt idx="0">
                  <c:v>0.57999999999999996</c:v>
                </c:pt>
                <c:pt idx="1">
                  <c:v>0.33</c:v>
                </c:pt>
                <c:pt idx="2">
                  <c:v>0.31</c:v>
                </c:pt>
                <c:pt idx="3">
                  <c:v>0.28999999999999998</c:v>
                </c:pt>
                <c:pt idx="4">
                  <c:v>0.16</c:v>
                </c:pt>
              </c:numCache>
            </c:numRef>
          </c:val>
          <c:extLst>
            <c:ext xmlns:c16="http://schemas.microsoft.com/office/drawing/2014/chart" uri="{C3380CC4-5D6E-409C-BE32-E72D297353CC}">
              <c16:uniqueId val="{00000004-5643-4776-A0AC-DE0B05F04990}"/>
            </c:ext>
          </c:extLst>
        </c:ser>
        <c:ser>
          <c:idx val="1"/>
          <c:order val="1"/>
          <c:tx>
            <c:strRef>
              <c:f>Sheet1!$C$1</c:f>
              <c:strCache>
                <c:ptCount val="1"/>
                <c:pt idx="0">
                  <c:v>TOTAL disagree</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5-5643-4776-A0AC-DE0B05F04990}"/>
              </c:ext>
            </c:extLst>
          </c:dPt>
          <c:dPt>
            <c:idx val="1"/>
            <c:invertIfNegative val="0"/>
            <c:bubble3D val="0"/>
            <c:extLst>
              <c:ext xmlns:c16="http://schemas.microsoft.com/office/drawing/2014/chart" uri="{C3380CC4-5D6E-409C-BE32-E72D297353CC}">
                <c16:uniqueId val="{00000006-5643-4776-A0AC-DE0B05F04990}"/>
              </c:ext>
            </c:extLst>
          </c:dPt>
          <c:dPt>
            <c:idx val="4"/>
            <c:invertIfNegative val="0"/>
            <c:bubble3D val="0"/>
            <c:extLst>
              <c:ext xmlns:c16="http://schemas.microsoft.com/office/drawing/2014/chart" uri="{C3380CC4-5D6E-409C-BE32-E72D297353CC}">
                <c16:uniqueId val="{00000005-361D-4806-8AF6-8BBE2FE36312}"/>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can go without using social media for a day (n=1,705)</c:v>
                </c:pt>
                <c:pt idx="1">
                  <c:v>Not being able to use social media would put me in a bad mood (n=1,699)</c:v>
                </c:pt>
                <c:pt idx="2">
                  <c:v>I worry about some of the things I see on social media (n=1,685)</c:v>
                </c:pt>
                <c:pt idx="3">
                  <c:v>I feel like I'm missing out when I see things on social media (n=1,692)</c:v>
                </c:pt>
                <c:pt idx="4">
                  <c:v>I worry about getting enough 'likes' or positive responses on social media (n=1,697)</c:v>
                </c:pt>
              </c:strCache>
            </c:strRef>
          </c:cat>
          <c:val>
            <c:numRef>
              <c:f>Sheet1!$C$2:$C$6</c:f>
              <c:numCache>
                <c:formatCode>0%</c:formatCode>
                <c:ptCount val="5"/>
                <c:pt idx="0">
                  <c:v>0.26</c:v>
                </c:pt>
                <c:pt idx="1">
                  <c:v>0.46</c:v>
                </c:pt>
                <c:pt idx="2">
                  <c:v>0.45</c:v>
                </c:pt>
                <c:pt idx="3">
                  <c:v>0.51</c:v>
                </c:pt>
                <c:pt idx="4">
                  <c:v>0.7</c:v>
                </c:pt>
              </c:numCache>
            </c:numRef>
          </c:val>
          <c:extLst>
            <c:ext xmlns:c16="http://schemas.microsoft.com/office/drawing/2014/chart" uri="{C3380CC4-5D6E-409C-BE32-E72D297353CC}">
              <c16:uniqueId val="{00000009-5643-4776-A0AC-DE0B05F04990}"/>
            </c:ext>
          </c:extLst>
        </c:ser>
        <c:ser>
          <c:idx val="2"/>
          <c:order val="2"/>
          <c:tx>
            <c:strRef>
              <c:f>Sheet1!$D$1</c:f>
              <c:strCache>
                <c:ptCount val="1"/>
                <c:pt idx="0">
                  <c:v>Not sure</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can go without using social media for a day (n=1,705)</c:v>
                </c:pt>
                <c:pt idx="1">
                  <c:v>Not being able to use social media would put me in a bad mood (n=1,699)</c:v>
                </c:pt>
                <c:pt idx="2">
                  <c:v>I worry about some of the things I see on social media (n=1,685)</c:v>
                </c:pt>
                <c:pt idx="3">
                  <c:v>I feel like I'm missing out when I see things on social media (n=1,692)</c:v>
                </c:pt>
                <c:pt idx="4">
                  <c:v>I worry about getting enough 'likes' or positive responses on social media (n=1,697)</c:v>
                </c:pt>
              </c:strCache>
            </c:strRef>
          </c:cat>
          <c:val>
            <c:numRef>
              <c:f>Sheet1!$D$2:$D$6</c:f>
              <c:numCache>
                <c:formatCode>0%</c:formatCode>
                <c:ptCount val="5"/>
                <c:pt idx="0">
                  <c:v>0.17</c:v>
                </c:pt>
                <c:pt idx="1">
                  <c:v>0.22</c:v>
                </c:pt>
                <c:pt idx="2">
                  <c:v>0.24</c:v>
                </c:pt>
                <c:pt idx="3">
                  <c:v>0.19</c:v>
                </c:pt>
                <c:pt idx="4">
                  <c:v>0.14000000000000001</c:v>
                </c:pt>
              </c:numCache>
            </c:numRef>
          </c:val>
          <c:extLst>
            <c:ext xmlns:c16="http://schemas.microsoft.com/office/drawing/2014/chart" uri="{C3380CC4-5D6E-409C-BE32-E72D297353CC}">
              <c16:uniqueId val="{0000000A-5643-4776-A0AC-DE0B05F04990}"/>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250783729149925"/>
          <c:y val="0.94078810516749423"/>
          <c:w val="0.68573908411001339"/>
          <c:h val="5.5850845634685196E-2"/>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562394638649981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Rarely</c:v>
                </c:pt>
                <c:pt idx="2">
                  <c:v>Occasionally</c:v>
                </c:pt>
                <c:pt idx="3">
                  <c:v>Most days</c:v>
                </c:pt>
                <c:pt idx="4">
                  <c:v>Every day</c:v>
                </c:pt>
              </c:strCache>
            </c:strRef>
          </c:cat>
          <c:val>
            <c:numRef>
              <c:f>Sheet1!$B$2:$B$6</c:f>
              <c:numCache>
                <c:formatCode>0%</c:formatCode>
                <c:ptCount val="5"/>
                <c:pt idx="0">
                  <c:v>0.26</c:v>
                </c:pt>
                <c:pt idx="1">
                  <c:v>0.11</c:v>
                </c:pt>
                <c:pt idx="2">
                  <c:v>0.11</c:v>
                </c:pt>
                <c:pt idx="3">
                  <c:v>0.15</c:v>
                </c:pt>
                <c:pt idx="4">
                  <c:v>0.38</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79145467981698"/>
          <c:y val="0"/>
          <c:w val="0.584205701789418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1-95B6-4527-8F32-346A735FD30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None</c:v>
                </c:pt>
                <c:pt idx="1">
                  <c:v>Under 2 hours</c:v>
                </c:pt>
                <c:pt idx="2">
                  <c:v>Between 2 and 5 hours</c:v>
                </c:pt>
                <c:pt idx="3">
                  <c:v>Between 5 and 10 hours</c:v>
                </c:pt>
                <c:pt idx="4">
                  <c:v>More than 10 hours</c:v>
                </c:pt>
              </c:strCache>
            </c:strRef>
          </c:cat>
          <c:val>
            <c:numRef>
              <c:f>Sheet1!$B$2:$B$6</c:f>
              <c:numCache>
                <c:formatCode>0%</c:formatCode>
                <c:ptCount val="5"/>
                <c:pt idx="0">
                  <c:v>0.19</c:v>
                </c:pt>
                <c:pt idx="1">
                  <c:v>0.21</c:v>
                </c:pt>
                <c:pt idx="2">
                  <c:v>0.21</c:v>
                </c:pt>
                <c:pt idx="3">
                  <c:v>0.15</c:v>
                </c:pt>
                <c:pt idx="4">
                  <c:v>0.24</c:v>
                </c:pt>
              </c:numCache>
            </c:numRef>
          </c:val>
          <c:extLst>
            <c:ext xmlns:c16="http://schemas.microsoft.com/office/drawing/2014/chart" uri="{C3380CC4-5D6E-409C-BE32-E72D297353CC}">
              <c16:uniqueId val="{00000002-95B6-4527-8F32-346A735FD30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914882537289"/>
          <c:y val="2.818198461086116E-3"/>
          <c:w val="0.71651891543452584"/>
          <c:h val="0.91602523064291541"/>
        </c:manualLayout>
      </c:layout>
      <c:barChart>
        <c:barDir val="bar"/>
        <c:grouping val="stacked"/>
        <c:varyColors val="0"/>
        <c:ser>
          <c:idx val="0"/>
          <c:order val="0"/>
          <c:tx>
            <c:strRef>
              <c:f>Sheet1!$B$1</c:f>
              <c:strCache>
                <c:ptCount val="1"/>
                <c:pt idx="0">
                  <c:v>Never</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0-5643-4776-A0AC-DE0B05F04990}"/>
              </c:ext>
            </c:extLst>
          </c:dPt>
          <c:dPt>
            <c:idx val="1"/>
            <c:invertIfNegative val="0"/>
            <c:bubble3D val="0"/>
            <c:extLst>
              <c:ext xmlns:c16="http://schemas.microsoft.com/office/drawing/2014/chart" uri="{C3380CC4-5D6E-409C-BE32-E72D297353CC}">
                <c16:uniqueId val="{00000001-5643-4776-A0AC-DE0B05F04990}"/>
              </c:ext>
            </c:extLst>
          </c:dPt>
          <c:dPt>
            <c:idx val="4"/>
            <c:invertIfNegative val="0"/>
            <c:bubble3D val="0"/>
            <c:extLst>
              <c:ext xmlns:c16="http://schemas.microsoft.com/office/drawing/2014/chart" uri="{C3380CC4-5D6E-409C-BE32-E72D297353CC}">
                <c16:uniqueId val="{00000002-7EF0-4447-A76E-FB8A776E202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Bought coins to move up a level on a computer game(n=1,688)</c:v>
                </c:pt>
                <c:pt idx="1">
                  <c:v>Bought a 'loot box' on a computer game (n=1,673)</c:v>
                </c:pt>
                <c:pt idx="2">
                  <c:v>Placed a private bet with friends (n=1,677)</c:v>
                </c:pt>
                <c:pt idx="3">
                  <c:v>Put a bet on a sporting event (n=1,677)</c:v>
                </c:pt>
                <c:pt idx="4">
                  <c:v>Used a fruit machine / slot machine (n=1,677)</c:v>
                </c:pt>
                <c:pt idx="5">
                  <c:v>Bought a lottery ticket or scratch card (n=1,677)</c:v>
                </c:pt>
                <c:pt idx="6">
                  <c:v>Skin betting (n=1,658)</c:v>
                </c:pt>
              </c:strCache>
            </c:strRef>
          </c:cat>
          <c:val>
            <c:numRef>
              <c:f>Sheet1!$B$2:$B$8</c:f>
              <c:numCache>
                <c:formatCode>0%</c:formatCode>
                <c:ptCount val="7"/>
                <c:pt idx="0">
                  <c:v>0.55000000000000004</c:v>
                </c:pt>
                <c:pt idx="1">
                  <c:v>0.66</c:v>
                </c:pt>
                <c:pt idx="2">
                  <c:v>0.73</c:v>
                </c:pt>
                <c:pt idx="3">
                  <c:v>0.73</c:v>
                </c:pt>
                <c:pt idx="4">
                  <c:v>0.7</c:v>
                </c:pt>
                <c:pt idx="5">
                  <c:v>0.82</c:v>
                </c:pt>
                <c:pt idx="6">
                  <c:v>0.91</c:v>
                </c:pt>
              </c:numCache>
            </c:numRef>
          </c:val>
          <c:extLst>
            <c:ext xmlns:c16="http://schemas.microsoft.com/office/drawing/2014/chart" uri="{C3380CC4-5D6E-409C-BE32-E72D297353CC}">
              <c16:uniqueId val="{00000004-5643-4776-A0AC-DE0B05F04990}"/>
            </c:ext>
          </c:extLst>
        </c:ser>
        <c:ser>
          <c:idx val="1"/>
          <c:order val="1"/>
          <c:tx>
            <c:strRef>
              <c:f>Sheet1!$C$1</c:f>
              <c:strCache>
                <c:ptCount val="1"/>
                <c:pt idx="0">
                  <c:v>Rarely / occasionally</c:v>
                </c:pt>
              </c:strCache>
            </c:strRef>
          </c:tx>
          <c:spPr>
            <a:solidFill>
              <a:srgbClr val="935D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5-5643-4776-A0AC-DE0B05F04990}"/>
              </c:ext>
            </c:extLst>
          </c:dPt>
          <c:dPt>
            <c:idx val="1"/>
            <c:invertIfNegative val="0"/>
            <c:bubble3D val="0"/>
            <c:extLst>
              <c:ext xmlns:c16="http://schemas.microsoft.com/office/drawing/2014/chart" uri="{C3380CC4-5D6E-409C-BE32-E72D297353CC}">
                <c16:uniqueId val="{00000006-5643-4776-A0AC-DE0B05F04990}"/>
              </c:ext>
            </c:extLst>
          </c:dPt>
          <c:dPt>
            <c:idx val="4"/>
            <c:invertIfNegative val="0"/>
            <c:bubble3D val="0"/>
            <c:extLst>
              <c:ext xmlns:c16="http://schemas.microsoft.com/office/drawing/2014/chart" uri="{C3380CC4-5D6E-409C-BE32-E72D297353CC}">
                <c16:uniqueId val="{00000005-7EF0-4447-A76E-FB8A776E202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Bought coins to move up a level on a computer game(n=1,688)</c:v>
                </c:pt>
                <c:pt idx="1">
                  <c:v>Bought a 'loot box' on a computer game (n=1,673)</c:v>
                </c:pt>
                <c:pt idx="2">
                  <c:v>Placed a private bet with friends (n=1,677)</c:v>
                </c:pt>
                <c:pt idx="3">
                  <c:v>Put a bet on a sporting event (n=1,677)</c:v>
                </c:pt>
                <c:pt idx="4">
                  <c:v>Used a fruit machine / slot machine (n=1,677)</c:v>
                </c:pt>
                <c:pt idx="5">
                  <c:v>Bought a lottery ticket or scratch card (n=1,677)</c:v>
                </c:pt>
                <c:pt idx="6">
                  <c:v>Skin betting (n=1,658)</c:v>
                </c:pt>
              </c:strCache>
            </c:strRef>
          </c:cat>
          <c:val>
            <c:numRef>
              <c:f>Sheet1!$C$2:$C$8</c:f>
              <c:numCache>
                <c:formatCode>0%</c:formatCode>
                <c:ptCount val="7"/>
                <c:pt idx="0">
                  <c:v>0.41</c:v>
                </c:pt>
                <c:pt idx="1">
                  <c:v>0.3</c:v>
                </c:pt>
                <c:pt idx="2">
                  <c:v>0.22</c:v>
                </c:pt>
                <c:pt idx="3">
                  <c:v>0.25</c:v>
                </c:pt>
                <c:pt idx="4">
                  <c:v>0.28000000000000003</c:v>
                </c:pt>
                <c:pt idx="5">
                  <c:v>0.17</c:v>
                </c:pt>
                <c:pt idx="6">
                  <c:v>0.08</c:v>
                </c:pt>
              </c:numCache>
            </c:numRef>
          </c:val>
          <c:extLst>
            <c:ext xmlns:c16="http://schemas.microsoft.com/office/drawing/2014/chart" uri="{C3380CC4-5D6E-409C-BE32-E72D297353CC}">
              <c16:uniqueId val="{00000009-5643-4776-A0AC-DE0B05F04990}"/>
            </c:ext>
          </c:extLst>
        </c:ser>
        <c:ser>
          <c:idx val="2"/>
          <c:order val="2"/>
          <c:tx>
            <c:strRef>
              <c:f>Sheet1!$D$1</c:f>
              <c:strCache>
                <c:ptCount val="1"/>
                <c:pt idx="0">
                  <c:v>Most days / every day</c:v>
                </c:pt>
              </c:strCache>
            </c:strRef>
          </c:tx>
          <c:spPr>
            <a:solidFill>
              <a:srgbClr val="330099"/>
            </a:solidFill>
            <a:ln>
              <a:solidFill>
                <a:schemeClr val="bg1"/>
              </a:solidFill>
            </a:ln>
          </c:spPr>
          <c:invertIfNegative val="0"/>
          <c:dLbls>
            <c:dLbl>
              <c:idx val="3"/>
              <c:layout>
                <c:manualLayout>
                  <c:x val="-1.1635277832571158E-3"/>
                  <c:y val="4.5091397282768494E-2"/>
                </c:manualLayout>
              </c:layout>
              <c:spPr>
                <a:noFill/>
                <a:ln>
                  <a:noFill/>
                </a:ln>
                <a:effectLst/>
              </c:spPr>
              <c:txPr>
                <a:bodyPr wrap="square" lIns="38100" tIns="19050" rIns="38100" bIns="19050" anchor="ctr">
                  <a:noAutofit/>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2.3794143167604528E-2"/>
                      <c:h val="5.7773068452265375E-2"/>
                    </c:manualLayout>
                  </c15:layout>
                </c:ext>
                <c:ext xmlns:c16="http://schemas.microsoft.com/office/drawing/2014/chart" uri="{C3380CC4-5D6E-409C-BE32-E72D297353CC}">
                  <c16:uniqueId val="{00000011-D479-4850-BC36-C02B0503BEFC}"/>
                </c:ext>
              </c:extLst>
            </c:dLbl>
            <c:dLbl>
              <c:idx val="4"/>
              <c:layout>
                <c:manualLayout>
                  <c:x val="0"/>
                  <c:y val="3.9454778455205723E-2"/>
                </c:manualLayout>
              </c:layout>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479-4850-BC36-C02B0503BEFC}"/>
                </c:ext>
              </c:extLst>
            </c:dLbl>
            <c:dLbl>
              <c:idx val="5"/>
              <c:layout>
                <c:manualLayout>
                  <c:x val="-1.1635277832571158E-3"/>
                  <c:y val="3.9454778455205626E-2"/>
                </c:manualLayout>
              </c:layout>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479-4850-BC36-C02B0503BEFC}"/>
                </c:ext>
              </c:extLst>
            </c:dLbl>
            <c:dLbl>
              <c:idx val="6"/>
              <c:layout>
                <c:manualLayout>
                  <c:x val="0"/>
                  <c:y val="3.9455444171377536E-2"/>
                </c:manualLayout>
              </c:layout>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79-4850-BC36-C02B0503BEFC}"/>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Bought coins to move up a level on a computer game(n=1,688)</c:v>
                </c:pt>
                <c:pt idx="1">
                  <c:v>Bought a 'loot box' on a computer game (n=1,673)</c:v>
                </c:pt>
                <c:pt idx="2">
                  <c:v>Placed a private bet with friends (n=1,677)</c:v>
                </c:pt>
                <c:pt idx="3">
                  <c:v>Put a bet on a sporting event (n=1,677)</c:v>
                </c:pt>
                <c:pt idx="4">
                  <c:v>Used a fruit machine / slot machine (n=1,677)</c:v>
                </c:pt>
                <c:pt idx="5">
                  <c:v>Bought a lottery ticket or scratch card (n=1,677)</c:v>
                </c:pt>
                <c:pt idx="6">
                  <c:v>Skin betting (n=1,658)</c:v>
                </c:pt>
              </c:strCache>
            </c:strRef>
          </c:cat>
          <c:val>
            <c:numRef>
              <c:f>Sheet1!$D$2:$D$8</c:f>
              <c:numCache>
                <c:formatCode>0%</c:formatCode>
                <c:ptCount val="7"/>
                <c:pt idx="0">
                  <c:v>0.05</c:v>
                </c:pt>
                <c:pt idx="1">
                  <c:v>0.04</c:v>
                </c:pt>
                <c:pt idx="2">
                  <c:v>0.04</c:v>
                </c:pt>
                <c:pt idx="3">
                  <c:v>0.03</c:v>
                </c:pt>
                <c:pt idx="4">
                  <c:v>0.02</c:v>
                </c:pt>
                <c:pt idx="5">
                  <c:v>0.02</c:v>
                </c:pt>
                <c:pt idx="6">
                  <c:v>0.01</c:v>
                </c:pt>
              </c:numCache>
            </c:numRef>
          </c:val>
          <c:extLst>
            <c:ext xmlns:c16="http://schemas.microsoft.com/office/drawing/2014/chart" uri="{C3380CC4-5D6E-409C-BE32-E72D297353CC}">
              <c16:uniqueId val="{0000000A-5643-4776-A0AC-DE0B05F04990}"/>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5745948610987401"/>
          <c:y val="0.94078810516749423"/>
          <c:w val="0.58097693406617301"/>
          <c:h val="5.5850845634685196E-2"/>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79145467981698"/>
          <c:y val="0"/>
          <c:w val="0.584205701789418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1-95B6-4527-8F32-346A735FD30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TV</c:v>
                </c:pt>
                <c:pt idx="1">
                  <c:v>Social media</c:v>
                </c:pt>
                <c:pt idx="2">
                  <c:v>Other online websites</c:v>
                </c:pt>
                <c:pt idx="3">
                  <c:v>Posters / billboards</c:v>
                </c:pt>
                <c:pt idx="4">
                  <c:v>Radio</c:v>
                </c:pt>
                <c:pt idx="5">
                  <c:v>Newspapers</c:v>
                </c:pt>
              </c:strCache>
            </c:strRef>
          </c:cat>
          <c:val>
            <c:numRef>
              <c:f>Sheet1!$B$2:$B$7</c:f>
              <c:numCache>
                <c:formatCode>0%</c:formatCode>
                <c:ptCount val="6"/>
                <c:pt idx="0">
                  <c:v>0.31</c:v>
                </c:pt>
                <c:pt idx="1">
                  <c:v>0.26</c:v>
                </c:pt>
                <c:pt idx="2">
                  <c:v>0.22</c:v>
                </c:pt>
                <c:pt idx="3">
                  <c:v>0.13</c:v>
                </c:pt>
                <c:pt idx="4">
                  <c:v>0.11</c:v>
                </c:pt>
                <c:pt idx="5">
                  <c:v>0.1</c:v>
                </c:pt>
              </c:numCache>
            </c:numRef>
          </c:val>
          <c:extLst>
            <c:ext xmlns:c16="http://schemas.microsoft.com/office/drawing/2014/chart" uri="{C3380CC4-5D6E-409C-BE32-E72D297353CC}">
              <c16:uniqueId val="{00000002-95B6-4527-8F32-346A735FD30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330099"/>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5-82C3-46D7-B7F9-0ADC961F1753}"/>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4-82C3-46D7-B7F9-0ADC961F17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0.25</c:v>
                </c:pt>
                <c:pt idx="1">
                  <c:v>0.24</c:v>
                </c:pt>
                <c:pt idx="2">
                  <c:v>0.25</c:v>
                </c:pt>
              </c:numCache>
            </c:numRef>
          </c:val>
          <c:smooth val="0"/>
          <c:extLst>
            <c:ext xmlns:c16="http://schemas.microsoft.com/office/drawing/2014/chart" uri="{C3380CC4-5D6E-409C-BE32-E72D297353CC}">
              <c16:uniqueId val="{00000000-82C3-46D7-B7F9-0ADC961F1753}"/>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7731561448525"/>
          <c:y val="0.17148186382259417"/>
          <c:w val="0.65291468584798062"/>
          <c:h val="0.70215902856497159"/>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015E-4EBC-A623-47FD3A0E058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015E-4EBC-A623-47FD3A0E0581}"/>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015E-4EBC-A623-47FD3A0E0581}"/>
              </c:ext>
            </c:extLst>
          </c:dPt>
          <c:dPt>
            <c:idx val="3"/>
            <c:bubble3D val="0"/>
            <c:spPr>
              <a:solidFill>
                <a:srgbClr val="330099"/>
              </a:solidFill>
              <a:ln>
                <a:solidFill>
                  <a:schemeClr val="bg1"/>
                </a:solidFill>
              </a:ln>
              <a:effectLst/>
            </c:spPr>
            <c:extLst>
              <c:ext xmlns:c16="http://schemas.microsoft.com/office/drawing/2014/chart" uri="{C3380CC4-5D6E-409C-BE32-E72D297353CC}">
                <c16:uniqueId val="{00000007-AD91-47E4-9008-7ABA9408697F}"/>
              </c:ext>
            </c:extLst>
          </c:dPt>
          <c:dLbls>
            <c:dLbl>
              <c:idx val="3"/>
              <c:layout>
                <c:manualLayout>
                  <c:x val="0"/>
                  <c:y val="-5.1948397243667128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00299482193908"/>
                      <c:h val="0.23880028857948232"/>
                    </c:manualLayout>
                  </c15:layout>
                </c:ext>
                <c:ext xmlns:c16="http://schemas.microsoft.com/office/drawing/2014/chart" uri="{C3380CC4-5D6E-409C-BE32-E72D297353CC}">
                  <c16:uniqueId val="{00000007-AD91-47E4-9008-7ABA9408697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Yes</c:v>
                </c:pt>
                <c:pt idx="1">
                  <c:v>No</c:v>
                </c:pt>
                <c:pt idx="2">
                  <c:v>Don't know</c:v>
                </c:pt>
                <c:pt idx="3">
                  <c:v>I haven't done any of these things in the last year </c:v>
                </c:pt>
              </c:strCache>
            </c:strRef>
          </c:cat>
          <c:val>
            <c:numRef>
              <c:f>Sheet1!$B$2:$B$5</c:f>
              <c:numCache>
                <c:formatCode>0%</c:formatCode>
                <c:ptCount val="4"/>
                <c:pt idx="0">
                  <c:v>0.51</c:v>
                </c:pt>
                <c:pt idx="1">
                  <c:v>0.09</c:v>
                </c:pt>
                <c:pt idx="2">
                  <c:v>0.08</c:v>
                </c:pt>
                <c:pt idx="3">
                  <c:v>0.32</c:v>
                </c:pt>
              </c:numCache>
            </c:numRef>
          </c:val>
          <c:extLst>
            <c:ext xmlns:c16="http://schemas.microsoft.com/office/drawing/2014/chart" uri="{C3380CC4-5D6E-409C-BE32-E72D297353CC}">
              <c16:uniqueId val="{00000006-015E-4EBC-A623-47FD3A0E058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791209312577060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Save up to buy things I want</c:v>
                </c:pt>
                <c:pt idx="1">
                  <c:v>Spend it as soon as I get it</c:v>
                </c:pt>
                <c:pt idx="2">
                  <c:v>Save money for the future and try not to spend it</c:v>
                </c:pt>
                <c:pt idx="3">
                  <c:v>I generally don't have money</c:v>
                </c:pt>
                <c:pt idx="4">
                  <c:v>Don't know</c:v>
                </c:pt>
              </c:strCache>
            </c:strRef>
          </c:cat>
          <c:val>
            <c:numRef>
              <c:f>Sheet1!$B$2:$B$6</c:f>
              <c:numCache>
                <c:formatCode>0%</c:formatCode>
                <c:ptCount val="5"/>
                <c:pt idx="0">
                  <c:v>0.54</c:v>
                </c:pt>
                <c:pt idx="1">
                  <c:v>0.19</c:v>
                </c:pt>
                <c:pt idx="2">
                  <c:v>0.14000000000000001</c:v>
                </c:pt>
                <c:pt idx="3">
                  <c:v>7.0000000000000007E-2</c:v>
                </c:pt>
                <c:pt idx="4">
                  <c:v>0.05</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79443907568999"/>
          <c:y val="0"/>
          <c:w val="0.7421298993832248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1-95B6-4527-8F32-346A735FD30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Hardly ever</c:v>
                </c:pt>
                <c:pt idx="2">
                  <c:v>A little</c:v>
                </c:pt>
                <c:pt idx="3">
                  <c:v>Quite a lot</c:v>
                </c:pt>
                <c:pt idx="4">
                  <c:v>A lot</c:v>
                </c:pt>
              </c:strCache>
            </c:strRef>
          </c:cat>
          <c:val>
            <c:numRef>
              <c:f>Sheet1!$B$2:$B$6</c:f>
              <c:numCache>
                <c:formatCode>0%</c:formatCode>
                <c:ptCount val="5"/>
                <c:pt idx="0">
                  <c:v>0.37</c:v>
                </c:pt>
                <c:pt idx="1">
                  <c:v>0.3</c:v>
                </c:pt>
                <c:pt idx="2">
                  <c:v>0.2</c:v>
                </c:pt>
                <c:pt idx="3">
                  <c:v>0.08</c:v>
                </c:pt>
                <c:pt idx="4">
                  <c:v>0.05</c:v>
                </c:pt>
              </c:numCache>
            </c:numRef>
          </c:val>
          <c:extLst>
            <c:ext xmlns:c16="http://schemas.microsoft.com/office/drawing/2014/chart" uri="{C3380CC4-5D6E-409C-BE32-E72D297353CC}">
              <c16:uniqueId val="{00000002-95B6-4527-8F32-346A735FD30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3352367880163"/>
          <c:y val="9.972240005904822E-3"/>
          <c:w val="0.7421298993832248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0-BFFC-4945-9D30-BE16C46C2F42}"/>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Go to university / college</c:v>
                </c:pt>
                <c:pt idx="1">
                  <c:v>Get training for a skilled job e.g. an apprenticeship</c:v>
                </c:pt>
                <c:pt idx="2">
                  <c:v>Find a full time job as soon as I can</c:v>
                </c:pt>
                <c:pt idx="3">
                  <c:v>Start a family</c:v>
                </c:pt>
                <c:pt idx="4">
                  <c:v>Don't know</c:v>
                </c:pt>
              </c:strCache>
            </c:strRef>
          </c:cat>
          <c:val>
            <c:numRef>
              <c:f>Sheet1!$B$2:$B$6</c:f>
              <c:numCache>
                <c:formatCode>0%</c:formatCode>
                <c:ptCount val="5"/>
                <c:pt idx="0">
                  <c:v>0.7</c:v>
                </c:pt>
                <c:pt idx="1">
                  <c:v>0.26</c:v>
                </c:pt>
                <c:pt idx="2">
                  <c:v>0.18</c:v>
                </c:pt>
                <c:pt idx="3">
                  <c:v>0.13</c:v>
                </c:pt>
                <c:pt idx="4">
                  <c:v>0.14000000000000001</c:v>
                </c:pt>
              </c:numCache>
            </c:numRef>
          </c:val>
          <c:extLst>
            <c:ext xmlns:c16="http://schemas.microsoft.com/office/drawing/2014/chart" uri="{C3380CC4-5D6E-409C-BE32-E72D297353CC}">
              <c16:uniqueId val="{00000001-BFFC-4945-9D30-BE16C46C2F42}"/>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BB1D-48BA-A491-3FB6AE318B96}"/>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BB1D-48BA-A491-3FB6AE318B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0.51</c:v>
                </c:pt>
                <c:pt idx="1">
                  <c:v>0.47</c:v>
                </c:pt>
                <c:pt idx="2">
                  <c:v>0.55000000000000004</c:v>
                </c:pt>
              </c:numCache>
            </c:numRef>
          </c:val>
          <c:smooth val="0"/>
          <c:extLst>
            <c:ext xmlns:c16="http://schemas.microsoft.com/office/drawing/2014/chart" uri="{C3380CC4-5D6E-409C-BE32-E72D297353CC}">
              <c16:uniqueId val="{00000004-BB1D-48BA-A491-3FB6AE318B96}"/>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ACC9-4089-89B7-7AD54E4956C5}"/>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ACC9-4089-89B7-7AD54E4956C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0.34</c:v>
                </c:pt>
                <c:pt idx="1">
                  <c:v>0.31</c:v>
                </c:pt>
                <c:pt idx="2">
                  <c:v>0.22</c:v>
                </c:pt>
              </c:numCache>
            </c:numRef>
          </c:val>
          <c:smooth val="0"/>
          <c:extLst>
            <c:ext xmlns:c16="http://schemas.microsoft.com/office/drawing/2014/chart" uri="{C3380CC4-5D6E-409C-BE32-E72D297353CC}">
              <c16:uniqueId val="{00000004-ACC9-4089-89B7-7AD54E4956C5}"/>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13F296F-BEAF-4D4E-B6FB-EF82EE6BA955}" type="datetimeFigureOut">
              <a:rPr lang="en-GB" smtClean="0"/>
              <a:t>09/03/2021</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99ACCDB-96C1-4230-A66D-A9D9B86A38C8}" type="slidenum">
              <a:rPr lang="en-GB" smtClean="0"/>
              <a:t>‹#›</a:t>
            </a:fld>
            <a:endParaRPr lang="en-GB"/>
          </a:p>
        </p:txBody>
      </p:sp>
    </p:spTree>
    <p:extLst>
      <p:ext uri="{BB962C8B-B14F-4D97-AF65-F5344CB8AC3E}">
        <p14:creationId xmlns:p14="http://schemas.microsoft.com/office/powerpoint/2010/main" val="178089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9ACCDB-96C1-4230-A66D-A9D9B86A38C8}" type="slidenum">
              <a:rPr lang="en-GB" smtClean="0"/>
              <a:t>12</a:t>
            </a:fld>
            <a:endParaRPr lang="en-GB"/>
          </a:p>
        </p:txBody>
      </p:sp>
    </p:spTree>
    <p:extLst>
      <p:ext uri="{BB962C8B-B14F-4D97-AF65-F5344CB8AC3E}">
        <p14:creationId xmlns:p14="http://schemas.microsoft.com/office/powerpoint/2010/main" val="409356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088-E61E-4CC0-A4E7-098CC7340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98938-2EB0-4920-A9F6-01C934637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1B7B5-8005-47F6-BA08-ADC71A6FCF93}"/>
              </a:ext>
            </a:extLst>
          </p:cNvPr>
          <p:cNvSpPr>
            <a:spLocks noGrp="1"/>
          </p:cNvSpPr>
          <p:nvPr>
            <p:ph type="dt" sz="half" idx="10"/>
          </p:nvPr>
        </p:nvSpPr>
        <p:spPr/>
        <p:txBody>
          <a:bodyPr/>
          <a:lstStyle/>
          <a:p>
            <a:fld id="{FD29EB53-6F60-422F-992E-8E0577C8719B}" type="datetime1">
              <a:rPr lang="en-GB" smtClean="0"/>
              <a:t>09/03/2021</a:t>
            </a:fld>
            <a:endParaRPr lang="en-GB"/>
          </a:p>
        </p:txBody>
      </p:sp>
      <p:sp>
        <p:nvSpPr>
          <p:cNvPr id="5" name="Footer Placeholder 4">
            <a:extLst>
              <a:ext uri="{FF2B5EF4-FFF2-40B4-BE49-F238E27FC236}">
                <a16:creationId xmlns:a16="http://schemas.microsoft.com/office/drawing/2014/main" id="{5B3AE68F-2A7A-460E-BDD0-4C9046DE9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5569C-61FE-4888-89B5-43C178EF4EE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83115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AB80-4120-41CA-B8DE-D44A5F5E8C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4368C-18EB-42ED-9E53-067E10A29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ED22D-35EE-4DA1-9AEB-D549C92B2DE0}"/>
              </a:ext>
            </a:extLst>
          </p:cNvPr>
          <p:cNvSpPr>
            <a:spLocks noGrp="1"/>
          </p:cNvSpPr>
          <p:nvPr>
            <p:ph type="dt" sz="half" idx="10"/>
          </p:nvPr>
        </p:nvSpPr>
        <p:spPr/>
        <p:txBody>
          <a:bodyPr/>
          <a:lstStyle/>
          <a:p>
            <a:fld id="{43BA9D2F-1767-4BDF-9F03-FDE516ABD6E9}" type="datetime1">
              <a:rPr lang="en-GB" smtClean="0"/>
              <a:t>09/03/2021</a:t>
            </a:fld>
            <a:endParaRPr lang="en-GB"/>
          </a:p>
        </p:txBody>
      </p:sp>
      <p:sp>
        <p:nvSpPr>
          <p:cNvPr id="5" name="Footer Placeholder 4">
            <a:extLst>
              <a:ext uri="{FF2B5EF4-FFF2-40B4-BE49-F238E27FC236}">
                <a16:creationId xmlns:a16="http://schemas.microsoft.com/office/drawing/2014/main" id="{D2CF2341-ECEB-4DCA-87ED-F32B61FE3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7436F-2FE1-4439-8C14-BE912CE5229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408893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FD8B3-CCAC-4EF9-8ED2-20290E7646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0699B-E890-40F7-B806-65F4B0AF8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0EF08-A385-413C-AD53-7A6B9251B2C3}"/>
              </a:ext>
            </a:extLst>
          </p:cNvPr>
          <p:cNvSpPr>
            <a:spLocks noGrp="1"/>
          </p:cNvSpPr>
          <p:nvPr>
            <p:ph type="dt" sz="half" idx="10"/>
          </p:nvPr>
        </p:nvSpPr>
        <p:spPr/>
        <p:txBody>
          <a:bodyPr/>
          <a:lstStyle/>
          <a:p>
            <a:fld id="{9CE7CB13-F743-404F-A612-C70AF16105F8}" type="datetime1">
              <a:rPr lang="en-GB" smtClean="0"/>
              <a:t>09/03/2021</a:t>
            </a:fld>
            <a:endParaRPr lang="en-GB"/>
          </a:p>
        </p:txBody>
      </p:sp>
      <p:sp>
        <p:nvSpPr>
          <p:cNvPr id="5" name="Footer Placeholder 4">
            <a:extLst>
              <a:ext uri="{FF2B5EF4-FFF2-40B4-BE49-F238E27FC236}">
                <a16:creationId xmlns:a16="http://schemas.microsoft.com/office/drawing/2014/main" id="{1AFB0879-A137-42A1-BAD8-B81C47E6A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9B24E-5A8F-4831-80A2-0BA21D2639C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6186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1C98-21AD-4B30-8E3B-EA3AA96152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4324A-300F-4617-A891-DCF3F3AB3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2F38C-AC44-4A5E-9BC6-6489847BFCB2}"/>
              </a:ext>
            </a:extLst>
          </p:cNvPr>
          <p:cNvSpPr>
            <a:spLocks noGrp="1"/>
          </p:cNvSpPr>
          <p:nvPr>
            <p:ph type="dt" sz="half" idx="10"/>
          </p:nvPr>
        </p:nvSpPr>
        <p:spPr/>
        <p:txBody>
          <a:bodyPr/>
          <a:lstStyle/>
          <a:p>
            <a:fld id="{8BCC3136-29F8-4563-A7B1-265D0922DD23}" type="datetime1">
              <a:rPr lang="en-GB" smtClean="0"/>
              <a:t>09/03/2021</a:t>
            </a:fld>
            <a:endParaRPr lang="en-GB"/>
          </a:p>
        </p:txBody>
      </p:sp>
      <p:sp>
        <p:nvSpPr>
          <p:cNvPr id="5" name="Footer Placeholder 4">
            <a:extLst>
              <a:ext uri="{FF2B5EF4-FFF2-40B4-BE49-F238E27FC236}">
                <a16:creationId xmlns:a16="http://schemas.microsoft.com/office/drawing/2014/main" id="{85D30B53-6AD9-4D5E-83BA-88CF0622B0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3D7B5-2CA3-4B82-AAAE-C225C7BDFFE2}"/>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3219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9EE2-4AF7-40E0-8870-651DA25BF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D68C1-F075-4F02-98DF-2B7F3FA74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4BA3D-A2F4-4F70-9A5B-77FF14C0E47B}"/>
              </a:ext>
            </a:extLst>
          </p:cNvPr>
          <p:cNvSpPr>
            <a:spLocks noGrp="1"/>
          </p:cNvSpPr>
          <p:nvPr>
            <p:ph type="dt" sz="half" idx="10"/>
          </p:nvPr>
        </p:nvSpPr>
        <p:spPr/>
        <p:txBody>
          <a:bodyPr/>
          <a:lstStyle/>
          <a:p>
            <a:fld id="{B9075835-9934-45F9-B174-7A379CFE8218}" type="datetime1">
              <a:rPr lang="en-GB" smtClean="0"/>
              <a:t>09/03/2021</a:t>
            </a:fld>
            <a:endParaRPr lang="en-GB"/>
          </a:p>
        </p:txBody>
      </p:sp>
      <p:sp>
        <p:nvSpPr>
          <p:cNvPr id="5" name="Footer Placeholder 4">
            <a:extLst>
              <a:ext uri="{FF2B5EF4-FFF2-40B4-BE49-F238E27FC236}">
                <a16:creationId xmlns:a16="http://schemas.microsoft.com/office/drawing/2014/main" id="{8ECD001B-CA84-46D5-B77F-1627CD565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75312-A88F-45AE-A042-CCEC9106DF9F}"/>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93135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139D-2063-4BA7-83D5-99872492E6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079D8-1A72-48A7-A56E-A65786A01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DA470-8632-4ED7-9ECE-AABE0A1CB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BF21E-5174-4FB0-99E5-6831A745FB6A}"/>
              </a:ext>
            </a:extLst>
          </p:cNvPr>
          <p:cNvSpPr>
            <a:spLocks noGrp="1"/>
          </p:cNvSpPr>
          <p:nvPr>
            <p:ph type="dt" sz="half" idx="10"/>
          </p:nvPr>
        </p:nvSpPr>
        <p:spPr/>
        <p:txBody>
          <a:bodyPr/>
          <a:lstStyle/>
          <a:p>
            <a:fld id="{E56BA8C9-140E-4DC3-8F5C-5929F6C93965}" type="datetime1">
              <a:rPr lang="en-GB" smtClean="0"/>
              <a:t>09/03/2021</a:t>
            </a:fld>
            <a:endParaRPr lang="en-GB"/>
          </a:p>
        </p:txBody>
      </p:sp>
      <p:sp>
        <p:nvSpPr>
          <p:cNvPr id="6" name="Footer Placeholder 5">
            <a:extLst>
              <a:ext uri="{FF2B5EF4-FFF2-40B4-BE49-F238E27FC236}">
                <a16:creationId xmlns:a16="http://schemas.microsoft.com/office/drawing/2014/main" id="{3BEBBA96-B922-4BFC-9DD8-FE937812A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D83FF-DA2E-4620-81A7-C46B009A936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7114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280C-233F-489F-AB49-ABE96CAD1B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4C9D4-8733-4AE2-A6C4-DD6FD20ED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E6AEA-0F81-4440-981B-3AB8AE8616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9E9A87-0B8C-49E1-A359-5B1C6FA4B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D0020-C3CD-45F9-97A7-A7EF571E2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CCB0B-1779-4D09-A931-BB0BD81B08A4}"/>
              </a:ext>
            </a:extLst>
          </p:cNvPr>
          <p:cNvSpPr>
            <a:spLocks noGrp="1"/>
          </p:cNvSpPr>
          <p:nvPr>
            <p:ph type="dt" sz="half" idx="10"/>
          </p:nvPr>
        </p:nvSpPr>
        <p:spPr/>
        <p:txBody>
          <a:bodyPr/>
          <a:lstStyle/>
          <a:p>
            <a:fld id="{647CB911-8D7D-4177-A0B3-85729B8D58E4}" type="datetime1">
              <a:rPr lang="en-GB" smtClean="0"/>
              <a:t>09/03/2021</a:t>
            </a:fld>
            <a:endParaRPr lang="en-GB"/>
          </a:p>
        </p:txBody>
      </p:sp>
      <p:sp>
        <p:nvSpPr>
          <p:cNvPr id="8" name="Footer Placeholder 7">
            <a:extLst>
              <a:ext uri="{FF2B5EF4-FFF2-40B4-BE49-F238E27FC236}">
                <a16:creationId xmlns:a16="http://schemas.microsoft.com/office/drawing/2014/main" id="{31C5DCFC-C695-43CF-8786-17DEA1BEB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058FA8-AE81-444C-A1BE-D342D3ECF7F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71279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540F-3213-4210-B76B-4C3DB404E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D4310A-B7E9-4FAA-AAA7-C5B7E720714C}"/>
              </a:ext>
            </a:extLst>
          </p:cNvPr>
          <p:cNvSpPr>
            <a:spLocks noGrp="1"/>
          </p:cNvSpPr>
          <p:nvPr>
            <p:ph type="dt" sz="half" idx="10"/>
          </p:nvPr>
        </p:nvSpPr>
        <p:spPr/>
        <p:txBody>
          <a:bodyPr/>
          <a:lstStyle/>
          <a:p>
            <a:fld id="{54C8BE4E-2F2D-4C70-9AE7-75C89141E62D}" type="datetime1">
              <a:rPr lang="en-GB" smtClean="0"/>
              <a:t>09/03/2021</a:t>
            </a:fld>
            <a:endParaRPr lang="en-GB"/>
          </a:p>
        </p:txBody>
      </p:sp>
      <p:sp>
        <p:nvSpPr>
          <p:cNvPr id="4" name="Footer Placeholder 3">
            <a:extLst>
              <a:ext uri="{FF2B5EF4-FFF2-40B4-BE49-F238E27FC236}">
                <a16:creationId xmlns:a16="http://schemas.microsoft.com/office/drawing/2014/main" id="{2A494136-E0C9-4102-BD8D-4DE1CAB5D4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6C984D-5F0B-4073-9411-C8659E0E6A7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38122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A832C-3930-4EAC-BD1B-5AF92714546E}"/>
              </a:ext>
            </a:extLst>
          </p:cNvPr>
          <p:cNvSpPr>
            <a:spLocks noGrp="1"/>
          </p:cNvSpPr>
          <p:nvPr>
            <p:ph type="dt" sz="half" idx="10"/>
          </p:nvPr>
        </p:nvSpPr>
        <p:spPr/>
        <p:txBody>
          <a:bodyPr/>
          <a:lstStyle/>
          <a:p>
            <a:fld id="{44540C21-13A6-4B3B-B5CA-6CF8D438B554}" type="datetime1">
              <a:rPr lang="en-GB" smtClean="0"/>
              <a:t>09/03/2021</a:t>
            </a:fld>
            <a:endParaRPr lang="en-GB"/>
          </a:p>
        </p:txBody>
      </p:sp>
      <p:sp>
        <p:nvSpPr>
          <p:cNvPr id="3" name="Footer Placeholder 2">
            <a:extLst>
              <a:ext uri="{FF2B5EF4-FFF2-40B4-BE49-F238E27FC236}">
                <a16:creationId xmlns:a16="http://schemas.microsoft.com/office/drawing/2014/main" id="{9AA339E7-5B12-4F96-8928-06ACC1EB77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4F3FA8-5242-4F48-9596-06C68985F337}"/>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2646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97FF-9A6E-4585-9B80-F3E0264E0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36F6C-FF11-475F-9F09-3264EC4B4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C13A4C-EFF1-4AD2-B9E0-4099C1B6D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08EF-77BD-4C19-9EA3-88A503B96829}"/>
              </a:ext>
            </a:extLst>
          </p:cNvPr>
          <p:cNvSpPr>
            <a:spLocks noGrp="1"/>
          </p:cNvSpPr>
          <p:nvPr>
            <p:ph type="dt" sz="half" idx="10"/>
          </p:nvPr>
        </p:nvSpPr>
        <p:spPr/>
        <p:txBody>
          <a:bodyPr/>
          <a:lstStyle/>
          <a:p>
            <a:fld id="{774F75A4-933E-4E3D-B7D3-551A96441429}" type="datetime1">
              <a:rPr lang="en-GB" smtClean="0"/>
              <a:t>09/03/2021</a:t>
            </a:fld>
            <a:endParaRPr lang="en-GB"/>
          </a:p>
        </p:txBody>
      </p:sp>
      <p:sp>
        <p:nvSpPr>
          <p:cNvPr id="6" name="Footer Placeholder 5">
            <a:extLst>
              <a:ext uri="{FF2B5EF4-FFF2-40B4-BE49-F238E27FC236}">
                <a16:creationId xmlns:a16="http://schemas.microsoft.com/office/drawing/2014/main" id="{3182C30C-77BB-431B-BBD2-E08F0B33A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9ABB5E-76AA-4341-BF8B-15BEC2ACF88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5013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A95E-8704-49CC-948E-61BE94C1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E61B8B-74FF-4E80-851E-8579183ED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2C023C-23FD-4C5E-B3F8-42E1CCB56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A32DE-8C6C-42AD-9B38-917A6D230985}"/>
              </a:ext>
            </a:extLst>
          </p:cNvPr>
          <p:cNvSpPr>
            <a:spLocks noGrp="1"/>
          </p:cNvSpPr>
          <p:nvPr>
            <p:ph type="dt" sz="half" idx="10"/>
          </p:nvPr>
        </p:nvSpPr>
        <p:spPr/>
        <p:txBody>
          <a:bodyPr/>
          <a:lstStyle/>
          <a:p>
            <a:fld id="{9C58C305-4468-417F-B0F6-332A23A889FE}" type="datetime1">
              <a:rPr lang="en-GB" smtClean="0"/>
              <a:t>09/03/2021</a:t>
            </a:fld>
            <a:endParaRPr lang="en-GB"/>
          </a:p>
        </p:txBody>
      </p:sp>
      <p:sp>
        <p:nvSpPr>
          <p:cNvPr id="6" name="Footer Placeholder 5">
            <a:extLst>
              <a:ext uri="{FF2B5EF4-FFF2-40B4-BE49-F238E27FC236}">
                <a16:creationId xmlns:a16="http://schemas.microsoft.com/office/drawing/2014/main" id="{EA74EF70-821A-49FB-9F30-70A2FE9D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56B44-BFF6-4337-9353-96B0919F2616}"/>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1750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64924-DAA0-4008-9412-F7E617153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DC0D7-BA26-425C-93F3-543D4712B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B0C60-F216-48F8-B712-A0685F8FA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6249-835E-4360-8ABB-6B908F03E02D}" type="datetime1">
              <a:rPr lang="en-GB" smtClean="0"/>
              <a:t>09/03/2021</a:t>
            </a:fld>
            <a:endParaRPr lang="en-GB"/>
          </a:p>
        </p:txBody>
      </p:sp>
      <p:sp>
        <p:nvSpPr>
          <p:cNvPr id="5" name="Footer Placeholder 4">
            <a:extLst>
              <a:ext uri="{FF2B5EF4-FFF2-40B4-BE49-F238E27FC236}">
                <a16:creationId xmlns:a16="http://schemas.microsoft.com/office/drawing/2014/main" id="{FBE143EE-8ECF-4063-89CE-946F399E3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61160-B41D-4F90-8E71-39B5BB130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5736-E7D2-48B3-BCE6-5F419FA2F65B}" type="slidenum">
              <a:rPr lang="en-GB" smtClean="0"/>
              <a:t>‹#›</a:t>
            </a:fld>
            <a:endParaRPr lang="en-GB"/>
          </a:p>
        </p:txBody>
      </p:sp>
    </p:spTree>
    <p:extLst>
      <p:ext uri="{BB962C8B-B14F-4D97-AF65-F5344CB8AC3E}">
        <p14:creationId xmlns:p14="http://schemas.microsoft.com/office/powerpoint/2010/main" val="85494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0.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52.xml"/><Relationship Id="rId1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slide" Target="slide48.xml"/><Relationship Id="rId17" Type="http://schemas.openxmlformats.org/officeDocument/2006/relationships/slide" Target="slide5.xml"/><Relationship Id="rId2" Type="http://schemas.openxmlformats.org/officeDocument/2006/relationships/image" Target="../media/image3.jpeg"/><Relationship Id="rId16"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43.xml"/><Relationship Id="rId5" Type="http://schemas.openxmlformats.org/officeDocument/2006/relationships/slide" Target="slide12.xml"/><Relationship Id="rId15" Type="http://schemas.openxmlformats.org/officeDocument/2006/relationships/slide" Target="slide61.xml"/><Relationship Id="rId10" Type="http://schemas.openxmlformats.org/officeDocument/2006/relationships/slide" Target="slide38.xml"/><Relationship Id="rId4" Type="http://schemas.openxmlformats.org/officeDocument/2006/relationships/slide" Target="slide4.xml"/><Relationship Id="rId9" Type="http://schemas.openxmlformats.org/officeDocument/2006/relationships/slide" Target="slide33.xml"/><Relationship Id="rId14" Type="http://schemas.openxmlformats.org/officeDocument/2006/relationships/slide" Target="slide5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35.xml"/><Relationship Id="rId4" Type="http://schemas.openxmlformats.org/officeDocument/2006/relationships/chart" Target="../charts/chart34.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38.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0.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4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49.xml"/><Relationship Id="rId4" Type="http://schemas.openxmlformats.org/officeDocument/2006/relationships/chart" Target="../charts/chart48.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53.xml"/><Relationship Id="rId7" Type="http://schemas.openxmlformats.org/officeDocument/2006/relationships/chart" Target="../charts/chart5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4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60.xml"/><Relationship Id="rId4" Type="http://schemas.openxmlformats.org/officeDocument/2006/relationships/chart" Target="../charts/chart59.xml"/></Relationships>
</file>

<file path=ppt/slides/_rels/slide4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63.xml"/><Relationship Id="rId4" Type="http://schemas.openxmlformats.org/officeDocument/2006/relationships/chart" Target="../charts/chart6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5.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70.xml"/></Relationships>
</file>

<file path=ppt/slides/_rels/slide5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7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hyperlink" Target="https://warwick.ac.uk/fac/sci/med/research/platform/wemwbs/abou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katie@enventure.co.uk" TargetMode="External"/><Relationship Id="rId7" Type="http://schemas.openxmlformats.org/officeDocument/2006/relationships/image" Target="../media/image3.jpeg"/><Relationship Id="rId2" Type="http://schemas.openxmlformats.org/officeDocument/2006/relationships/hyperlink" Target="mailto:andrew@enventure.co.uk" TargetMode="External"/><Relationship Id="rId1" Type="http://schemas.openxmlformats.org/officeDocument/2006/relationships/slideLayout" Target="../slideLayouts/slideLayout2.xml"/><Relationship Id="rId6" Type="http://schemas.openxmlformats.org/officeDocument/2006/relationships/hyperlink" Target="mailto:info@enventure.co.uk" TargetMode="External"/><Relationship Id="rId5" Type="http://schemas.openxmlformats.org/officeDocument/2006/relationships/hyperlink" Target="http://www.enventure.co.uk/" TargetMode="External"/><Relationship Id="rId4" Type="http://schemas.openxmlformats.org/officeDocument/2006/relationships/hyperlink" Target="mailto:matt@enventure.co.u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9.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9.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EDCC6F-BEA1-473A-B0E9-672551CBBA5F}"/>
              </a:ext>
            </a:extLst>
          </p:cNvPr>
          <p:cNvSpPr>
            <a:spLocks noGrp="1"/>
          </p:cNvSpPr>
          <p:nvPr>
            <p:ph type="subTitle" idx="1"/>
          </p:nvPr>
        </p:nvSpPr>
        <p:spPr>
          <a:xfrm>
            <a:off x="1524000" y="3959545"/>
            <a:ext cx="9144000" cy="1023228"/>
          </a:xfrm>
        </p:spPr>
        <p:txBody>
          <a:bodyPr>
            <a:normAutofit fontScale="92500" lnSpcReduction="10000"/>
          </a:bodyPr>
          <a:lstStyle/>
          <a:p>
            <a:r>
              <a:rPr lang="en-GB" sz="3600" b="1" dirty="0">
                <a:solidFill>
                  <a:srgbClr val="330099"/>
                </a:solidFill>
                <a:latin typeface="Arial" panose="020B0604020202020204" pitchFamily="34" charset="0"/>
                <a:cs typeface="Arial" panose="020B0604020202020204" pitchFamily="34" charset="0"/>
              </a:rPr>
              <a:t>Schools Health Survey 2020 – Year 9 Report</a:t>
            </a:r>
          </a:p>
          <a:p>
            <a:r>
              <a:rPr lang="en-GB" sz="3600" b="1" dirty="0">
                <a:solidFill>
                  <a:srgbClr val="330099"/>
                </a:solidFill>
                <a:latin typeface="Arial" panose="020B0604020202020204" pitchFamily="34" charset="0"/>
                <a:cs typeface="Arial" panose="020B0604020202020204" pitchFamily="34" charset="0"/>
              </a:rPr>
              <a:t>October 2020</a:t>
            </a:r>
          </a:p>
        </p:txBody>
      </p:sp>
      <p:pic>
        <p:nvPicPr>
          <p:cNvPr id="11" name="Picture 10">
            <a:extLst>
              <a:ext uri="{FF2B5EF4-FFF2-40B4-BE49-F238E27FC236}">
                <a16:creationId xmlns:a16="http://schemas.microsoft.com/office/drawing/2014/main" id="{7630005D-965C-4B7D-9B0A-4E0E3B031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986" y="6063320"/>
            <a:ext cx="1970418" cy="683710"/>
          </a:xfrm>
          <a:prstGeom prst="rect">
            <a:avLst/>
          </a:prstGeom>
        </p:spPr>
      </p:pic>
      <p:pic>
        <p:nvPicPr>
          <p:cNvPr id="13" name="Picture 12" descr="A picture containing light, drawing&#10;&#10;Description automatically generated">
            <a:extLst>
              <a:ext uri="{FF2B5EF4-FFF2-40B4-BE49-F238E27FC236}">
                <a16:creationId xmlns:a16="http://schemas.microsoft.com/office/drawing/2014/main" id="{C694D1F7-04D4-4FAB-922E-CDFA8A55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196" y="1274710"/>
            <a:ext cx="6871607" cy="1920825"/>
          </a:xfrm>
          <a:prstGeom prst="rect">
            <a:avLst/>
          </a:prstGeom>
        </p:spPr>
      </p:pic>
    </p:spTree>
    <p:extLst>
      <p:ext uri="{BB962C8B-B14F-4D97-AF65-F5344CB8AC3E}">
        <p14:creationId xmlns:p14="http://schemas.microsoft.com/office/powerpoint/2010/main" val="172761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10</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026947"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A50BE58-158D-4811-909E-A7F678348A10}"/>
              </a:ext>
            </a:extLst>
          </p:cNvPr>
          <p:cNvGrpSpPr/>
          <p:nvPr/>
        </p:nvGrpSpPr>
        <p:grpSpPr>
          <a:xfrm>
            <a:off x="573533" y="5220755"/>
            <a:ext cx="3252951" cy="523051"/>
            <a:chOff x="508888" y="3194263"/>
            <a:chExt cx="3252951" cy="523051"/>
          </a:xfrm>
        </p:grpSpPr>
        <p:grpSp>
          <p:nvGrpSpPr>
            <p:cNvPr id="188" name="Graphic 85" descr="Man">
              <a:extLst>
                <a:ext uri="{FF2B5EF4-FFF2-40B4-BE49-F238E27FC236}">
                  <a16:creationId xmlns:a16="http://schemas.microsoft.com/office/drawing/2014/main" id="{91752D56-528D-424E-B08E-C64187F89F43}"/>
                </a:ext>
              </a:extLst>
            </p:cNvPr>
            <p:cNvGrpSpPr/>
            <p:nvPr/>
          </p:nvGrpSpPr>
          <p:grpSpPr>
            <a:xfrm>
              <a:off x="3492726" y="319426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55100" y="319426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201312" y="319426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47524" y="3194264"/>
              <a:ext cx="269113" cy="523047"/>
              <a:chOff x="8404400" y="5557651"/>
              <a:chExt cx="291641" cy="596539"/>
            </a:xfrm>
            <a:solidFill>
              <a:schemeClr val="accent3">
                <a:lumMod val="75000"/>
              </a:schemeClr>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93736" y="319426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215999" y="319426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536208" y="319426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56416" y="319426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74571" y="319426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508888" y="319426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425043" y="5220759"/>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87417" y="5220755"/>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4" name="Graphic 71" descr="Man">
            <a:extLst>
              <a:ext uri="{FF2B5EF4-FFF2-40B4-BE49-F238E27FC236}">
                <a16:creationId xmlns:a16="http://schemas.microsoft.com/office/drawing/2014/main" id="{3DDE2948-5C5B-464C-974F-99C09FCF70E5}"/>
              </a:ext>
            </a:extLst>
          </p:cNvPr>
          <p:cNvGrpSpPr/>
          <p:nvPr/>
        </p:nvGrpSpPr>
        <p:grpSpPr>
          <a:xfrm>
            <a:off x="5133629" y="5220756"/>
            <a:ext cx="269113" cy="523047"/>
            <a:chOff x="8058188" y="5557651"/>
            <a:chExt cx="291641" cy="596539"/>
          </a:xfrm>
          <a:solidFill>
            <a:srgbClr val="330099"/>
          </a:solidFill>
        </p:grpSpPr>
        <p:sp>
          <p:nvSpPr>
            <p:cNvPr id="286" name="Freeform: Shape 285">
              <a:extLst>
                <a:ext uri="{FF2B5EF4-FFF2-40B4-BE49-F238E27FC236}">
                  <a16:creationId xmlns:a16="http://schemas.microsoft.com/office/drawing/2014/main" id="{CBA16AF7-8E0C-4C1F-ABCB-817331101FF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3CDF3D92-0AE9-48A0-B889-3F31E1250B69}"/>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5479841" y="5220756"/>
            <a:ext cx="269113" cy="523047"/>
            <a:chOff x="8404400" y="5557651"/>
            <a:chExt cx="291641" cy="596539"/>
          </a:xfrm>
          <a:solidFill>
            <a:srgbClr val="330099"/>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68525" y="5220758"/>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88733" y="5220758"/>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106888" y="5220758"/>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41205" y="5220755"/>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4F284738-DE69-42CE-9BC2-49E8D1080292}"/>
              </a:ext>
            </a:extLst>
          </p:cNvPr>
          <p:cNvGrpSpPr/>
          <p:nvPr/>
        </p:nvGrpSpPr>
        <p:grpSpPr>
          <a:xfrm>
            <a:off x="8355724" y="5220751"/>
            <a:ext cx="3252951" cy="523051"/>
            <a:chOff x="8378171" y="3194259"/>
            <a:chExt cx="3252951" cy="523051"/>
          </a:xfrm>
        </p:grpSpPr>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62009" y="319426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724383" y="319425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9070595" y="3194260"/>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9416807" y="3194260"/>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63019" y="3194261"/>
              <a:ext cx="269113" cy="523047"/>
              <a:chOff x="8750612" y="5557652"/>
              <a:chExt cx="291641" cy="596539"/>
            </a:xfrm>
            <a:solidFill>
              <a:srgbClr val="330099"/>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85282" y="3194262"/>
              <a:ext cx="269113" cy="523047"/>
              <a:chOff x="9072875" y="5557653"/>
              <a:chExt cx="291641" cy="596539"/>
            </a:xfrm>
            <a:solidFill>
              <a:srgbClr val="330099"/>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405491" y="3194262"/>
              <a:ext cx="269113" cy="523047"/>
              <a:chOff x="9393084" y="5557653"/>
              <a:chExt cx="291641" cy="596539"/>
            </a:xfrm>
            <a:solidFill>
              <a:srgbClr val="330099"/>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10725699" y="3194262"/>
              <a:ext cx="269113" cy="523047"/>
              <a:chOff x="9713292" y="5557653"/>
              <a:chExt cx="291641" cy="596539"/>
            </a:xfrm>
            <a:solidFill>
              <a:schemeClr val="accent3">
                <a:lumMod val="75000"/>
              </a:schemeClr>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11043854" y="3194262"/>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78171" y="319425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386" name="TextBox 385">
            <a:extLst>
              <a:ext uri="{FF2B5EF4-FFF2-40B4-BE49-F238E27FC236}">
                <a16:creationId xmlns:a16="http://schemas.microsoft.com/office/drawing/2014/main" id="{F50DCE1D-9724-4620-9684-58E8FCE7C2D0}"/>
              </a:ext>
            </a:extLst>
          </p:cNvPr>
          <p:cNvSpPr txBox="1"/>
          <p:nvPr/>
        </p:nvSpPr>
        <p:spPr>
          <a:xfrm>
            <a:off x="527471" y="3464020"/>
            <a:ext cx="3466847" cy="1569660"/>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31%</a:t>
            </a:r>
            <a:r>
              <a:rPr lang="en-GB" sz="2400" dirty="0">
                <a:latin typeface="Arial" panose="020B0604020202020204" pitchFamily="34" charset="0"/>
                <a:cs typeface="Arial" panose="020B0604020202020204" pitchFamily="34" charset="0"/>
              </a:rPr>
              <a:t> see adverts for gambling and betting companies on TV most days or every day</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4304170" y="3598902"/>
            <a:ext cx="3399765"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54%</a:t>
            </a:r>
            <a:r>
              <a:rPr lang="en-GB" sz="2400" dirty="0">
                <a:latin typeface="Arial" panose="020B0604020202020204" pitchFamily="34" charset="0"/>
                <a:cs typeface="Arial" panose="020B0604020202020204" pitchFamily="34" charset="0"/>
              </a:rPr>
              <a:t> say they save their money to buy the things they want</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8262921" y="3598901"/>
            <a:ext cx="3599828"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70%</a:t>
            </a:r>
            <a:r>
              <a:rPr lang="en-GB" sz="2400" dirty="0">
                <a:latin typeface="Arial" panose="020B0604020202020204" pitchFamily="34" charset="0"/>
                <a:cs typeface="Arial" panose="020B0604020202020204" pitchFamily="34" charset="0"/>
              </a:rPr>
              <a:t> want to go to college or university after they finish high school</a:t>
            </a:r>
          </a:p>
        </p:txBody>
      </p:sp>
      <p:cxnSp>
        <p:nvCxnSpPr>
          <p:cNvPr id="204" name="Straight Connector 203">
            <a:extLst>
              <a:ext uri="{FF2B5EF4-FFF2-40B4-BE49-F238E27FC236}">
                <a16:creationId xmlns:a16="http://schemas.microsoft.com/office/drawing/2014/main" id="{64978B1D-6DFB-4D03-B8E2-C48762F98FC5}"/>
              </a:ext>
            </a:extLst>
          </p:cNvPr>
          <p:cNvCxnSpPr>
            <a:cxnSpLocks/>
          </p:cNvCxnSpPr>
          <p:nvPr/>
        </p:nvCxnSpPr>
        <p:spPr>
          <a:xfrm>
            <a:off x="4162152"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monitor&#10;&#10;Description automatically generated">
            <a:extLst>
              <a:ext uri="{FF2B5EF4-FFF2-40B4-BE49-F238E27FC236}">
                <a16:creationId xmlns:a16="http://schemas.microsoft.com/office/drawing/2014/main" id="{010F11B8-C1EC-426F-82FB-F43893CAF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432" y="1741230"/>
            <a:ext cx="1652751" cy="1652751"/>
          </a:xfrm>
          <a:prstGeom prst="rect">
            <a:avLst/>
          </a:prstGeom>
        </p:spPr>
      </p:pic>
      <p:pic>
        <p:nvPicPr>
          <p:cNvPr id="15" name="Picture 14" descr="A picture containing drawing, room&#10;&#10;Description automatically generated">
            <a:extLst>
              <a:ext uri="{FF2B5EF4-FFF2-40B4-BE49-F238E27FC236}">
                <a16:creationId xmlns:a16="http://schemas.microsoft.com/office/drawing/2014/main" id="{6A659623-66C9-4407-82C1-8F36540A2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323" y="2373948"/>
            <a:ext cx="610968" cy="581502"/>
          </a:xfrm>
          <a:prstGeom prst="rect">
            <a:avLst/>
          </a:prstGeom>
        </p:spPr>
      </p:pic>
      <p:pic>
        <p:nvPicPr>
          <p:cNvPr id="17" name="Picture 16" descr="A picture containing bottle, food&#10;&#10;Description automatically generated">
            <a:extLst>
              <a:ext uri="{FF2B5EF4-FFF2-40B4-BE49-F238E27FC236}">
                <a16:creationId xmlns:a16="http://schemas.microsoft.com/office/drawing/2014/main" id="{BEDF67BA-0631-4A86-AC16-E2C22055A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480" y="1797263"/>
            <a:ext cx="1697551" cy="1697551"/>
          </a:xfrm>
          <a:prstGeom prst="rect">
            <a:avLst/>
          </a:prstGeom>
        </p:spPr>
      </p:pic>
      <p:pic>
        <p:nvPicPr>
          <p:cNvPr id="21" name="Picture 20" descr="A picture containing table, clock&#10;&#10;Description automatically generated">
            <a:extLst>
              <a:ext uri="{FF2B5EF4-FFF2-40B4-BE49-F238E27FC236}">
                <a16:creationId xmlns:a16="http://schemas.microsoft.com/office/drawing/2014/main" id="{21A30CE6-99DA-4379-8480-CF51397D3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368" y="1643238"/>
            <a:ext cx="1955663" cy="1955663"/>
          </a:xfrm>
          <a:prstGeom prst="rect">
            <a:avLst/>
          </a:prstGeom>
        </p:spPr>
      </p:pic>
      <p:grpSp>
        <p:nvGrpSpPr>
          <p:cNvPr id="108" name="Graphic 77" descr="Man">
            <a:extLst>
              <a:ext uri="{FF2B5EF4-FFF2-40B4-BE49-F238E27FC236}">
                <a16:creationId xmlns:a16="http://schemas.microsoft.com/office/drawing/2014/main" id="{7493BA28-326A-4914-9A7A-FD6426BC45A4}"/>
              </a:ext>
            </a:extLst>
          </p:cNvPr>
          <p:cNvGrpSpPr/>
          <p:nvPr/>
        </p:nvGrpSpPr>
        <p:grpSpPr>
          <a:xfrm>
            <a:off x="6139610" y="5220751"/>
            <a:ext cx="291645" cy="534386"/>
            <a:chOff x="9072877" y="5557653"/>
            <a:chExt cx="291641" cy="596527"/>
          </a:xfrm>
          <a:gradFill>
            <a:gsLst>
              <a:gs pos="50000">
                <a:srgbClr val="330099"/>
              </a:gs>
              <a:gs pos="50000">
                <a:schemeClr val="bg1">
                  <a:lumMod val="50000"/>
                </a:schemeClr>
              </a:gs>
            </a:gsLst>
            <a:lin ang="16200000" scaled="0"/>
          </a:gradFill>
        </p:grpSpPr>
        <p:sp>
          <p:nvSpPr>
            <p:cNvPr id="109" name="Freeform: Shape 108">
              <a:extLst>
                <a:ext uri="{FF2B5EF4-FFF2-40B4-BE49-F238E27FC236}">
                  <a16:creationId xmlns:a16="http://schemas.microsoft.com/office/drawing/2014/main" id="{68203CC8-EA50-4AB1-9A34-C04591E02F7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A6549EC2-83FD-4519-8559-EA87321DEC3B}"/>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3" name="Title 1">
            <a:extLst>
              <a:ext uri="{FF2B5EF4-FFF2-40B4-BE49-F238E27FC236}">
                <a16:creationId xmlns:a16="http://schemas.microsoft.com/office/drawing/2014/main" id="{AAB8FE56-8EBC-4936-AFD8-BAA5C146A782}"/>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5" name="Title 1">
            <a:extLst>
              <a:ext uri="{FF2B5EF4-FFF2-40B4-BE49-F238E27FC236}">
                <a16:creationId xmlns:a16="http://schemas.microsoft.com/office/drawing/2014/main" id="{274C1C01-B99E-471E-A9F7-35AEFFAFF064}"/>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Gambling, money and aspirations</a:t>
            </a:r>
          </a:p>
        </p:txBody>
      </p:sp>
      <p:pic>
        <p:nvPicPr>
          <p:cNvPr id="2" name="Picture 1" descr="A picture containing light, drawing&#10;&#10;Description automatically generated">
            <a:extLst>
              <a:ext uri="{FF2B5EF4-FFF2-40B4-BE49-F238E27FC236}">
                <a16:creationId xmlns:a16="http://schemas.microsoft.com/office/drawing/2014/main" id="{55F5284B-47B0-4FB2-9BF5-33E0632B20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1" name="Graphic 73" descr="Man">
            <a:extLst>
              <a:ext uri="{FF2B5EF4-FFF2-40B4-BE49-F238E27FC236}">
                <a16:creationId xmlns:a16="http://schemas.microsoft.com/office/drawing/2014/main" id="{2124E78F-82D3-40B3-BA77-6DB88C3EEF71}"/>
              </a:ext>
            </a:extLst>
          </p:cNvPr>
          <p:cNvGrpSpPr/>
          <p:nvPr/>
        </p:nvGrpSpPr>
        <p:grpSpPr>
          <a:xfrm>
            <a:off x="5812102" y="5220751"/>
            <a:ext cx="269113" cy="523047"/>
            <a:chOff x="8404400" y="5557651"/>
            <a:chExt cx="291641" cy="596539"/>
          </a:xfrm>
          <a:solidFill>
            <a:srgbClr val="330099"/>
          </a:solidFill>
        </p:grpSpPr>
        <p:sp>
          <p:nvSpPr>
            <p:cNvPr id="112" name="Freeform: Shape 111">
              <a:extLst>
                <a:ext uri="{FF2B5EF4-FFF2-40B4-BE49-F238E27FC236}">
                  <a16:creationId xmlns:a16="http://schemas.microsoft.com/office/drawing/2014/main" id="{8F17E9D0-28D7-452E-8ABF-06A9AF77D997}"/>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4B9B6A1A-BB5B-4B61-8BD1-41598B585918}"/>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Tree>
    <p:extLst>
      <p:ext uri="{BB962C8B-B14F-4D97-AF65-F5344CB8AC3E}">
        <p14:creationId xmlns:p14="http://schemas.microsoft.com/office/powerpoint/2010/main" val="47556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11</a:t>
            </a:fld>
            <a:endParaRPr lang="en-GB" dirty="0"/>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104" name="Slide Number Placeholder 3">
            <a:extLst>
              <a:ext uri="{FF2B5EF4-FFF2-40B4-BE49-F238E27FC236}">
                <a16:creationId xmlns:a16="http://schemas.microsoft.com/office/drawing/2014/main" id="{3D2AF6EC-F1F3-4AFD-868A-3290B8E11DC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65736-E7D2-48B3-BCE6-5F419FA2F65B}" type="slidenum">
              <a:rPr lang="en-GB" smtClean="0"/>
              <a:pPr/>
              <a:t>11</a:t>
            </a:fld>
            <a:endParaRPr lang="en-GB"/>
          </a:p>
        </p:txBody>
      </p:sp>
      <p:cxnSp>
        <p:nvCxnSpPr>
          <p:cNvPr id="106" name="Straight Connector 105">
            <a:extLst>
              <a:ext uri="{FF2B5EF4-FFF2-40B4-BE49-F238E27FC236}">
                <a16:creationId xmlns:a16="http://schemas.microsoft.com/office/drawing/2014/main" id="{F3FFEF3E-8D03-4FDA-AF0B-D9791629373F}"/>
              </a:ext>
            </a:extLst>
          </p:cNvPr>
          <p:cNvCxnSpPr>
            <a:cxnSpLocks/>
          </p:cNvCxnSpPr>
          <p:nvPr/>
        </p:nvCxnSpPr>
        <p:spPr>
          <a:xfrm>
            <a:off x="6006362"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CACBC52-1407-4B1E-B579-45CFFDB52509}"/>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7DE26835-AFBE-4EDA-8ACF-2AA5A816B62F}"/>
              </a:ext>
            </a:extLst>
          </p:cNvPr>
          <p:cNvCxnSpPr>
            <a:cxnSpLocks/>
          </p:cNvCxnSpPr>
          <p:nvPr/>
        </p:nvCxnSpPr>
        <p:spPr>
          <a:xfrm>
            <a:off x="3076515"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5839EBA-5518-4525-9EAE-ADA8572CB472}"/>
              </a:ext>
            </a:extLst>
          </p:cNvPr>
          <p:cNvCxnSpPr>
            <a:cxnSpLocks/>
          </p:cNvCxnSpPr>
          <p:nvPr/>
        </p:nvCxnSpPr>
        <p:spPr>
          <a:xfrm>
            <a:off x="8943059" y="1646719"/>
            <a:ext cx="0" cy="217812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graphics, drawing&#10;&#10;Description automatically generated">
            <a:extLst>
              <a:ext uri="{FF2B5EF4-FFF2-40B4-BE49-F238E27FC236}">
                <a16:creationId xmlns:a16="http://schemas.microsoft.com/office/drawing/2014/main" id="{222D2D03-7960-4616-9BD7-7927AF2CC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13" y="2449496"/>
            <a:ext cx="1233963" cy="1233963"/>
          </a:xfrm>
          <a:prstGeom prst="rect">
            <a:avLst/>
          </a:prstGeom>
        </p:spPr>
      </p:pic>
      <p:pic>
        <p:nvPicPr>
          <p:cNvPr id="12" name="Picture 11" descr="A close up of a logo&#10;&#10;Description automatically generated">
            <a:extLst>
              <a:ext uri="{FF2B5EF4-FFF2-40B4-BE49-F238E27FC236}">
                <a16:creationId xmlns:a16="http://schemas.microsoft.com/office/drawing/2014/main" id="{9022A797-885E-4040-9847-60DB8AD30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529" y="2530007"/>
            <a:ext cx="1098150" cy="1098150"/>
          </a:xfrm>
          <a:prstGeom prst="rect">
            <a:avLst/>
          </a:prstGeom>
        </p:spPr>
      </p:pic>
      <p:pic>
        <p:nvPicPr>
          <p:cNvPr id="19" name="Picture 18" descr="A close up of a logo&#10;&#10;Description automatically generated">
            <a:extLst>
              <a:ext uri="{FF2B5EF4-FFF2-40B4-BE49-F238E27FC236}">
                <a16:creationId xmlns:a16="http://schemas.microsoft.com/office/drawing/2014/main" id="{9FCA5820-824C-497D-B09B-D9E61EC40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230" y="2468084"/>
            <a:ext cx="1151438" cy="1151438"/>
          </a:xfrm>
          <a:prstGeom prst="rect">
            <a:avLst/>
          </a:prstGeom>
        </p:spPr>
      </p:pic>
      <p:pic>
        <p:nvPicPr>
          <p:cNvPr id="20" name="Picture 19" descr="A picture containing object, clock&#10;&#10;Description automatically generated">
            <a:extLst>
              <a:ext uri="{FF2B5EF4-FFF2-40B4-BE49-F238E27FC236}">
                <a16:creationId xmlns:a16="http://schemas.microsoft.com/office/drawing/2014/main" id="{646A953A-5B3D-4A4D-9896-531C2B33C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9929" y="2417375"/>
            <a:ext cx="1271189" cy="1271189"/>
          </a:xfrm>
          <a:prstGeom prst="rect">
            <a:avLst/>
          </a:prstGeom>
        </p:spPr>
      </p:pic>
      <p:pic>
        <p:nvPicPr>
          <p:cNvPr id="21" name="Graphic 20" descr="Close">
            <a:extLst>
              <a:ext uri="{FF2B5EF4-FFF2-40B4-BE49-F238E27FC236}">
                <a16:creationId xmlns:a16="http://schemas.microsoft.com/office/drawing/2014/main" id="{F98D1B99-C230-4B86-9450-73559B9D44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82635" y="2826785"/>
            <a:ext cx="683298" cy="644282"/>
          </a:xfrm>
          <a:prstGeom prst="rect">
            <a:avLst/>
          </a:prstGeom>
        </p:spPr>
      </p:pic>
      <p:pic>
        <p:nvPicPr>
          <p:cNvPr id="22" name="Picture 21" descr="A close up of a logo&#10;&#10;Description automatically generated">
            <a:extLst>
              <a:ext uri="{FF2B5EF4-FFF2-40B4-BE49-F238E27FC236}">
                <a16:creationId xmlns:a16="http://schemas.microsoft.com/office/drawing/2014/main" id="{E92AD443-DCEA-4A3E-9C9B-E10F89681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50" y="4716126"/>
            <a:ext cx="1168277" cy="1168277"/>
          </a:xfrm>
          <a:prstGeom prst="rect">
            <a:avLst/>
          </a:prstGeom>
        </p:spPr>
      </p:pic>
      <p:pic>
        <p:nvPicPr>
          <p:cNvPr id="23" name="Picture 22" descr="A close up of a sign&#10;&#10;Description automatically generated">
            <a:extLst>
              <a:ext uri="{FF2B5EF4-FFF2-40B4-BE49-F238E27FC236}">
                <a16:creationId xmlns:a16="http://schemas.microsoft.com/office/drawing/2014/main" id="{F906009B-A03C-43D9-946D-6BD4BFD4E9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6797" y="4904824"/>
            <a:ext cx="1098154" cy="1098154"/>
          </a:xfrm>
          <a:prstGeom prst="rect">
            <a:avLst/>
          </a:prstGeom>
        </p:spPr>
      </p:pic>
      <p:pic>
        <p:nvPicPr>
          <p:cNvPr id="24" name="Picture 23" descr="A picture containing computer&#10;&#10;Description automatically generated">
            <a:extLst>
              <a:ext uri="{FF2B5EF4-FFF2-40B4-BE49-F238E27FC236}">
                <a16:creationId xmlns:a16="http://schemas.microsoft.com/office/drawing/2014/main" id="{9DBC0D52-B821-4537-B7DE-E177FB23E6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3483" y="4706204"/>
            <a:ext cx="1188119" cy="1188119"/>
          </a:xfrm>
          <a:prstGeom prst="rect">
            <a:avLst/>
          </a:prstGeom>
        </p:spPr>
      </p:pic>
      <p:sp>
        <p:nvSpPr>
          <p:cNvPr id="2" name="TextBox 1">
            <a:extLst>
              <a:ext uri="{FF2B5EF4-FFF2-40B4-BE49-F238E27FC236}">
                <a16:creationId xmlns:a16="http://schemas.microsoft.com/office/drawing/2014/main" id="{67322722-D4C5-4028-B7AA-864246DD0BC8}"/>
              </a:ext>
            </a:extLst>
          </p:cNvPr>
          <p:cNvSpPr txBox="1"/>
          <p:nvPr/>
        </p:nvSpPr>
        <p:spPr>
          <a:xfrm>
            <a:off x="155550" y="1661074"/>
            <a:ext cx="2872372"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Eat fruit and vegetables most days</a:t>
            </a:r>
          </a:p>
        </p:txBody>
      </p:sp>
      <p:sp>
        <p:nvSpPr>
          <p:cNvPr id="3" name="TextBox 2">
            <a:extLst>
              <a:ext uri="{FF2B5EF4-FFF2-40B4-BE49-F238E27FC236}">
                <a16:creationId xmlns:a16="http://schemas.microsoft.com/office/drawing/2014/main" id="{2A2E137B-018E-470C-B503-5AEDFC8F1594}"/>
              </a:ext>
            </a:extLst>
          </p:cNvPr>
          <p:cNvSpPr txBox="1"/>
          <p:nvPr/>
        </p:nvSpPr>
        <p:spPr>
          <a:xfrm>
            <a:off x="3137789" y="1653093"/>
            <a:ext cx="2668370"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Drink fizzy drinks most days</a:t>
            </a:r>
          </a:p>
        </p:txBody>
      </p:sp>
      <p:sp>
        <p:nvSpPr>
          <p:cNvPr id="5" name="TextBox 4">
            <a:extLst>
              <a:ext uri="{FF2B5EF4-FFF2-40B4-BE49-F238E27FC236}">
                <a16:creationId xmlns:a16="http://schemas.microsoft.com/office/drawing/2014/main" id="{D169CB60-DF14-431D-875D-74234A537CB9}"/>
              </a:ext>
            </a:extLst>
          </p:cNvPr>
          <p:cNvSpPr txBox="1"/>
          <p:nvPr/>
        </p:nvSpPr>
        <p:spPr>
          <a:xfrm>
            <a:off x="6011847" y="1636017"/>
            <a:ext cx="2967689"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Have visited the dentist in the last 6 months</a:t>
            </a:r>
          </a:p>
        </p:txBody>
      </p:sp>
      <p:sp>
        <p:nvSpPr>
          <p:cNvPr id="6" name="TextBox 5">
            <a:extLst>
              <a:ext uri="{FF2B5EF4-FFF2-40B4-BE49-F238E27FC236}">
                <a16:creationId xmlns:a16="http://schemas.microsoft.com/office/drawing/2014/main" id="{B51941B8-B06F-4221-8515-3D13B46062C6}"/>
              </a:ext>
            </a:extLst>
          </p:cNvPr>
          <p:cNvSpPr txBox="1"/>
          <p:nvPr/>
        </p:nvSpPr>
        <p:spPr>
          <a:xfrm>
            <a:off x="8979536" y="1636017"/>
            <a:ext cx="3026183"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Do less than one hour physical exercise a day</a:t>
            </a:r>
          </a:p>
        </p:txBody>
      </p:sp>
      <p:sp>
        <p:nvSpPr>
          <p:cNvPr id="7" name="TextBox 6">
            <a:extLst>
              <a:ext uri="{FF2B5EF4-FFF2-40B4-BE49-F238E27FC236}">
                <a16:creationId xmlns:a16="http://schemas.microsoft.com/office/drawing/2014/main" id="{F9558707-43CA-48DC-9B91-A6A81E0660AC}"/>
              </a:ext>
            </a:extLst>
          </p:cNvPr>
          <p:cNvSpPr txBox="1"/>
          <p:nvPr/>
        </p:nvSpPr>
        <p:spPr>
          <a:xfrm>
            <a:off x="152272" y="3910400"/>
            <a:ext cx="2668370"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Know where to get free condoms</a:t>
            </a:r>
          </a:p>
        </p:txBody>
      </p:sp>
      <p:sp>
        <p:nvSpPr>
          <p:cNvPr id="9" name="TextBox 8">
            <a:extLst>
              <a:ext uri="{FF2B5EF4-FFF2-40B4-BE49-F238E27FC236}">
                <a16:creationId xmlns:a16="http://schemas.microsoft.com/office/drawing/2014/main" id="{3EB704CA-FEB6-4E7C-9473-A60CBE8E57C6}"/>
              </a:ext>
            </a:extLst>
          </p:cNvPr>
          <p:cNvSpPr txBox="1"/>
          <p:nvPr/>
        </p:nvSpPr>
        <p:spPr>
          <a:xfrm>
            <a:off x="3166797" y="3877757"/>
            <a:ext cx="2739463" cy="969496"/>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Had high or maximum mental wellbeing scores²</a:t>
            </a:r>
          </a:p>
        </p:txBody>
      </p:sp>
      <p:sp>
        <p:nvSpPr>
          <p:cNvPr id="14" name="TextBox 13">
            <a:extLst>
              <a:ext uri="{FF2B5EF4-FFF2-40B4-BE49-F238E27FC236}">
                <a16:creationId xmlns:a16="http://schemas.microsoft.com/office/drawing/2014/main" id="{D7C55DFB-F385-4BA6-89F0-CA18A6538E01}"/>
              </a:ext>
            </a:extLst>
          </p:cNvPr>
          <p:cNvSpPr txBox="1"/>
          <p:nvPr/>
        </p:nvSpPr>
        <p:spPr>
          <a:xfrm>
            <a:off x="6107543" y="3877021"/>
            <a:ext cx="4887269"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Worried about schoolwork or exams ‘a lot’ or ‘quite a lot’ </a:t>
            </a:r>
          </a:p>
        </p:txBody>
      </p:sp>
      <p:sp>
        <p:nvSpPr>
          <p:cNvPr id="15" name="TextBox 14">
            <a:extLst>
              <a:ext uri="{FF2B5EF4-FFF2-40B4-BE49-F238E27FC236}">
                <a16:creationId xmlns:a16="http://schemas.microsoft.com/office/drawing/2014/main" id="{E81C0D64-5055-4CFF-9711-5A0F9D451D4B}"/>
              </a:ext>
            </a:extLst>
          </p:cNvPr>
          <p:cNvSpPr txBox="1"/>
          <p:nvPr/>
        </p:nvSpPr>
        <p:spPr>
          <a:xfrm>
            <a:off x="1671192" y="2444530"/>
            <a:ext cx="1132655" cy="646331"/>
          </a:xfrm>
          <a:prstGeom prst="rect">
            <a:avLst/>
          </a:prstGeom>
          <a:noFill/>
        </p:spPr>
        <p:txBody>
          <a:bodyPr wrap="square" rtlCol="0">
            <a:spAutoFit/>
          </a:bodyPr>
          <a:lstStyle/>
          <a:p>
            <a:pPr algn="ctr"/>
            <a:r>
              <a:rPr lang="en-GB" sz="3600" b="1" dirty="0">
                <a:solidFill>
                  <a:srgbClr val="00B050"/>
                </a:solidFill>
                <a:latin typeface="Arial" panose="020B0604020202020204" pitchFamily="34" charset="0"/>
                <a:cs typeface="Arial" panose="020B0604020202020204" pitchFamily="34" charset="0"/>
              </a:rPr>
              <a:t>+8%</a:t>
            </a:r>
          </a:p>
        </p:txBody>
      </p:sp>
      <p:sp>
        <p:nvSpPr>
          <p:cNvPr id="16" name="TextBox 15">
            <a:extLst>
              <a:ext uri="{FF2B5EF4-FFF2-40B4-BE49-F238E27FC236}">
                <a16:creationId xmlns:a16="http://schemas.microsoft.com/office/drawing/2014/main" id="{EC1A93BA-88A5-46A9-8BA9-E7B0E37EAA43}"/>
              </a:ext>
            </a:extLst>
          </p:cNvPr>
          <p:cNvSpPr txBox="1"/>
          <p:nvPr/>
        </p:nvSpPr>
        <p:spPr>
          <a:xfrm>
            <a:off x="4623197" y="2444530"/>
            <a:ext cx="1098149" cy="646331"/>
          </a:xfrm>
          <a:prstGeom prst="rect">
            <a:avLst/>
          </a:prstGeom>
          <a:noFill/>
        </p:spPr>
        <p:txBody>
          <a:bodyPr wrap="square" rtlCol="0">
            <a:spAutoFit/>
          </a:bodyPr>
          <a:lstStyle/>
          <a:p>
            <a:pPr algn="ctr"/>
            <a:r>
              <a:rPr lang="en-GB" sz="3600" b="1" dirty="0">
                <a:solidFill>
                  <a:srgbClr val="00B050"/>
                </a:solidFill>
                <a:latin typeface="Arial" panose="020B0604020202020204" pitchFamily="34" charset="0"/>
                <a:cs typeface="Arial" panose="020B0604020202020204" pitchFamily="34" charset="0"/>
              </a:rPr>
              <a:t>-9%</a:t>
            </a:r>
          </a:p>
        </p:txBody>
      </p:sp>
      <p:sp>
        <p:nvSpPr>
          <p:cNvPr id="17" name="TextBox 16">
            <a:extLst>
              <a:ext uri="{FF2B5EF4-FFF2-40B4-BE49-F238E27FC236}">
                <a16:creationId xmlns:a16="http://schemas.microsoft.com/office/drawing/2014/main" id="{D331CDCD-0669-450C-9424-C9EC0B86C3DE}"/>
              </a:ext>
            </a:extLst>
          </p:cNvPr>
          <p:cNvSpPr txBox="1"/>
          <p:nvPr/>
        </p:nvSpPr>
        <p:spPr>
          <a:xfrm>
            <a:off x="7506220" y="2433455"/>
            <a:ext cx="1268163"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-13%</a:t>
            </a:r>
          </a:p>
        </p:txBody>
      </p:sp>
      <p:sp>
        <p:nvSpPr>
          <p:cNvPr id="18" name="TextBox 17">
            <a:extLst>
              <a:ext uri="{FF2B5EF4-FFF2-40B4-BE49-F238E27FC236}">
                <a16:creationId xmlns:a16="http://schemas.microsoft.com/office/drawing/2014/main" id="{77CBEAE3-78E5-4F21-9883-A6D1F1D9D571}"/>
              </a:ext>
            </a:extLst>
          </p:cNvPr>
          <p:cNvSpPr txBox="1"/>
          <p:nvPr/>
        </p:nvSpPr>
        <p:spPr>
          <a:xfrm>
            <a:off x="10528124" y="2422655"/>
            <a:ext cx="1222078"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+6%</a:t>
            </a:r>
          </a:p>
        </p:txBody>
      </p:sp>
      <p:sp>
        <p:nvSpPr>
          <p:cNvPr id="32" name="TextBox 31">
            <a:extLst>
              <a:ext uri="{FF2B5EF4-FFF2-40B4-BE49-F238E27FC236}">
                <a16:creationId xmlns:a16="http://schemas.microsoft.com/office/drawing/2014/main" id="{6650901E-2232-4FF9-8F3C-C316AE72D2BD}"/>
              </a:ext>
            </a:extLst>
          </p:cNvPr>
          <p:cNvSpPr txBox="1"/>
          <p:nvPr/>
        </p:nvSpPr>
        <p:spPr>
          <a:xfrm>
            <a:off x="1587855" y="4716126"/>
            <a:ext cx="1211672"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-5%</a:t>
            </a:r>
          </a:p>
        </p:txBody>
      </p:sp>
      <p:sp>
        <p:nvSpPr>
          <p:cNvPr id="34" name="TextBox 33">
            <a:extLst>
              <a:ext uri="{FF2B5EF4-FFF2-40B4-BE49-F238E27FC236}">
                <a16:creationId xmlns:a16="http://schemas.microsoft.com/office/drawing/2014/main" id="{65BE59B9-3821-4B07-A631-3E6DCFCD1E34}"/>
              </a:ext>
            </a:extLst>
          </p:cNvPr>
          <p:cNvSpPr txBox="1"/>
          <p:nvPr/>
        </p:nvSpPr>
        <p:spPr>
          <a:xfrm>
            <a:off x="4587513" y="4729235"/>
            <a:ext cx="1145786" cy="646331"/>
          </a:xfrm>
          <a:prstGeom prst="rect">
            <a:avLst/>
          </a:prstGeom>
          <a:noFill/>
        </p:spPr>
        <p:txBody>
          <a:bodyPr wrap="square" rtlCol="0">
            <a:spAutoFit/>
          </a:bodyPr>
          <a:lstStyle/>
          <a:p>
            <a:pPr algn="ctr"/>
            <a:r>
              <a:rPr lang="en-GB" sz="3600" b="1" dirty="0">
                <a:solidFill>
                  <a:srgbClr val="00B050"/>
                </a:solidFill>
                <a:latin typeface="Arial" panose="020B0604020202020204" pitchFamily="34" charset="0"/>
                <a:cs typeface="Arial" panose="020B0604020202020204" pitchFamily="34" charset="0"/>
              </a:rPr>
              <a:t>+5%</a:t>
            </a:r>
          </a:p>
        </p:txBody>
      </p:sp>
      <p:sp>
        <p:nvSpPr>
          <p:cNvPr id="36" name="TextBox 35">
            <a:extLst>
              <a:ext uri="{FF2B5EF4-FFF2-40B4-BE49-F238E27FC236}">
                <a16:creationId xmlns:a16="http://schemas.microsoft.com/office/drawing/2014/main" id="{02EC8F41-3568-4496-94F4-0F76E55F7821}"/>
              </a:ext>
            </a:extLst>
          </p:cNvPr>
          <p:cNvSpPr txBox="1"/>
          <p:nvPr/>
        </p:nvSpPr>
        <p:spPr>
          <a:xfrm>
            <a:off x="7615687" y="4729235"/>
            <a:ext cx="1188119"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+5%</a:t>
            </a:r>
          </a:p>
        </p:txBody>
      </p:sp>
      <p:sp>
        <p:nvSpPr>
          <p:cNvPr id="38" name="TextBox 37">
            <a:extLst>
              <a:ext uri="{FF2B5EF4-FFF2-40B4-BE49-F238E27FC236}">
                <a16:creationId xmlns:a16="http://schemas.microsoft.com/office/drawing/2014/main" id="{086A55B8-332A-41A3-9DA2-52C356DC8500}"/>
              </a:ext>
            </a:extLst>
          </p:cNvPr>
          <p:cNvSpPr txBox="1"/>
          <p:nvPr/>
        </p:nvSpPr>
        <p:spPr>
          <a:xfrm>
            <a:off x="1412570" y="2985710"/>
            <a:ext cx="1697062"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55% 2016: 47%</a:t>
            </a:r>
          </a:p>
        </p:txBody>
      </p:sp>
      <p:sp>
        <p:nvSpPr>
          <p:cNvPr id="40" name="TextBox 39">
            <a:extLst>
              <a:ext uri="{FF2B5EF4-FFF2-40B4-BE49-F238E27FC236}">
                <a16:creationId xmlns:a16="http://schemas.microsoft.com/office/drawing/2014/main" id="{846027D1-B405-4791-98AF-E1F8DBF87CDB}"/>
              </a:ext>
            </a:extLst>
          </p:cNvPr>
          <p:cNvSpPr txBox="1"/>
          <p:nvPr/>
        </p:nvSpPr>
        <p:spPr>
          <a:xfrm>
            <a:off x="4540121" y="2972704"/>
            <a:ext cx="1330673"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22% 2016: 31%</a:t>
            </a:r>
          </a:p>
        </p:txBody>
      </p:sp>
      <p:sp>
        <p:nvSpPr>
          <p:cNvPr id="42" name="TextBox 41">
            <a:extLst>
              <a:ext uri="{FF2B5EF4-FFF2-40B4-BE49-F238E27FC236}">
                <a16:creationId xmlns:a16="http://schemas.microsoft.com/office/drawing/2014/main" id="{1DC94855-81D4-4219-97EC-F1373CB9133A}"/>
              </a:ext>
            </a:extLst>
          </p:cNvPr>
          <p:cNvSpPr txBox="1"/>
          <p:nvPr/>
        </p:nvSpPr>
        <p:spPr>
          <a:xfrm>
            <a:off x="7278062" y="2991341"/>
            <a:ext cx="1701474"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69%</a:t>
            </a:r>
          </a:p>
          <a:p>
            <a:pPr algn="ctr"/>
            <a:r>
              <a:rPr lang="en-GB" sz="1600" dirty="0">
                <a:latin typeface="Arial" panose="020B0604020202020204" pitchFamily="34" charset="0"/>
                <a:cs typeface="Arial" panose="020B0604020202020204" pitchFamily="34" charset="0"/>
              </a:rPr>
              <a:t>2016: 82%</a:t>
            </a:r>
          </a:p>
        </p:txBody>
      </p:sp>
      <p:sp>
        <p:nvSpPr>
          <p:cNvPr id="44" name="TextBox 43">
            <a:extLst>
              <a:ext uri="{FF2B5EF4-FFF2-40B4-BE49-F238E27FC236}">
                <a16:creationId xmlns:a16="http://schemas.microsoft.com/office/drawing/2014/main" id="{F10023D6-9169-4476-823D-40758A2AC866}"/>
              </a:ext>
            </a:extLst>
          </p:cNvPr>
          <p:cNvSpPr txBox="1"/>
          <p:nvPr/>
        </p:nvSpPr>
        <p:spPr>
          <a:xfrm>
            <a:off x="10564216" y="2972704"/>
            <a:ext cx="1271194"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29%</a:t>
            </a:r>
          </a:p>
          <a:p>
            <a:pPr algn="ctr"/>
            <a:r>
              <a:rPr lang="en-GB" sz="1600" dirty="0">
                <a:latin typeface="Arial" panose="020B0604020202020204" pitchFamily="34" charset="0"/>
                <a:cs typeface="Arial" panose="020B0604020202020204" pitchFamily="34" charset="0"/>
              </a:rPr>
              <a:t>2016: 23%</a:t>
            </a:r>
          </a:p>
        </p:txBody>
      </p:sp>
      <p:sp>
        <p:nvSpPr>
          <p:cNvPr id="46" name="TextBox 45">
            <a:extLst>
              <a:ext uri="{FF2B5EF4-FFF2-40B4-BE49-F238E27FC236}">
                <a16:creationId xmlns:a16="http://schemas.microsoft.com/office/drawing/2014/main" id="{E041431E-9C7E-42A1-9813-1B66B0D5CCCF}"/>
              </a:ext>
            </a:extLst>
          </p:cNvPr>
          <p:cNvSpPr txBox="1"/>
          <p:nvPr/>
        </p:nvSpPr>
        <p:spPr>
          <a:xfrm>
            <a:off x="1391178" y="5267337"/>
            <a:ext cx="1643102"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35% 2016: 40%</a:t>
            </a:r>
          </a:p>
        </p:txBody>
      </p:sp>
      <p:sp>
        <p:nvSpPr>
          <p:cNvPr id="48" name="TextBox 47">
            <a:extLst>
              <a:ext uri="{FF2B5EF4-FFF2-40B4-BE49-F238E27FC236}">
                <a16:creationId xmlns:a16="http://schemas.microsoft.com/office/drawing/2014/main" id="{5B1CA754-4BE6-4692-8344-C6816DE58D06}"/>
              </a:ext>
            </a:extLst>
          </p:cNvPr>
          <p:cNvSpPr txBox="1"/>
          <p:nvPr/>
        </p:nvSpPr>
        <p:spPr>
          <a:xfrm>
            <a:off x="4549967" y="5267337"/>
            <a:ext cx="126718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23% 2016: 18%</a:t>
            </a:r>
          </a:p>
        </p:txBody>
      </p:sp>
      <p:sp>
        <p:nvSpPr>
          <p:cNvPr id="50" name="TextBox 49">
            <a:extLst>
              <a:ext uri="{FF2B5EF4-FFF2-40B4-BE49-F238E27FC236}">
                <a16:creationId xmlns:a16="http://schemas.microsoft.com/office/drawing/2014/main" id="{11E55786-3779-46CD-9599-BB429B0E93ED}"/>
              </a:ext>
            </a:extLst>
          </p:cNvPr>
          <p:cNvSpPr txBox="1"/>
          <p:nvPr/>
        </p:nvSpPr>
        <p:spPr>
          <a:xfrm>
            <a:off x="7687644" y="5257915"/>
            <a:ext cx="1188120"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42%</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2016: 37%</a:t>
            </a:r>
          </a:p>
        </p:txBody>
      </p:sp>
      <p:sp>
        <p:nvSpPr>
          <p:cNvPr id="26" name="Title 1">
            <a:extLst>
              <a:ext uri="{FF2B5EF4-FFF2-40B4-BE49-F238E27FC236}">
                <a16:creationId xmlns:a16="http://schemas.microsoft.com/office/drawing/2014/main" id="{547EDE70-37C7-4392-B061-82A95C21816E}"/>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27" name="Title 1">
            <a:extLst>
              <a:ext uri="{FF2B5EF4-FFF2-40B4-BE49-F238E27FC236}">
                <a16:creationId xmlns:a16="http://schemas.microsoft.com/office/drawing/2014/main" id="{E6DD9309-2E39-4E80-957F-9CEA17C5A11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Trends</a:t>
            </a:r>
          </a:p>
        </p:txBody>
      </p:sp>
      <p:pic>
        <p:nvPicPr>
          <p:cNvPr id="11" name="Picture 10" descr="A picture containing light, drawing&#10;&#10;Description automatically generated">
            <a:extLst>
              <a:ext uri="{FF2B5EF4-FFF2-40B4-BE49-F238E27FC236}">
                <a16:creationId xmlns:a16="http://schemas.microsoft.com/office/drawing/2014/main" id="{492D9A8A-22A5-4328-B1AC-6865EC28EE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42371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471B-EFC7-47FE-B35A-F6144798A66F}"/>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12</a:t>
            </a:fld>
            <a:endParaRPr lang="en-GB" dirty="0"/>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5" name="TextBox 4">
            <a:extLst>
              <a:ext uri="{FF2B5EF4-FFF2-40B4-BE49-F238E27FC236}">
                <a16:creationId xmlns:a16="http://schemas.microsoft.com/office/drawing/2014/main" id="{DD7B8FFC-5747-41DB-982A-E6062C072475}"/>
              </a:ext>
            </a:extLst>
          </p:cNvPr>
          <p:cNvSpPr txBox="1"/>
          <p:nvPr/>
        </p:nvSpPr>
        <p:spPr>
          <a:xfrm>
            <a:off x="200025" y="1316188"/>
            <a:ext cx="4502217"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Did you have breakfast this morning? By physical activity</a:t>
            </a:r>
          </a:p>
        </p:txBody>
      </p:sp>
      <p:graphicFrame>
        <p:nvGraphicFramePr>
          <p:cNvPr id="10" name="Chart 9">
            <a:extLst>
              <a:ext uri="{FF2B5EF4-FFF2-40B4-BE49-F238E27FC236}">
                <a16:creationId xmlns:a16="http://schemas.microsoft.com/office/drawing/2014/main" id="{517C74AB-65FB-49F0-9714-88DC8C97B1F7}"/>
              </a:ext>
            </a:extLst>
          </p:cNvPr>
          <p:cNvGraphicFramePr/>
          <p:nvPr>
            <p:extLst>
              <p:ext uri="{D42A27DB-BD31-4B8C-83A1-F6EECF244321}">
                <p14:modId xmlns:p14="http://schemas.microsoft.com/office/powerpoint/2010/main" val="81016775"/>
              </p:ext>
            </p:extLst>
          </p:nvPr>
        </p:nvGraphicFramePr>
        <p:xfrm>
          <a:off x="96051" y="1906833"/>
          <a:ext cx="4818435" cy="388723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9D29C3EC-2C11-4CDD-8B45-25B6FA193963}"/>
              </a:ext>
            </a:extLst>
          </p:cNvPr>
          <p:cNvCxnSpPr>
            <a:cxnSpLocks/>
          </p:cNvCxnSpPr>
          <p:nvPr/>
        </p:nvCxnSpPr>
        <p:spPr>
          <a:xfrm>
            <a:off x="4876976"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CFFB7AB8-AE9E-4B09-AF2D-F596FEE06948}"/>
              </a:ext>
            </a:extLst>
          </p:cNvPr>
          <p:cNvGraphicFramePr/>
          <p:nvPr>
            <p:extLst>
              <p:ext uri="{D42A27DB-BD31-4B8C-83A1-F6EECF244321}">
                <p14:modId xmlns:p14="http://schemas.microsoft.com/office/powerpoint/2010/main" val="2619838437"/>
              </p:ext>
            </p:extLst>
          </p:nvPr>
        </p:nvGraphicFramePr>
        <p:xfrm>
          <a:off x="5051708" y="1650967"/>
          <a:ext cx="6816133" cy="441785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A8A540F9-B078-4F78-9A52-DE451C384DF4}"/>
              </a:ext>
            </a:extLst>
          </p:cNvPr>
          <p:cNvSpPr txBox="1"/>
          <p:nvPr/>
        </p:nvSpPr>
        <p:spPr>
          <a:xfrm>
            <a:off x="7041487" y="1297773"/>
            <a:ext cx="384325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eat or drink…?</a:t>
            </a:r>
          </a:p>
        </p:txBody>
      </p:sp>
      <p:sp>
        <p:nvSpPr>
          <p:cNvPr id="6" name="Title 1">
            <a:extLst>
              <a:ext uri="{FF2B5EF4-FFF2-40B4-BE49-F238E27FC236}">
                <a16:creationId xmlns:a16="http://schemas.microsoft.com/office/drawing/2014/main" id="{B12D5934-9631-4D3C-9D89-A1D0492CBF1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303DDA4A-5169-414A-9062-80A645599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0185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13</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284786" y="1350320"/>
            <a:ext cx="5474589"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Is your diet (the food you eat)…? By physical activity</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3139229988"/>
              </p:ext>
            </p:extLst>
          </p:nvPr>
        </p:nvGraphicFramePr>
        <p:xfrm>
          <a:off x="671205" y="1768719"/>
          <a:ext cx="5088170" cy="436435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14" name="Straight Connector 13">
            <a:extLst>
              <a:ext uri="{FF2B5EF4-FFF2-40B4-BE49-F238E27FC236}">
                <a16:creationId xmlns:a16="http://schemas.microsoft.com/office/drawing/2014/main" id="{8BDE21D7-4A8A-42B3-BD57-90C01B8D9C9C}"/>
              </a:ext>
            </a:extLst>
          </p:cNvPr>
          <p:cNvCxnSpPr>
            <a:cxnSpLocks/>
          </p:cNvCxnSpPr>
          <p:nvPr/>
        </p:nvCxnSpPr>
        <p:spPr>
          <a:xfrm>
            <a:off x="6145794"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63AB15B5-83B4-4F7F-9252-1A949DB75A72}"/>
              </a:ext>
            </a:extLst>
          </p:cNvPr>
          <p:cNvGraphicFramePr/>
          <p:nvPr>
            <p:extLst>
              <p:ext uri="{D42A27DB-BD31-4B8C-83A1-F6EECF244321}">
                <p14:modId xmlns:p14="http://schemas.microsoft.com/office/powerpoint/2010/main" val="2956301557"/>
              </p:ext>
            </p:extLst>
          </p:nvPr>
        </p:nvGraphicFramePr>
        <p:xfrm>
          <a:off x="7058415" y="1418892"/>
          <a:ext cx="4147250"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91521E9E-85A0-4979-B5BE-C605585563B5}"/>
              </a:ext>
            </a:extLst>
          </p:cNvPr>
          <p:cNvSpPr txBox="1"/>
          <p:nvPr/>
        </p:nvSpPr>
        <p:spPr>
          <a:xfrm>
            <a:off x="6678103" y="1300551"/>
            <a:ext cx="490787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you need to eat more healthily?</a:t>
            </a:r>
          </a:p>
        </p:txBody>
      </p:sp>
      <p:sp>
        <p:nvSpPr>
          <p:cNvPr id="3" name="TextBox 2">
            <a:extLst>
              <a:ext uri="{FF2B5EF4-FFF2-40B4-BE49-F238E27FC236}">
                <a16:creationId xmlns:a16="http://schemas.microsoft.com/office/drawing/2014/main" id="{79DE9A63-5143-4D35-85FA-C3F1C8BAB315}"/>
              </a:ext>
            </a:extLst>
          </p:cNvPr>
          <p:cNvSpPr txBox="1"/>
          <p:nvPr/>
        </p:nvSpPr>
        <p:spPr>
          <a:xfrm>
            <a:off x="6430654" y="5886854"/>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1,971</a:t>
            </a:r>
          </a:p>
        </p:txBody>
      </p:sp>
      <p:sp>
        <p:nvSpPr>
          <p:cNvPr id="5" name="Title 1">
            <a:extLst>
              <a:ext uri="{FF2B5EF4-FFF2-40B4-BE49-F238E27FC236}">
                <a16:creationId xmlns:a16="http://schemas.microsoft.com/office/drawing/2014/main" id="{F5BFA937-5037-4E03-A752-CF9A1B36E2B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B9E7EB11-3A0B-4644-BF9B-76B3B326E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5451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14</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124240" y="1488423"/>
            <a:ext cx="5971760"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times a day do you normally brush your teeth?</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2601468077"/>
              </p:ext>
            </p:extLst>
          </p:nvPr>
        </p:nvGraphicFramePr>
        <p:xfrm>
          <a:off x="678131" y="1973569"/>
          <a:ext cx="5088170" cy="291198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14" name="Straight Connector 13">
            <a:extLst>
              <a:ext uri="{FF2B5EF4-FFF2-40B4-BE49-F238E27FC236}">
                <a16:creationId xmlns:a16="http://schemas.microsoft.com/office/drawing/2014/main" id="{8BDE21D7-4A8A-42B3-BD57-90C01B8D9C9C}"/>
              </a:ext>
            </a:extLst>
          </p:cNvPr>
          <p:cNvCxnSpPr>
            <a:cxnSpLocks/>
          </p:cNvCxnSpPr>
          <p:nvPr/>
        </p:nvCxnSpPr>
        <p:spPr>
          <a:xfrm>
            <a:off x="6145794"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521E9E-85A0-4979-B5BE-C605585563B5}"/>
              </a:ext>
            </a:extLst>
          </p:cNvPr>
          <p:cNvSpPr txBox="1"/>
          <p:nvPr/>
        </p:nvSpPr>
        <p:spPr>
          <a:xfrm>
            <a:off x="6678103" y="1488423"/>
            <a:ext cx="490787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long ago did you last go to the dentist?</a:t>
            </a:r>
          </a:p>
        </p:txBody>
      </p:sp>
      <p:graphicFrame>
        <p:nvGraphicFramePr>
          <p:cNvPr id="2" name="Chart 1">
            <a:extLst>
              <a:ext uri="{FF2B5EF4-FFF2-40B4-BE49-F238E27FC236}">
                <a16:creationId xmlns:a16="http://schemas.microsoft.com/office/drawing/2014/main" id="{D70C7B56-B8D4-4FE7-AE1C-305898978E46}"/>
              </a:ext>
            </a:extLst>
          </p:cNvPr>
          <p:cNvGraphicFramePr/>
          <p:nvPr>
            <p:extLst>
              <p:ext uri="{D42A27DB-BD31-4B8C-83A1-F6EECF244321}">
                <p14:modId xmlns:p14="http://schemas.microsoft.com/office/powerpoint/2010/main" val="2117542436"/>
              </p:ext>
            </p:extLst>
          </p:nvPr>
        </p:nvGraphicFramePr>
        <p:xfrm>
          <a:off x="6497808" y="2059389"/>
          <a:ext cx="5088170" cy="339958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B5E86AF-B451-4B3C-BD70-E4CB3D3BC0DC}"/>
              </a:ext>
            </a:extLst>
          </p:cNvPr>
          <p:cNvSpPr txBox="1"/>
          <p:nvPr/>
        </p:nvSpPr>
        <p:spPr>
          <a:xfrm>
            <a:off x="191164" y="5884260"/>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1,988</a:t>
            </a:r>
          </a:p>
        </p:txBody>
      </p:sp>
      <p:sp>
        <p:nvSpPr>
          <p:cNvPr id="5" name="TextBox 4">
            <a:extLst>
              <a:ext uri="{FF2B5EF4-FFF2-40B4-BE49-F238E27FC236}">
                <a16:creationId xmlns:a16="http://schemas.microsoft.com/office/drawing/2014/main" id="{26CD34A2-7870-4FD7-8ACF-72F2CC9D1DC4}"/>
              </a:ext>
            </a:extLst>
          </p:cNvPr>
          <p:cNvSpPr txBox="1"/>
          <p:nvPr/>
        </p:nvSpPr>
        <p:spPr>
          <a:xfrm>
            <a:off x="6292635" y="5872782"/>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1,984</a:t>
            </a:r>
          </a:p>
        </p:txBody>
      </p:sp>
      <p:sp>
        <p:nvSpPr>
          <p:cNvPr id="7" name="Title 1">
            <a:extLst>
              <a:ext uri="{FF2B5EF4-FFF2-40B4-BE49-F238E27FC236}">
                <a16:creationId xmlns:a16="http://schemas.microsoft.com/office/drawing/2014/main" id="{BF2F5B71-1A3C-42FB-BA16-B0B719B6E82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75BF4B-1709-445D-82BE-D3A4F4C91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86417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6" name="Content Placeholder 5">
            <a:extLst>
              <a:ext uri="{FF2B5EF4-FFF2-40B4-BE49-F238E27FC236}">
                <a16:creationId xmlns:a16="http://schemas.microsoft.com/office/drawing/2014/main" id="{4480F277-5657-462D-9F82-F4D02C5BC347}"/>
              </a:ext>
            </a:extLst>
          </p:cNvPr>
          <p:cNvGraphicFramePr>
            <a:graphicFrameLocks noGrp="1"/>
          </p:cNvGraphicFramePr>
          <p:nvPr>
            <p:ph idx="1"/>
            <p:extLst>
              <p:ext uri="{D42A27DB-BD31-4B8C-83A1-F6EECF244321}">
                <p14:modId xmlns:p14="http://schemas.microsoft.com/office/powerpoint/2010/main" val="3209915053"/>
              </p:ext>
            </p:extLst>
          </p:nvPr>
        </p:nvGraphicFramePr>
        <p:xfrm>
          <a:off x="918410" y="1424575"/>
          <a:ext cx="9827994" cy="42445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Had breakfast this morning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70%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73%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Eat fruit/veg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Drink fizzy drinks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they have healthy diet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54799804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they need to eat more healthily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86%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81588651"/>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Been to dentist in last six months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3EA77DFE-6623-47E5-B6C6-3843D9381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 name="Group 13">
            <a:extLst>
              <a:ext uri="{FF2B5EF4-FFF2-40B4-BE49-F238E27FC236}">
                <a16:creationId xmlns:a16="http://schemas.microsoft.com/office/drawing/2014/main" id="{1C77499D-8FAF-410D-B44E-D4B660B013F0}"/>
              </a:ext>
            </a:extLst>
          </p:cNvPr>
          <p:cNvGrpSpPr/>
          <p:nvPr/>
        </p:nvGrpSpPr>
        <p:grpSpPr>
          <a:xfrm>
            <a:off x="7122750" y="693961"/>
            <a:ext cx="4844155" cy="646332"/>
            <a:chOff x="7122750" y="693961"/>
            <a:chExt cx="4844155" cy="646332"/>
          </a:xfrm>
        </p:grpSpPr>
        <p:sp>
          <p:nvSpPr>
            <p:cNvPr id="2" name="TextBox 1">
              <a:extLst>
                <a:ext uri="{FF2B5EF4-FFF2-40B4-BE49-F238E27FC236}">
                  <a16:creationId xmlns:a16="http://schemas.microsoft.com/office/drawing/2014/main" id="{41363E15-0084-4608-BAA3-1806DCCAF36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7" name="Rectangle 6">
              <a:extLst>
                <a:ext uri="{FF2B5EF4-FFF2-40B4-BE49-F238E27FC236}">
                  <a16:creationId xmlns:a16="http://schemas.microsoft.com/office/drawing/2014/main" id="{C4F3858F-6F03-4C76-8B79-B0EDF1299A2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A4A3258-A290-4D19-B6F0-3BEB07E3B69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1" name="Rectangle 10">
              <a:extLst>
                <a:ext uri="{FF2B5EF4-FFF2-40B4-BE49-F238E27FC236}">
                  <a16:creationId xmlns:a16="http://schemas.microsoft.com/office/drawing/2014/main" id="{84ED6E9D-54CD-42F0-94B6-52C57F24CD92}"/>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620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16</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3B17DE13-E78C-4D62-993A-3B87B9C5C097}"/>
              </a:ext>
            </a:extLst>
          </p:cNvPr>
          <p:cNvGraphicFramePr>
            <a:graphicFrameLocks noGrp="1"/>
          </p:cNvGraphicFramePr>
          <p:nvPr>
            <p:ph idx="1"/>
            <p:extLst>
              <p:ext uri="{D42A27DB-BD31-4B8C-83A1-F6EECF244321}">
                <p14:modId xmlns:p14="http://schemas.microsoft.com/office/powerpoint/2010/main" val="107619950"/>
              </p:ext>
            </p:extLst>
          </p:nvPr>
        </p:nvGraphicFramePr>
        <p:xfrm>
          <a:off x="934452" y="1414794"/>
          <a:ext cx="8943392" cy="436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Had breakfast this morning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fruit/veg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Drink fizzy drinks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Think they have healthy diet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66137104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they need to eat more healthily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93829906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Been to dentist in last six months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6FC046DE-C5FD-4D01-AAA0-C5C9212D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1965305-1476-477E-8CA9-672F4B310C5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C3BBE2F-D5FD-450B-A50A-CF2C3256FEE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41C5FCA7-D119-4750-ACEA-D30BCFAFEE71}"/>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2A95361-7E35-4468-84E2-18D981DD675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ED529D04-4F99-49DE-AEA7-4F6DFB1074C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956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cxnSp>
        <p:nvCxnSpPr>
          <p:cNvPr id="10" name="Straight Connector 9">
            <a:extLst>
              <a:ext uri="{FF2B5EF4-FFF2-40B4-BE49-F238E27FC236}">
                <a16:creationId xmlns:a16="http://schemas.microsoft.com/office/drawing/2014/main" id="{2BD34A48-4A1F-4143-9A2C-064DC5D12BE5}"/>
              </a:ext>
            </a:extLst>
          </p:cNvPr>
          <p:cNvCxnSpPr>
            <a:cxnSpLocks/>
          </p:cNvCxnSpPr>
          <p:nvPr/>
        </p:nvCxnSpPr>
        <p:spPr>
          <a:xfrm>
            <a:off x="4130211" y="1511488"/>
            <a:ext cx="0" cy="4662593"/>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44571B-D07F-4633-B96A-CB3AE13A86BC}"/>
              </a:ext>
            </a:extLst>
          </p:cNvPr>
          <p:cNvCxnSpPr>
            <a:cxnSpLocks/>
          </p:cNvCxnSpPr>
          <p:nvPr/>
        </p:nvCxnSpPr>
        <p:spPr>
          <a:xfrm>
            <a:off x="293530" y="3910400"/>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4A1B8AB-910A-4B6A-8061-35A00F839908}"/>
              </a:ext>
            </a:extLst>
          </p:cNvPr>
          <p:cNvCxnSpPr>
            <a:cxnSpLocks/>
          </p:cNvCxnSpPr>
          <p:nvPr/>
        </p:nvCxnSpPr>
        <p:spPr>
          <a:xfrm>
            <a:off x="8096541" y="1511488"/>
            <a:ext cx="0" cy="239891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E49B94A-69BB-4333-99D3-7D18F19FD472}"/>
              </a:ext>
            </a:extLst>
          </p:cNvPr>
          <p:cNvSpPr txBox="1"/>
          <p:nvPr/>
        </p:nvSpPr>
        <p:spPr>
          <a:xfrm>
            <a:off x="177484" y="1511488"/>
            <a:ext cx="3831233"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Think their diet is ‘not very healthy’ or ‘very unhealthy’</a:t>
            </a:r>
          </a:p>
        </p:txBody>
      </p:sp>
      <p:sp>
        <p:nvSpPr>
          <p:cNvPr id="212" name="TextBox 211">
            <a:extLst>
              <a:ext uri="{FF2B5EF4-FFF2-40B4-BE49-F238E27FC236}">
                <a16:creationId xmlns:a16="http://schemas.microsoft.com/office/drawing/2014/main" id="{3D2C0C72-663E-405C-8174-9D586B64C521}"/>
              </a:ext>
            </a:extLst>
          </p:cNvPr>
          <p:cNvSpPr txBox="1"/>
          <p:nvPr/>
        </p:nvSpPr>
        <p:spPr>
          <a:xfrm>
            <a:off x="4153515" y="1513130"/>
            <a:ext cx="3986120"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Eat fruit and vegetables on ‘most days’</a:t>
            </a:r>
          </a:p>
        </p:txBody>
      </p:sp>
      <p:sp>
        <p:nvSpPr>
          <p:cNvPr id="214" name="TextBox 213">
            <a:extLst>
              <a:ext uri="{FF2B5EF4-FFF2-40B4-BE49-F238E27FC236}">
                <a16:creationId xmlns:a16="http://schemas.microsoft.com/office/drawing/2014/main" id="{188E1560-28B2-4731-BC23-0DE16769F40F}"/>
              </a:ext>
            </a:extLst>
          </p:cNvPr>
          <p:cNvSpPr txBox="1"/>
          <p:nvPr/>
        </p:nvSpPr>
        <p:spPr>
          <a:xfrm>
            <a:off x="8096541" y="1513130"/>
            <a:ext cx="3831233"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Drink fizzy drinks on ‘most days’</a:t>
            </a:r>
          </a:p>
        </p:txBody>
      </p:sp>
      <p:sp>
        <p:nvSpPr>
          <p:cNvPr id="216" name="TextBox 215">
            <a:extLst>
              <a:ext uri="{FF2B5EF4-FFF2-40B4-BE49-F238E27FC236}">
                <a16:creationId xmlns:a16="http://schemas.microsoft.com/office/drawing/2014/main" id="{E1D8CC7E-D272-4BA1-AC41-C13BC1AD0661}"/>
              </a:ext>
            </a:extLst>
          </p:cNvPr>
          <p:cNvSpPr txBox="1"/>
          <p:nvPr/>
        </p:nvSpPr>
        <p:spPr>
          <a:xfrm>
            <a:off x="177484" y="3910400"/>
            <a:ext cx="3831233"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Brush teeth at least twice a day</a:t>
            </a:r>
          </a:p>
        </p:txBody>
      </p:sp>
      <p:sp>
        <p:nvSpPr>
          <p:cNvPr id="218" name="TextBox 217">
            <a:extLst>
              <a:ext uri="{FF2B5EF4-FFF2-40B4-BE49-F238E27FC236}">
                <a16:creationId xmlns:a16="http://schemas.microsoft.com/office/drawing/2014/main" id="{C82C68C7-E875-4747-AF5F-3BC01E7BCD58}"/>
              </a:ext>
            </a:extLst>
          </p:cNvPr>
          <p:cNvSpPr txBox="1"/>
          <p:nvPr/>
        </p:nvSpPr>
        <p:spPr>
          <a:xfrm>
            <a:off x="4153515" y="3942101"/>
            <a:ext cx="4183713"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Visited the dentist in the last 6 months</a:t>
            </a:r>
          </a:p>
        </p:txBody>
      </p:sp>
      <p:graphicFrame>
        <p:nvGraphicFramePr>
          <p:cNvPr id="233" name="Chart 232">
            <a:extLst>
              <a:ext uri="{FF2B5EF4-FFF2-40B4-BE49-F238E27FC236}">
                <a16:creationId xmlns:a16="http://schemas.microsoft.com/office/drawing/2014/main" id="{C618427D-70C3-4663-82CC-02B572808FC5}"/>
              </a:ext>
            </a:extLst>
          </p:cNvPr>
          <p:cNvGraphicFramePr/>
          <p:nvPr>
            <p:extLst>
              <p:ext uri="{D42A27DB-BD31-4B8C-83A1-F6EECF244321}">
                <p14:modId xmlns:p14="http://schemas.microsoft.com/office/powerpoint/2010/main" val="938419222"/>
              </p:ext>
            </p:extLst>
          </p:nvPr>
        </p:nvGraphicFramePr>
        <p:xfrm>
          <a:off x="129466" y="2053376"/>
          <a:ext cx="4063998" cy="1825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5" name="Chart 234">
            <a:extLst>
              <a:ext uri="{FF2B5EF4-FFF2-40B4-BE49-F238E27FC236}">
                <a16:creationId xmlns:a16="http://schemas.microsoft.com/office/drawing/2014/main" id="{13378F0B-35A7-4D72-A98A-B34A83AA1C38}"/>
              </a:ext>
            </a:extLst>
          </p:cNvPr>
          <p:cNvGraphicFramePr/>
          <p:nvPr>
            <p:extLst>
              <p:ext uri="{D42A27DB-BD31-4B8C-83A1-F6EECF244321}">
                <p14:modId xmlns:p14="http://schemas.microsoft.com/office/powerpoint/2010/main" val="1390104354"/>
              </p:ext>
            </p:extLst>
          </p:nvPr>
        </p:nvGraphicFramePr>
        <p:xfrm>
          <a:off x="4113004" y="2016806"/>
          <a:ext cx="4063998" cy="18259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7" name="Chart 236">
            <a:extLst>
              <a:ext uri="{FF2B5EF4-FFF2-40B4-BE49-F238E27FC236}">
                <a16:creationId xmlns:a16="http://schemas.microsoft.com/office/drawing/2014/main" id="{99D79D1B-0132-462A-BADF-1A998E890949}"/>
              </a:ext>
            </a:extLst>
          </p:cNvPr>
          <p:cNvGraphicFramePr/>
          <p:nvPr>
            <p:extLst>
              <p:ext uri="{D42A27DB-BD31-4B8C-83A1-F6EECF244321}">
                <p14:modId xmlns:p14="http://schemas.microsoft.com/office/powerpoint/2010/main" val="2118156104"/>
              </p:ext>
            </p:extLst>
          </p:nvPr>
        </p:nvGraphicFramePr>
        <p:xfrm>
          <a:off x="8136490" y="2016806"/>
          <a:ext cx="4063998" cy="18259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9" name="Chart 238">
            <a:extLst>
              <a:ext uri="{FF2B5EF4-FFF2-40B4-BE49-F238E27FC236}">
                <a16:creationId xmlns:a16="http://schemas.microsoft.com/office/drawing/2014/main" id="{83D59BDB-EFC0-4D25-9026-B1A3CDBA79F6}"/>
              </a:ext>
            </a:extLst>
          </p:cNvPr>
          <p:cNvGraphicFramePr/>
          <p:nvPr>
            <p:extLst>
              <p:ext uri="{D42A27DB-BD31-4B8C-83A1-F6EECF244321}">
                <p14:modId xmlns:p14="http://schemas.microsoft.com/office/powerpoint/2010/main" val="2089007315"/>
              </p:ext>
            </p:extLst>
          </p:nvPr>
        </p:nvGraphicFramePr>
        <p:xfrm>
          <a:off x="129466" y="4298528"/>
          <a:ext cx="4063998" cy="18259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1" name="Chart 240">
            <a:extLst>
              <a:ext uri="{FF2B5EF4-FFF2-40B4-BE49-F238E27FC236}">
                <a16:creationId xmlns:a16="http://schemas.microsoft.com/office/drawing/2014/main" id="{0D635AA6-0A50-47EA-808A-447987CE3DFC}"/>
              </a:ext>
            </a:extLst>
          </p:cNvPr>
          <p:cNvGraphicFramePr/>
          <p:nvPr>
            <p:extLst>
              <p:ext uri="{D42A27DB-BD31-4B8C-83A1-F6EECF244321}">
                <p14:modId xmlns:p14="http://schemas.microsoft.com/office/powerpoint/2010/main" val="1377039127"/>
              </p:ext>
            </p:extLst>
          </p:nvPr>
        </p:nvGraphicFramePr>
        <p:xfrm>
          <a:off x="4130211" y="4298528"/>
          <a:ext cx="4063998" cy="1825978"/>
        </p:xfrm>
        <a:graphic>
          <a:graphicData uri="http://schemas.openxmlformats.org/drawingml/2006/chart">
            <c:chart xmlns:c="http://schemas.openxmlformats.org/drawingml/2006/chart" xmlns:r="http://schemas.openxmlformats.org/officeDocument/2006/relationships" r:id="rId7"/>
          </a:graphicData>
        </a:graphic>
      </p:graphicFrame>
      <p:pic>
        <p:nvPicPr>
          <p:cNvPr id="2" name="Picture 1" descr="A picture containing light, drawing&#10;&#10;Description automatically generated">
            <a:extLst>
              <a:ext uri="{FF2B5EF4-FFF2-40B4-BE49-F238E27FC236}">
                <a16:creationId xmlns:a16="http://schemas.microsoft.com/office/drawing/2014/main" id="{D8DDF26C-AA9C-40B4-A269-67BBE795A9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01242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55949" y="1391368"/>
            <a:ext cx="5475860"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hours of physical activity do you do a day? By eating breakfast</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2160805134"/>
              </p:ext>
            </p:extLst>
          </p:nvPr>
        </p:nvGraphicFramePr>
        <p:xfrm>
          <a:off x="357342" y="1993869"/>
          <a:ext cx="5088170" cy="36973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385C818-DE66-4D3E-9B35-BAE58B6216DF}"/>
              </a:ext>
            </a:extLst>
          </p:cNvPr>
          <p:cNvSpPr txBox="1"/>
          <p:nvPr/>
        </p:nvSpPr>
        <p:spPr>
          <a:xfrm>
            <a:off x="5986138" y="1391368"/>
            <a:ext cx="6049913"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the amount of physical activity you do is enough?</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FBDF1CB5-8F21-4D28-B183-F2208B612CFF}"/>
              </a:ext>
            </a:extLst>
          </p:cNvPr>
          <p:cNvGraphicFramePr/>
          <p:nvPr>
            <p:extLst>
              <p:ext uri="{D42A27DB-BD31-4B8C-83A1-F6EECF244321}">
                <p14:modId xmlns:p14="http://schemas.microsoft.com/office/powerpoint/2010/main" val="1099369525"/>
              </p:ext>
            </p:extLst>
          </p:nvPr>
        </p:nvGraphicFramePr>
        <p:xfrm>
          <a:off x="5872682" y="2008385"/>
          <a:ext cx="5877358" cy="388723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0EC2C0E7-AF07-4B7C-BBB9-563D7B068F4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485EB820-4F81-4766-9209-6D55D0878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7088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graphicFrame>
        <p:nvGraphicFramePr>
          <p:cNvPr id="14" name="Chart 13">
            <a:extLst>
              <a:ext uri="{FF2B5EF4-FFF2-40B4-BE49-F238E27FC236}">
                <a16:creationId xmlns:a16="http://schemas.microsoft.com/office/drawing/2014/main" id="{8852B36E-9DE5-4989-AD89-2D1C94EB3FF5}"/>
              </a:ext>
            </a:extLst>
          </p:cNvPr>
          <p:cNvGraphicFramePr/>
          <p:nvPr>
            <p:extLst>
              <p:ext uri="{D42A27DB-BD31-4B8C-83A1-F6EECF244321}">
                <p14:modId xmlns:p14="http://schemas.microsoft.com/office/powerpoint/2010/main" val="267171946"/>
              </p:ext>
            </p:extLst>
          </p:nvPr>
        </p:nvGraphicFramePr>
        <p:xfrm>
          <a:off x="372933" y="1970742"/>
          <a:ext cx="5088170" cy="34958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3D64A60-28CD-43C4-A923-EC3EB891F17A}"/>
              </a:ext>
            </a:extLst>
          </p:cNvPr>
          <p:cNvSpPr txBox="1"/>
          <p:nvPr/>
        </p:nvSpPr>
        <p:spPr>
          <a:xfrm>
            <a:off x="5986138" y="1391368"/>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do you usually get to school?</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155949" y="1391368"/>
            <a:ext cx="541274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Barriers to being more active</a:t>
            </a:r>
          </a:p>
        </p:txBody>
      </p:sp>
      <p:graphicFrame>
        <p:nvGraphicFramePr>
          <p:cNvPr id="6" name="Chart 5">
            <a:extLst>
              <a:ext uri="{FF2B5EF4-FFF2-40B4-BE49-F238E27FC236}">
                <a16:creationId xmlns:a16="http://schemas.microsoft.com/office/drawing/2014/main" id="{69A3691B-605E-4581-BB26-6BC7B4E3C920}"/>
              </a:ext>
            </a:extLst>
          </p:cNvPr>
          <p:cNvGraphicFramePr/>
          <p:nvPr>
            <p:extLst>
              <p:ext uri="{D42A27DB-BD31-4B8C-83A1-F6EECF244321}">
                <p14:modId xmlns:p14="http://schemas.microsoft.com/office/powerpoint/2010/main" val="1975094208"/>
              </p:ext>
            </p:extLst>
          </p:nvPr>
        </p:nvGraphicFramePr>
        <p:xfrm>
          <a:off x="6265630" y="1970742"/>
          <a:ext cx="5088170" cy="349589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E036762-C59E-43FD-9C64-6CF4855CA3AC}"/>
              </a:ext>
            </a:extLst>
          </p:cNvPr>
          <p:cNvSpPr txBox="1"/>
          <p:nvPr/>
        </p:nvSpPr>
        <p:spPr>
          <a:xfrm>
            <a:off x="372933" y="578145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1,956</a:t>
            </a:r>
          </a:p>
        </p:txBody>
      </p:sp>
      <p:sp>
        <p:nvSpPr>
          <p:cNvPr id="5" name="TextBox 4">
            <a:extLst>
              <a:ext uri="{FF2B5EF4-FFF2-40B4-BE49-F238E27FC236}">
                <a16:creationId xmlns:a16="http://schemas.microsoft.com/office/drawing/2014/main" id="{68507C01-A2D6-4A47-BC96-3303B677D2A9}"/>
              </a:ext>
            </a:extLst>
          </p:cNvPr>
          <p:cNvSpPr txBox="1"/>
          <p:nvPr/>
        </p:nvSpPr>
        <p:spPr>
          <a:xfrm>
            <a:off x="5908862" y="5781456"/>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1,972</a:t>
            </a:r>
          </a:p>
        </p:txBody>
      </p:sp>
      <p:sp>
        <p:nvSpPr>
          <p:cNvPr id="7" name="Title 1">
            <a:extLst>
              <a:ext uri="{FF2B5EF4-FFF2-40B4-BE49-F238E27FC236}">
                <a16:creationId xmlns:a16="http://schemas.microsoft.com/office/drawing/2014/main" id="{02A5692C-3856-4CE5-BF5D-3214A39D2D3A}"/>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8AE988D0-E369-4AF4-8E80-F1173711B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62764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2</a:t>
            </a:fld>
            <a:endParaRPr lang="en-GB" dirty="0"/>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8" name="Title 1">
            <a:hlinkClick r:id="rId3" action="ppaction://hlinksldjump"/>
            <a:extLst>
              <a:ext uri="{FF2B5EF4-FFF2-40B4-BE49-F238E27FC236}">
                <a16:creationId xmlns:a16="http://schemas.microsoft.com/office/drawing/2014/main" id="{CDA7B5F1-040C-4439-A330-27AF30F66E5F}"/>
              </a:ext>
            </a:extLst>
          </p:cNvPr>
          <p:cNvSpPr txBox="1">
            <a:spLocks/>
          </p:cNvSpPr>
          <p:nvPr/>
        </p:nvSpPr>
        <p:spPr>
          <a:xfrm>
            <a:off x="1336643" y="1074425"/>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Introduction </a:t>
            </a:r>
          </a:p>
          <a:p>
            <a:pPr algn="ctr"/>
            <a:endParaRPr lang="en-GB" sz="12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3)</a:t>
            </a:r>
            <a:endParaRPr lang="en-GB" sz="4000" b="1" dirty="0">
              <a:solidFill>
                <a:srgbClr val="330099"/>
              </a:solidFill>
              <a:latin typeface="Arial" panose="020B0604020202020204" pitchFamily="34" charset="0"/>
              <a:cs typeface="Arial" panose="020B0604020202020204" pitchFamily="34" charset="0"/>
            </a:endParaRPr>
          </a:p>
        </p:txBody>
      </p:sp>
      <p:sp>
        <p:nvSpPr>
          <p:cNvPr id="10" name="Title 1">
            <a:hlinkClick r:id="rId4" action="ppaction://hlinksldjump"/>
            <a:extLst>
              <a:ext uri="{FF2B5EF4-FFF2-40B4-BE49-F238E27FC236}">
                <a16:creationId xmlns:a16="http://schemas.microsoft.com/office/drawing/2014/main" id="{C97E60B1-6B82-4AC5-B3CC-0123BA85867F}"/>
              </a:ext>
            </a:extLst>
          </p:cNvPr>
          <p:cNvSpPr txBox="1">
            <a:spLocks/>
          </p:cNvSpPr>
          <p:nvPr/>
        </p:nvSpPr>
        <p:spPr>
          <a:xfrm>
            <a:off x="3302857" y="1074424"/>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How to read the report </a:t>
            </a:r>
            <a:br>
              <a:rPr lang="en-GB" sz="1800" b="1" dirty="0">
                <a:solidFill>
                  <a:srgbClr val="330099"/>
                </a:solidFill>
                <a:latin typeface="Arial" panose="020B0604020202020204" pitchFamily="34" charset="0"/>
                <a:cs typeface="Arial" panose="020B0604020202020204" pitchFamily="34" charset="0"/>
              </a:rPr>
            </a:b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4)</a:t>
            </a:r>
            <a:endParaRPr lang="en-GB" b="1" dirty="0">
              <a:solidFill>
                <a:srgbClr val="330099"/>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1BC5CF8-1ED2-4C59-839F-A5255AB3E1EA}"/>
              </a:ext>
            </a:extLst>
          </p:cNvPr>
          <p:cNvSpPr txBox="1">
            <a:spLocks/>
          </p:cNvSpPr>
          <p:nvPr/>
        </p:nvSpPr>
        <p:spPr>
          <a:xfrm>
            <a:off x="835098" y="-695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Contents</a:t>
            </a:r>
          </a:p>
        </p:txBody>
      </p:sp>
      <p:sp>
        <p:nvSpPr>
          <p:cNvPr id="16" name="Title 1">
            <a:hlinkClick r:id="rId5" action="ppaction://hlinksldjump"/>
            <a:extLst>
              <a:ext uri="{FF2B5EF4-FFF2-40B4-BE49-F238E27FC236}">
                <a16:creationId xmlns:a16="http://schemas.microsoft.com/office/drawing/2014/main" id="{BD9DF8A2-D311-4511-A7F9-065B590E1A99}"/>
              </a:ext>
            </a:extLst>
          </p:cNvPr>
          <p:cNvSpPr txBox="1">
            <a:spLocks/>
          </p:cNvSpPr>
          <p:nvPr/>
        </p:nvSpPr>
        <p:spPr>
          <a:xfrm>
            <a:off x="7235941" y="1060558"/>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Diet and oral health</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12 to 17)</a:t>
            </a:r>
            <a:endParaRPr lang="en-GB" sz="1800" b="1" dirty="0">
              <a:solidFill>
                <a:srgbClr val="330099"/>
              </a:solidFill>
              <a:latin typeface="Arial" panose="020B0604020202020204" pitchFamily="34" charset="0"/>
              <a:cs typeface="Arial" panose="020B0604020202020204" pitchFamily="34" charset="0"/>
            </a:endParaRPr>
          </a:p>
        </p:txBody>
      </p:sp>
      <p:sp>
        <p:nvSpPr>
          <p:cNvPr id="18" name="Title 1">
            <a:hlinkClick r:id="rId6" action="ppaction://hlinksldjump"/>
            <a:extLst>
              <a:ext uri="{FF2B5EF4-FFF2-40B4-BE49-F238E27FC236}">
                <a16:creationId xmlns:a16="http://schemas.microsoft.com/office/drawing/2014/main" id="{B11B907D-00A0-40B5-9806-6FF080FEC137}"/>
              </a:ext>
            </a:extLst>
          </p:cNvPr>
          <p:cNvSpPr txBox="1">
            <a:spLocks/>
          </p:cNvSpPr>
          <p:nvPr/>
        </p:nvSpPr>
        <p:spPr>
          <a:xfrm>
            <a:off x="9190242" y="1074423"/>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Physical activity</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18 to 23)</a:t>
            </a:r>
            <a:endParaRPr lang="en-GB" sz="1800" b="1" dirty="0">
              <a:solidFill>
                <a:srgbClr val="330099"/>
              </a:solidFill>
              <a:latin typeface="Arial" panose="020B0604020202020204" pitchFamily="34" charset="0"/>
              <a:cs typeface="Arial" panose="020B0604020202020204" pitchFamily="34" charset="0"/>
            </a:endParaRPr>
          </a:p>
        </p:txBody>
      </p:sp>
      <p:sp>
        <p:nvSpPr>
          <p:cNvPr id="20" name="Title 1">
            <a:hlinkClick r:id="rId7" action="ppaction://hlinksldjump"/>
            <a:extLst>
              <a:ext uri="{FF2B5EF4-FFF2-40B4-BE49-F238E27FC236}">
                <a16:creationId xmlns:a16="http://schemas.microsoft.com/office/drawing/2014/main" id="{0731F714-C956-47DB-A5B5-E7100DAC3A7B}"/>
              </a:ext>
            </a:extLst>
          </p:cNvPr>
          <p:cNvSpPr txBox="1">
            <a:spLocks/>
          </p:cNvSpPr>
          <p:nvPr/>
        </p:nvSpPr>
        <p:spPr>
          <a:xfrm>
            <a:off x="1336643" y="2656006"/>
            <a:ext cx="1659814"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Alcohol and smoking</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23 to 27)</a:t>
            </a:r>
            <a:endParaRPr lang="en-GB" sz="1800" b="1" dirty="0">
              <a:solidFill>
                <a:srgbClr val="330099"/>
              </a:solidFill>
              <a:latin typeface="Arial" panose="020B0604020202020204" pitchFamily="34" charset="0"/>
              <a:cs typeface="Arial" panose="020B0604020202020204" pitchFamily="34" charset="0"/>
            </a:endParaRPr>
          </a:p>
        </p:txBody>
      </p:sp>
      <p:sp>
        <p:nvSpPr>
          <p:cNvPr id="22" name="Title 1">
            <a:hlinkClick r:id="rId8" action="ppaction://hlinksldjump"/>
            <a:extLst>
              <a:ext uri="{FF2B5EF4-FFF2-40B4-BE49-F238E27FC236}">
                <a16:creationId xmlns:a16="http://schemas.microsoft.com/office/drawing/2014/main" id="{1B867516-DBFF-4BB8-A198-BF66000473F2}"/>
              </a:ext>
            </a:extLst>
          </p:cNvPr>
          <p:cNvSpPr txBox="1">
            <a:spLocks/>
          </p:cNvSpPr>
          <p:nvPr/>
        </p:nvSpPr>
        <p:spPr>
          <a:xfrm>
            <a:off x="3302857"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Drugs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28 to 32)</a:t>
            </a:r>
            <a:endParaRPr lang="en-GB" sz="1800" b="1" dirty="0">
              <a:solidFill>
                <a:srgbClr val="330099"/>
              </a:solidFill>
              <a:latin typeface="Arial" panose="020B0604020202020204" pitchFamily="34" charset="0"/>
              <a:cs typeface="Arial" panose="020B0604020202020204" pitchFamily="34" charset="0"/>
            </a:endParaRPr>
          </a:p>
        </p:txBody>
      </p:sp>
      <p:sp>
        <p:nvSpPr>
          <p:cNvPr id="24" name="Title 1">
            <a:hlinkClick r:id="rId9" action="ppaction://hlinksldjump"/>
            <a:extLst>
              <a:ext uri="{FF2B5EF4-FFF2-40B4-BE49-F238E27FC236}">
                <a16:creationId xmlns:a16="http://schemas.microsoft.com/office/drawing/2014/main" id="{FAC73E4A-510B-4E07-9A82-82D08DFB0694}"/>
              </a:ext>
            </a:extLst>
          </p:cNvPr>
          <p:cNvSpPr txBox="1">
            <a:spLocks/>
          </p:cNvSpPr>
          <p:nvPr/>
        </p:nvSpPr>
        <p:spPr>
          <a:xfrm>
            <a:off x="5269070"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Sexual health</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33 to 37)</a:t>
            </a:r>
            <a:endParaRPr lang="en-GB" sz="1800" b="1" dirty="0">
              <a:solidFill>
                <a:srgbClr val="330099"/>
              </a:solidFill>
              <a:latin typeface="Arial" panose="020B0604020202020204" pitchFamily="34" charset="0"/>
              <a:cs typeface="Arial" panose="020B0604020202020204" pitchFamily="34" charset="0"/>
            </a:endParaRPr>
          </a:p>
        </p:txBody>
      </p:sp>
      <p:sp>
        <p:nvSpPr>
          <p:cNvPr id="26" name="Title 1">
            <a:hlinkClick r:id="rId10" action="ppaction://hlinksldjump"/>
            <a:extLst>
              <a:ext uri="{FF2B5EF4-FFF2-40B4-BE49-F238E27FC236}">
                <a16:creationId xmlns:a16="http://schemas.microsoft.com/office/drawing/2014/main" id="{975A0F8F-5689-4BB4-9ABD-1FBB5726A246}"/>
              </a:ext>
            </a:extLst>
          </p:cNvPr>
          <p:cNvSpPr txBox="1">
            <a:spLocks/>
          </p:cNvSpPr>
          <p:nvPr/>
        </p:nvSpPr>
        <p:spPr>
          <a:xfrm>
            <a:off x="7236178"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Bullying and safety</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38 to 42)</a:t>
            </a:r>
            <a:endParaRPr lang="en-GB" sz="1800" b="1" dirty="0">
              <a:solidFill>
                <a:srgbClr val="330099"/>
              </a:solidFill>
              <a:latin typeface="Arial" panose="020B0604020202020204" pitchFamily="34" charset="0"/>
              <a:cs typeface="Arial" panose="020B0604020202020204" pitchFamily="34" charset="0"/>
            </a:endParaRPr>
          </a:p>
        </p:txBody>
      </p:sp>
      <p:sp>
        <p:nvSpPr>
          <p:cNvPr id="28" name="Title 1">
            <a:hlinkClick r:id="rId11" action="ppaction://hlinksldjump"/>
            <a:extLst>
              <a:ext uri="{FF2B5EF4-FFF2-40B4-BE49-F238E27FC236}">
                <a16:creationId xmlns:a16="http://schemas.microsoft.com/office/drawing/2014/main" id="{AB2D3FF4-AFC1-401B-819E-FBF271CD8169}"/>
              </a:ext>
            </a:extLst>
          </p:cNvPr>
          <p:cNvSpPr txBox="1">
            <a:spLocks/>
          </p:cNvSpPr>
          <p:nvPr/>
        </p:nvSpPr>
        <p:spPr>
          <a:xfrm>
            <a:off x="9190242" y="265600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Wellbeing</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43 to 47)</a:t>
            </a:r>
            <a:endParaRPr lang="en-GB" sz="1800" b="1" dirty="0">
              <a:solidFill>
                <a:srgbClr val="330099"/>
              </a:solidFill>
              <a:latin typeface="Arial" panose="020B0604020202020204" pitchFamily="34" charset="0"/>
              <a:cs typeface="Arial" panose="020B0604020202020204" pitchFamily="34" charset="0"/>
            </a:endParaRPr>
          </a:p>
        </p:txBody>
      </p:sp>
      <p:sp>
        <p:nvSpPr>
          <p:cNvPr id="30" name="Title 1">
            <a:hlinkClick r:id="rId12" action="ppaction://hlinksldjump"/>
            <a:extLst>
              <a:ext uri="{FF2B5EF4-FFF2-40B4-BE49-F238E27FC236}">
                <a16:creationId xmlns:a16="http://schemas.microsoft.com/office/drawing/2014/main" id="{878234F2-E874-42E5-BDDF-D24DF3D6E7EB}"/>
              </a:ext>
            </a:extLst>
          </p:cNvPr>
          <p:cNvSpPr txBox="1">
            <a:spLocks/>
          </p:cNvSpPr>
          <p:nvPr/>
        </p:nvSpPr>
        <p:spPr>
          <a:xfrm>
            <a:off x="1347897" y="4237587"/>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Free time</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48 to 51)</a:t>
            </a:r>
            <a:endParaRPr lang="en-GB" sz="1800" b="1" dirty="0">
              <a:solidFill>
                <a:srgbClr val="330099"/>
              </a:solidFill>
              <a:latin typeface="Arial" panose="020B0604020202020204" pitchFamily="34" charset="0"/>
              <a:cs typeface="Arial" panose="020B0604020202020204" pitchFamily="34" charset="0"/>
            </a:endParaRPr>
          </a:p>
        </p:txBody>
      </p:sp>
      <p:sp>
        <p:nvSpPr>
          <p:cNvPr id="32" name="Title 1">
            <a:hlinkClick r:id="rId13" action="ppaction://hlinksldjump"/>
            <a:extLst>
              <a:ext uri="{FF2B5EF4-FFF2-40B4-BE49-F238E27FC236}">
                <a16:creationId xmlns:a16="http://schemas.microsoft.com/office/drawing/2014/main" id="{F97693E7-7F55-461F-ABEF-4FF95EFDD60D}"/>
              </a:ext>
            </a:extLst>
          </p:cNvPr>
          <p:cNvSpPr txBox="1">
            <a:spLocks/>
          </p:cNvSpPr>
          <p:nvPr/>
        </p:nvSpPr>
        <p:spPr>
          <a:xfrm>
            <a:off x="3302857" y="4240767"/>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Social media and the internet</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52 to 55)</a:t>
            </a:r>
            <a:endParaRPr lang="en-GB" sz="1800" b="1" dirty="0">
              <a:solidFill>
                <a:srgbClr val="330099"/>
              </a:solidFill>
              <a:latin typeface="Arial" panose="020B0604020202020204" pitchFamily="34" charset="0"/>
              <a:cs typeface="Arial" panose="020B0604020202020204" pitchFamily="34" charset="0"/>
            </a:endParaRPr>
          </a:p>
        </p:txBody>
      </p:sp>
      <p:sp>
        <p:nvSpPr>
          <p:cNvPr id="34" name="Title 1">
            <a:hlinkClick r:id="rId14" action="ppaction://hlinksldjump"/>
            <a:extLst>
              <a:ext uri="{FF2B5EF4-FFF2-40B4-BE49-F238E27FC236}">
                <a16:creationId xmlns:a16="http://schemas.microsoft.com/office/drawing/2014/main" id="{58319815-1B1E-4EFE-869A-9C3623BEB6A9}"/>
              </a:ext>
            </a:extLst>
          </p:cNvPr>
          <p:cNvSpPr txBox="1">
            <a:spLocks/>
          </p:cNvSpPr>
          <p:nvPr/>
        </p:nvSpPr>
        <p:spPr>
          <a:xfrm>
            <a:off x="5257488" y="4237587"/>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Gambling and money</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56 to 60)</a:t>
            </a:r>
            <a:endParaRPr lang="en-GB" sz="1800" b="1" dirty="0">
              <a:solidFill>
                <a:srgbClr val="330099"/>
              </a:solidFill>
              <a:latin typeface="Arial" panose="020B0604020202020204" pitchFamily="34" charset="0"/>
              <a:cs typeface="Arial" panose="020B0604020202020204" pitchFamily="34" charset="0"/>
            </a:endParaRPr>
          </a:p>
        </p:txBody>
      </p:sp>
      <p:sp>
        <p:nvSpPr>
          <p:cNvPr id="36" name="Title 1">
            <a:hlinkClick r:id="rId15" action="ppaction://hlinksldjump"/>
            <a:extLst>
              <a:ext uri="{FF2B5EF4-FFF2-40B4-BE49-F238E27FC236}">
                <a16:creationId xmlns:a16="http://schemas.microsoft.com/office/drawing/2014/main" id="{311613BA-8A62-4DF2-8D57-786333478E55}"/>
              </a:ext>
            </a:extLst>
          </p:cNvPr>
          <p:cNvSpPr txBox="1">
            <a:spLocks/>
          </p:cNvSpPr>
          <p:nvPr/>
        </p:nvSpPr>
        <p:spPr>
          <a:xfrm>
            <a:off x="7235612" y="423758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Aspirations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61 to 63)</a:t>
            </a:r>
            <a:endParaRPr lang="en-GB" sz="1800" b="1" dirty="0">
              <a:solidFill>
                <a:srgbClr val="330099"/>
              </a:solidFill>
              <a:latin typeface="Arial" panose="020B0604020202020204" pitchFamily="34" charset="0"/>
              <a:cs typeface="Arial" panose="020B0604020202020204" pitchFamily="34" charset="0"/>
            </a:endParaRPr>
          </a:p>
        </p:txBody>
      </p:sp>
      <p:sp>
        <p:nvSpPr>
          <p:cNvPr id="38" name="Title 1">
            <a:hlinkClick r:id="rId16" action="ppaction://hlinksldjump"/>
            <a:extLst>
              <a:ext uri="{FF2B5EF4-FFF2-40B4-BE49-F238E27FC236}">
                <a16:creationId xmlns:a16="http://schemas.microsoft.com/office/drawing/2014/main" id="{E3F7AFED-7D26-4A10-8E7D-BAE21D093AFC}"/>
              </a:ext>
            </a:extLst>
          </p:cNvPr>
          <p:cNvSpPr txBox="1">
            <a:spLocks/>
          </p:cNvSpPr>
          <p:nvPr/>
        </p:nvSpPr>
        <p:spPr>
          <a:xfrm>
            <a:off x="9190241" y="4237586"/>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Notes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64)</a:t>
            </a:r>
            <a:endParaRPr lang="en-GB" sz="1800" b="1" dirty="0">
              <a:solidFill>
                <a:srgbClr val="330099"/>
              </a:solidFill>
              <a:latin typeface="Arial" panose="020B0604020202020204" pitchFamily="34" charset="0"/>
              <a:cs typeface="Arial" panose="020B0604020202020204" pitchFamily="34" charset="0"/>
            </a:endParaRPr>
          </a:p>
        </p:txBody>
      </p:sp>
      <p:sp>
        <p:nvSpPr>
          <p:cNvPr id="42" name="Title 1">
            <a:hlinkClick r:id="rId17" action="ppaction://hlinksldjump"/>
            <a:extLst>
              <a:ext uri="{FF2B5EF4-FFF2-40B4-BE49-F238E27FC236}">
                <a16:creationId xmlns:a16="http://schemas.microsoft.com/office/drawing/2014/main" id="{DC5807E9-63A7-4F5D-8EAC-DAEF19298459}"/>
              </a:ext>
            </a:extLst>
          </p:cNvPr>
          <p:cNvSpPr txBox="1">
            <a:spLocks/>
          </p:cNvSpPr>
          <p:nvPr/>
        </p:nvSpPr>
        <p:spPr>
          <a:xfrm>
            <a:off x="5263115" y="1074423"/>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Headline findings</a:t>
            </a:r>
          </a:p>
          <a:p>
            <a:pPr algn="ct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(slides 5 to 11)</a:t>
            </a:r>
            <a:endParaRPr lang="en-GB" b="1" dirty="0">
              <a:solidFill>
                <a:srgbClr val="330099"/>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9D2C03-502F-4990-995B-6400893467A1}"/>
              </a:ext>
            </a:extLst>
          </p:cNvPr>
          <p:cNvSpPr txBox="1"/>
          <p:nvPr/>
        </p:nvSpPr>
        <p:spPr>
          <a:xfrm>
            <a:off x="422031" y="5781753"/>
            <a:ext cx="113104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Click on the header in a box to be taken to the relevant section in the report.</a:t>
            </a:r>
          </a:p>
        </p:txBody>
      </p:sp>
      <p:pic>
        <p:nvPicPr>
          <p:cNvPr id="5" name="Picture 4" descr="A picture containing light, drawing&#10;&#10;Description automatically generated">
            <a:extLst>
              <a:ext uri="{FF2B5EF4-FFF2-40B4-BE49-F238E27FC236}">
                <a16:creationId xmlns:a16="http://schemas.microsoft.com/office/drawing/2014/main" id="{02C41248-E4E9-40F0-8FF6-C49927EEA4E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6091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2" name="Table 5">
            <a:extLst>
              <a:ext uri="{FF2B5EF4-FFF2-40B4-BE49-F238E27FC236}">
                <a16:creationId xmlns:a16="http://schemas.microsoft.com/office/drawing/2014/main" id="{EF2B8005-5C9E-4345-B266-E0F179C39927}"/>
              </a:ext>
            </a:extLst>
          </p:cNvPr>
          <p:cNvGraphicFramePr>
            <a:graphicFrameLocks noGrp="1"/>
          </p:cNvGraphicFramePr>
          <p:nvPr>
            <p:ph idx="1"/>
            <p:extLst>
              <p:ext uri="{D42A27DB-BD31-4B8C-83A1-F6EECF244321}">
                <p14:modId xmlns:p14="http://schemas.microsoft.com/office/powerpoint/2010/main" val="3151441211"/>
              </p:ext>
            </p:extLst>
          </p:nvPr>
        </p:nvGraphicFramePr>
        <p:xfrm>
          <a:off x="886326" y="1440260"/>
          <a:ext cx="9827994" cy="33301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Less than one hour of physical activity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Think amount of physical activity is not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Inactive pupils who think physical activity is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 or van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55190279"/>
                  </a:ext>
                </a:extLst>
              </a:tr>
            </a:tbl>
          </a:graphicData>
        </a:graphic>
      </p:graphicFrame>
      <p:pic>
        <p:nvPicPr>
          <p:cNvPr id="11" name="Picture 10" descr="A picture containing light, drawing&#10;&#10;Description automatically generated">
            <a:extLst>
              <a:ext uri="{FF2B5EF4-FFF2-40B4-BE49-F238E27FC236}">
                <a16:creationId xmlns:a16="http://schemas.microsoft.com/office/drawing/2014/main" id="{8A144A9F-58D1-4692-8270-508FD574D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5" name="Group 14">
            <a:extLst>
              <a:ext uri="{FF2B5EF4-FFF2-40B4-BE49-F238E27FC236}">
                <a16:creationId xmlns:a16="http://schemas.microsoft.com/office/drawing/2014/main" id="{D3A40E8F-C025-4F12-A39C-99C9849DCFF9}"/>
              </a:ext>
            </a:extLst>
          </p:cNvPr>
          <p:cNvGrpSpPr/>
          <p:nvPr/>
        </p:nvGrpSpPr>
        <p:grpSpPr>
          <a:xfrm>
            <a:off x="7122750" y="693961"/>
            <a:ext cx="4844155" cy="646332"/>
            <a:chOff x="7122750" y="693961"/>
            <a:chExt cx="4844155" cy="646332"/>
          </a:xfrm>
        </p:grpSpPr>
        <p:sp>
          <p:nvSpPr>
            <p:cNvPr id="16" name="TextBox 15">
              <a:extLst>
                <a:ext uri="{FF2B5EF4-FFF2-40B4-BE49-F238E27FC236}">
                  <a16:creationId xmlns:a16="http://schemas.microsoft.com/office/drawing/2014/main" id="{28CD2957-0BC3-489D-AEDF-AE88116EF6AB}"/>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7" name="Rectangle 16">
              <a:extLst>
                <a:ext uri="{FF2B5EF4-FFF2-40B4-BE49-F238E27FC236}">
                  <a16:creationId xmlns:a16="http://schemas.microsoft.com/office/drawing/2014/main" id="{E5FA1D25-FDE0-4E4B-AE98-5B4A067D4C52}"/>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7445FAA-AF33-4600-8FBD-8D49B35D1854}"/>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9" name="Rectangle 18">
              <a:extLst>
                <a:ext uri="{FF2B5EF4-FFF2-40B4-BE49-F238E27FC236}">
                  <a16:creationId xmlns:a16="http://schemas.microsoft.com/office/drawing/2014/main" id="{9BB652E3-4E63-4294-A346-3B10226E5342}"/>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135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6" name="Content Placeholder 5">
            <a:extLst>
              <a:ext uri="{FF2B5EF4-FFF2-40B4-BE49-F238E27FC236}">
                <a16:creationId xmlns:a16="http://schemas.microsoft.com/office/drawing/2014/main" id="{FB7AF67F-D0C6-4378-A0D4-E098C8E57987}"/>
              </a:ext>
            </a:extLst>
          </p:cNvPr>
          <p:cNvGraphicFramePr>
            <a:graphicFrameLocks noGrp="1"/>
          </p:cNvGraphicFramePr>
          <p:nvPr>
            <p:ph idx="1"/>
            <p:extLst>
              <p:ext uri="{D42A27DB-BD31-4B8C-83A1-F6EECF244321}">
                <p14:modId xmlns:p14="http://schemas.microsoft.com/office/powerpoint/2010/main" val="638897986"/>
              </p:ext>
            </p:extLst>
          </p:nvPr>
        </p:nvGraphicFramePr>
        <p:xfrm>
          <a:off x="937083" y="1479653"/>
          <a:ext cx="8943392" cy="342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Do less than one hour of physical activity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amount of physical activity is not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Inactive pupils who think physical activity is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 </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 or van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66AC5CC-F306-4224-970E-9F375E994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3E385057-BFC8-47A4-A178-E9560DDF38B2}"/>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84DC601F-49F5-4799-B67B-C2C3C9D2937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675BA38A-6C71-47DA-BE3D-020807D10E0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09D2F01-2661-4E16-BFFB-76C5ED21F355}"/>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03FD515A-241E-4067-8818-1E46DDD81CB5}"/>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4122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sp>
        <p:nvSpPr>
          <p:cNvPr id="10" name="TextBox 9">
            <a:extLst>
              <a:ext uri="{FF2B5EF4-FFF2-40B4-BE49-F238E27FC236}">
                <a16:creationId xmlns:a16="http://schemas.microsoft.com/office/drawing/2014/main" id="{242E682D-E0CC-4FA7-9523-F466616E1C2B}"/>
              </a:ext>
            </a:extLst>
          </p:cNvPr>
          <p:cNvSpPr txBox="1"/>
          <p:nvPr/>
        </p:nvSpPr>
        <p:spPr>
          <a:xfrm>
            <a:off x="91447" y="1918793"/>
            <a:ext cx="5507497"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less than one hour of physical activity a day</a:t>
            </a:r>
          </a:p>
        </p:txBody>
      </p:sp>
      <p:sp>
        <p:nvSpPr>
          <p:cNvPr id="14" name="TextBox 13">
            <a:extLst>
              <a:ext uri="{FF2B5EF4-FFF2-40B4-BE49-F238E27FC236}">
                <a16:creationId xmlns:a16="http://schemas.microsoft.com/office/drawing/2014/main" id="{19AB778E-2B30-4C85-8CDA-7A88485A12DF}"/>
              </a:ext>
            </a:extLst>
          </p:cNvPr>
          <p:cNvSpPr txBox="1"/>
          <p:nvPr/>
        </p:nvSpPr>
        <p:spPr>
          <a:xfrm>
            <a:off x="5980180" y="1918793"/>
            <a:ext cx="559612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Inactive pupils who think physical activity is enough </a:t>
            </a:r>
          </a:p>
        </p:txBody>
      </p:sp>
      <p:graphicFrame>
        <p:nvGraphicFramePr>
          <p:cNvPr id="19" name="Chart 18">
            <a:extLst>
              <a:ext uri="{FF2B5EF4-FFF2-40B4-BE49-F238E27FC236}">
                <a16:creationId xmlns:a16="http://schemas.microsoft.com/office/drawing/2014/main" id="{0803514E-BA32-43DA-A759-12A14BF712B0}"/>
              </a:ext>
            </a:extLst>
          </p:cNvPr>
          <p:cNvGraphicFramePr/>
          <p:nvPr>
            <p:extLst>
              <p:ext uri="{D42A27DB-BD31-4B8C-83A1-F6EECF244321}">
                <p14:modId xmlns:p14="http://schemas.microsoft.com/office/powerpoint/2010/main" val="1119661764"/>
              </p:ext>
            </p:extLst>
          </p:nvPr>
        </p:nvGraphicFramePr>
        <p:xfrm>
          <a:off x="347479" y="2632319"/>
          <a:ext cx="4773148" cy="2786576"/>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a:extLst>
              <a:ext uri="{FF2B5EF4-FFF2-40B4-BE49-F238E27FC236}">
                <a16:creationId xmlns:a16="http://schemas.microsoft.com/office/drawing/2014/main" id="{B736C9F2-DE07-44D8-B40A-6E90BD7026FD}"/>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1260F423-F4BF-41DE-8278-8C441778B561}"/>
              </a:ext>
            </a:extLst>
          </p:cNvPr>
          <p:cNvGraphicFramePr/>
          <p:nvPr>
            <p:extLst>
              <p:ext uri="{D42A27DB-BD31-4B8C-83A1-F6EECF244321}">
                <p14:modId xmlns:p14="http://schemas.microsoft.com/office/powerpoint/2010/main" val="522422214"/>
              </p:ext>
            </p:extLst>
          </p:nvPr>
        </p:nvGraphicFramePr>
        <p:xfrm>
          <a:off x="6391667" y="2632319"/>
          <a:ext cx="4773148" cy="2786576"/>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A picture containing light, drawing&#10;&#10;Description automatically generated">
            <a:extLst>
              <a:ext uri="{FF2B5EF4-FFF2-40B4-BE49-F238E27FC236}">
                <a16:creationId xmlns:a16="http://schemas.microsoft.com/office/drawing/2014/main" id="{B06463A8-FD60-4544-AADC-347AA0694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59543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graphicFrame>
        <p:nvGraphicFramePr>
          <p:cNvPr id="14" name="Chart 13">
            <a:extLst>
              <a:ext uri="{FF2B5EF4-FFF2-40B4-BE49-F238E27FC236}">
                <a16:creationId xmlns:a16="http://schemas.microsoft.com/office/drawing/2014/main" id="{8852B36E-9DE5-4989-AD89-2D1C94EB3FF5}"/>
              </a:ext>
            </a:extLst>
          </p:cNvPr>
          <p:cNvGraphicFramePr/>
          <p:nvPr>
            <p:extLst>
              <p:ext uri="{D42A27DB-BD31-4B8C-83A1-F6EECF244321}">
                <p14:modId xmlns:p14="http://schemas.microsoft.com/office/powerpoint/2010/main" val="2103164091"/>
              </p:ext>
            </p:extLst>
          </p:nvPr>
        </p:nvGraphicFramePr>
        <p:xfrm>
          <a:off x="287092" y="1970742"/>
          <a:ext cx="5281594" cy="34958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3D64A60-28CD-43C4-A923-EC3EB891F17A}"/>
              </a:ext>
            </a:extLst>
          </p:cNvPr>
          <p:cNvSpPr txBox="1"/>
          <p:nvPr/>
        </p:nvSpPr>
        <p:spPr>
          <a:xfrm>
            <a:off x="5986138" y="1391368"/>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it is OK for young people to drink alcohol?</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155949" y="1391368"/>
            <a:ext cx="541274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drink alcohol?</a:t>
            </a:r>
          </a:p>
        </p:txBody>
      </p:sp>
      <p:graphicFrame>
        <p:nvGraphicFramePr>
          <p:cNvPr id="5" name="Chart 4">
            <a:extLst>
              <a:ext uri="{FF2B5EF4-FFF2-40B4-BE49-F238E27FC236}">
                <a16:creationId xmlns:a16="http://schemas.microsoft.com/office/drawing/2014/main" id="{D920A522-D9DE-424B-BAAD-80DC8C1D0D3B}"/>
              </a:ext>
            </a:extLst>
          </p:cNvPr>
          <p:cNvGraphicFramePr/>
          <p:nvPr>
            <p:extLst>
              <p:ext uri="{D42A27DB-BD31-4B8C-83A1-F6EECF244321}">
                <p14:modId xmlns:p14="http://schemas.microsoft.com/office/powerpoint/2010/main" val="434500725"/>
              </p:ext>
            </p:extLst>
          </p:nvPr>
        </p:nvGraphicFramePr>
        <p:xfrm>
          <a:off x="7058416" y="1850394"/>
          <a:ext cx="4147250"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DA69E15-98F2-4E2D-914C-ED37B41D89B1}"/>
              </a:ext>
            </a:extLst>
          </p:cNvPr>
          <p:cNvSpPr txBox="1"/>
          <p:nvPr/>
        </p:nvSpPr>
        <p:spPr>
          <a:xfrm>
            <a:off x="372933" y="578145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1,966</a:t>
            </a:r>
          </a:p>
        </p:txBody>
      </p:sp>
      <p:sp>
        <p:nvSpPr>
          <p:cNvPr id="7" name="TextBox 6">
            <a:extLst>
              <a:ext uri="{FF2B5EF4-FFF2-40B4-BE49-F238E27FC236}">
                <a16:creationId xmlns:a16="http://schemas.microsoft.com/office/drawing/2014/main" id="{A2C5E7E3-311B-4DE0-A78C-6716F03B0C1F}"/>
              </a:ext>
            </a:extLst>
          </p:cNvPr>
          <p:cNvSpPr txBox="1"/>
          <p:nvPr/>
        </p:nvSpPr>
        <p:spPr>
          <a:xfrm>
            <a:off x="5908862" y="5781456"/>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1,963</a:t>
            </a:r>
          </a:p>
        </p:txBody>
      </p:sp>
      <p:sp>
        <p:nvSpPr>
          <p:cNvPr id="8" name="Title 1">
            <a:extLst>
              <a:ext uri="{FF2B5EF4-FFF2-40B4-BE49-F238E27FC236}">
                <a16:creationId xmlns:a16="http://schemas.microsoft.com/office/drawing/2014/main" id="{0865AD76-8A95-4CF9-8A15-D47476CEA4B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3" name="Picture 2" descr="A picture containing light, drawing&#10;&#10;Description automatically generated">
            <a:extLst>
              <a:ext uri="{FF2B5EF4-FFF2-40B4-BE49-F238E27FC236}">
                <a16:creationId xmlns:a16="http://schemas.microsoft.com/office/drawing/2014/main" id="{B2DAA210-2485-453E-9AA6-A9FE804FC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97400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285458" y="2107372"/>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Trying smoking and vaping</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348344" y="1691874"/>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it is OK for young people to smoke?</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27C8289-F3EE-4186-8A1C-EAA6823B50E3}"/>
              </a:ext>
            </a:extLst>
          </p:cNvPr>
          <p:cNvSpPr txBox="1"/>
          <p:nvPr/>
        </p:nvSpPr>
        <p:spPr>
          <a:xfrm>
            <a:off x="8420989" y="1691873"/>
            <a:ext cx="3567706"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Does anyone smoke inside at home or in the car?</a:t>
            </a:r>
          </a:p>
        </p:txBody>
      </p:sp>
      <p:graphicFrame>
        <p:nvGraphicFramePr>
          <p:cNvPr id="2" name="Chart 1">
            <a:extLst>
              <a:ext uri="{FF2B5EF4-FFF2-40B4-BE49-F238E27FC236}">
                <a16:creationId xmlns:a16="http://schemas.microsoft.com/office/drawing/2014/main" id="{3354DF96-903B-4577-91C0-570E0106CBB0}"/>
              </a:ext>
            </a:extLst>
          </p:cNvPr>
          <p:cNvGraphicFramePr/>
          <p:nvPr>
            <p:extLst>
              <p:ext uri="{D42A27DB-BD31-4B8C-83A1-F6EECF244321}">
                <p14:modId xmlns:p14="http://schemas.microsoft.com/office/powerpoint/2010/main" val="3409065298"/>
              </p:ext>
            </p:extLst>
          </p:nvPr>
        </p:nvGraphicFramePr>
        <p:xfrm>
          <a:off x="55516" y="2663450"/>
          <a:ext cx="3742655" cy="2957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97BC30-F24C-4DFE-AA3A-40457B864816}"/>
              </a:ext>
            </a:extLst>
          </p:cNvPr>
          <p:cNvGraphicFramePr/>
          <p:nvPr>
            <p:extLst>
              <p:ext uri="{D42A27DB-BD31-4B8C-83A1-F6EECF244321}">
                <p14:modId xmlns:p14="http://schemas.microsoft.com/office/powerpoint/2010/main" val="2679983735"/>
              </p:ext>
            </p:extLst>
          </p:nvPr>
        </p:nvGraphicFramePr>
        <p:xfrm>
          <a:off x="4148754" y="2333039"/>
          <a:ext cx="3837696" cy="36178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DCAAD7A-DB8F-4B04-A866-AC8F6347F6E5}"/>
              </a:ext>
            </a:extLst>
          </p:cNvPr>
          <p:cNvGraphicFramePr/>
          <p:nvPr>
            <p:extLst>
              <p:ext uri="{D42A27DB-BD31-4B8C-83A1-F6EECF244321}">
                <p14:modId xmlns:p14="http://schemas.microsoft.com/office/powerpoint/2010/main" val="4270151404"/>
              </p:ext>
            </p:extLst>
          </p:nvPr>
        </p:nvGraphicFramePr>
        <p:xfrm>
          <a:off x="8225435" y="2663450"/>
          <a:ext cx="3742655" cy="295702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6E0A81-E2B5-417A-8023-E84EE8E3AA27}"/>
              </a:ext>
            </a:extLst>
          </p:cNvPr>
          <p:cNvSpPr txBox="1"/>
          <p:nvPr/>
        </p:nvSpPr>
        <p:spPr>
          <a:xfrm>
            <a:off x="4121746" y="5909473"/>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1,965</a:t>
            </a:r>
          </a:p>
        </p:txBody>
      </p:sp>
      <p:sp>
        <p:nvSpPr>
          <p:cNvPr id="11" name="Title 1">
            <a:extLst>
              <a:ext uri="{FF2B5EF4-FFF2-40B4-BE49-F238E27FC236}">
                <a16:creationId xmlns:a16="http://schemas.microsoft.com/office/drawing/2014/main" id="{13A7D002-0EF0-4E26-B157-CDA86E6DF36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870646DE-FD66-46A1-BF11-346C712E03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651758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B4454DD7-2870-4301-928E-22553811F859}"/>
              </a:ext>
            </a:extLst>
          </p:cNvPr>
          <p:cNvGraphicFramePr>
            <a:graphicFrameLocks noGrp="1"/>
          </p:cNvGraphicFramePr>
          <p:nvPr>
            <p:ph idx="1"/>
            <p:extLst>
              <p:ext uri="{D42A27DB-BD31-4B8C-83A1-F6EECF244321}">
                <p14:modId xmlns:p14="http://schemas.microsoft.com/office/powerpoint/2010/main" val="413869396"/>
              </p:ext>
            </p:extLst>
          </p:nvPr>
        </p:nvGraphicFramePr>
        <p:xfrm>
          <a:off x="918410" y="1417790"/>
          <a:ext cx="9827994" cy="42445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Smoking and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Never tried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Think it is ok for young people to drink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702076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At least tried smoking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At least tried e-cigarettes/vaping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it is ok for young people to smoke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85653915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982074653"/>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Someone smokes in the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C57872BA-5A02-436D-8929-0F0A42D46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803240A-14D5-42B9-8A93-B07105649BC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ACE61D91-6CE5-42FB-8345-60D9DA3B6C0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58A8D6F8-5E2E-4031-8B1E-604F178BC349}"/>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3F5110-14F8-40E3-AB4C-8B192D5D196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1B9D6E92-90CC-4151-9595-9177386495CF}"/>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527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AE3268C4-2F34-405D-9C44-276B47D75C6E}"/>
              </a:ext>
            </a:extLst>
          </p:cNvPr>
          <p:cNvGraphicFramePr>
            <a:graphicFrameLocks noGrp="1"/>
          </p:cNvGraphicFramePr>
          <p:nvPr>
            <p:ph idx="1"/>
            <p:extLst>
              <p:ext uri="{D42A27DB-BD31-4B8C-83A1-F6EECF244321}">
                <p14:modId xmlns:p14="http://schemas.microsoft.com/office/powerpoint/2010/main" val="488838295"/>
              </p:ext>
            </p:extLst>
          </p:nvPr>
        </p:nvGraphicFramePr>
        <p:xfrm>
          <a:off x="904999" y="1412227"/>
          <a:ext cx="8943392" cy="436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Smoking and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Never tried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Think it is ok for young people to drink alcohol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27741810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At least tried smoking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At least tried e-cigarettes/vaping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it is ok for young people to smoke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a:t>
                      </a:r>
                      <a:r>
                        <a:rPr lang="en-GB" sz="1200">
                          <a:solidFill>
                            <a:schemeClr val="tx1"/>
                          </a:solidFill>
                          <a:latin typeface="Arial" panose="020B0604020202020204" pitchFamily="34" charset="0"/>
                          <a:cs typeface="Arial" panose="020B0604020202020204" pitchFamily="34" charset="0"/>
                        </a:rPr>
                        <a:t>smokes inside at </a:t>
                      </a:r>
                      <a:r>
                        <a:rPr lang="en-GB" sz="1200" dirty="0">
                          <a:solidFill>
                            <a:schemeClr val="tx1"/>
                          </a:solidFill>
                          <a:latin typeface="Arial" panose="020B0604020202020204" pitchFamily="34" charset="0"/>
                          <a:cs typeface="Arial" panose="020B0604020202020204" pitchFamily="34" charset="0"/>
                        </a:rPr>
                        <a:t>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smokes in the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2B9FA11D-876D-4803-A537-F420BD9CA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D375EB49-8F6E-4547-B7F7-224875F7D8E1}"/>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52CEC45-B6FF-460F-BB85-7ADA331FCE7C}"/>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38308BBE-DB1E-4A27-9E4C-088C88CB01B2}"/>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0EA25BC-8BFA-4159-BCC9-B80194EC08B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1D955F31-34F6-4F2B-ADC6-B811710CEEF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9332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Alcohol and 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sp>
        <p:nvSpPr>
          <p:cNvPr id="2" name="TextBox 1">
            <a:extLst>
              <a:ext uri="{FF2B5EF4-FFF2-40B4-BE49-F238E27FC236}">
                <a16:creationId xmlns:a16="http://schemas.microsoft.com/office/drawing/2014/main" id="{C8E179BE-99A1-4615-9AF1-FC6FCDB3D915}"/>
              </a:ext>
            </a:extLst>
          </p:cNvPr>
          <p:cNvSpPr txBox="1"/>
          <p:nvPr/>
        </p:nvSpPr>
        <p:spPr>
          <a:xfrm>
            <a:off x="273578" y="1461663"/>
            <a:ext cx="531338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Never tried alcohol</a:t>
            </a:r>
          </a:p>
        </p:txBody>
      </p:sp>
      <p:graphicFrame>
        <p:nvGraphicFramePr>
          <p:cNvPr id="5" name="Chart 4">
            <a:extLst>
              <a:ext uri="{FF2B5EF4-FFF2-40B4-BE49-F238E27FC236}">
                <a16:creationId xmlns:a16="http://schemas.microsoft.com/office/drawing/2014/main" id="{765B7BBF-51CC-497A-A836-ACC52A8FFAE7}"/>
              </a:ext>
            </a:extLst>
          </p:cNvPr>
          <p:cNvGraphicFramePr/>
          <p:nvPr>
            <p:extLst>
              <p:ext uri="{D42A27DB-BD31-4B8C-83A1-F6EECF244321}">
                <p14:modId xmlns:p14="http://schemas.microsoft.com/office/powerpoint/2010/main" val="588029037"/>
              </p:ext>
            </p:extLst>
          </p:nvPr>
        </p:nvGraphicFramePr>
        <p:xfrm>
          <a:off x="689997" y="1800217"/>
          <a:ext cx="4480545" cy="1891634"/>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F398380-C32C-4CAB-BCE7-E40BD857BB62}"/>
              </a:ext>
            </a:extLst>
          </p:cNvPr>
          <p:cNvCxnSpPr>
            <a:cxnSpLocks/>
          </p:cNvCxnSpPr>
          <p:nvPr/>
        </p:nvCxnSpPr>
        <p:spPr>
          <a:xfrm>
            <a:off x="273578" y="3824848"/>
            <a:ext cx="11706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2862DF-23DF-472F-B2E9-4F874667D38E}"/>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60C3662-E997-4853-920E-64EE8421B74B}"/>
              </a:ext>
            </a:extLst>
          </p:cNvPr>
          <p:cNvSpPr txBox="1"/>
          <p:nvPr/>
        </p:nvSpPr>
        <p:spPr>
          <a:xfrm>
            <a:off x="6333002" y="1374544"/>
            <a:ext cx="531338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At least tried smoking</a:t>
            </a:r>
          </a:p>
        </p:txBody>
      </p:sp>
      <p:sp>
        <p:nvSpPr>
          <p:cNvPr id="25" name="TextBox 24">
            <a:extLst>
              <a:ext uri="{FF2B5EF4-FFF2-40B4-BE49-F238E27FC236}">
                <a16:creationId xmlns:a16="http://schemas.microsoft.com/office/drawing/2014/main" id="{EFD6BD40-79A9-4A50-9AD8-76BE2DDDCCF8}"/>
              </a:ext>
            </a:extLst>
          </p:cNvPr>
          <p:cNvSpPr txBox="1"/>
          <p:nvPr/>
        </p:nvSpPr>
        <p:spPr>
          <a:xfrm>
            <a:off x="273576" y="3910294"/>
            <a:ext cx="531338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At least tried e-cigarettes / vaping</a:t>
            </a:r>
          </a:p>
        </p:txBody>
      </p:sp>
      <p:sp>
        <p:nvSpPr>
          <p:cNvPr id="27" name="TextBox 26">
            <a:extLst>
              <a:ext uri="{FF2B5EF4-FFF2-40B4-BE49-F238E27FC236}">
                <a16:creationId xmlns:a16="http://schemas.microsoft.com/office/drawing/2014/main" id="{3365672C-2810-4F0E-9B50-B050FC04CA6A}"/>
              </a:ext>
            </a:extLst>
          </p:cNvPr>
          <p:cNvSpPr txBox="1"/>
          <p:nvPr/>
        </p:nvSpPr>
        <p:spPr>
          <a:xfrm>
            <a:off x="6333002" y="3906045"/>
            <a:ext cx="531338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Someone smoked in car when in it</a:t>
            </a:r>
          </a:p>
        </p:txBody>
      </p:sp>
      <p:graphicFrame>
        <p:nvGraphicFramePr>
          <p:cNvPr id="29" name="Chart 28">
            <a:extLst>
              <a:ext uri="{FF2B5EF4-FFF2-40B4-BE49-F238E27FC236}">
                <a16:creationId xmlns:a16="http://schemas.microsoft.com/office/drawing/2014/main" id="{7A529A08-82FF-43A7-985D-02C7C3A3C6AA}"/>
              </a:ext>
            </a:extLst>
          </p:cNvPr>
          <p:cNvGraphicFramePr/>
          <p:nvPr>
            <p:extLst>
              <p:ext uri="{D42A27DB-BD31-4B8C-83A1-F6EECF244321}">
                <p14:modId xmlns:p14="http://schemas.microsoft.com/office/powerpoint/2010/main" val="3516684667"/>
              </p:ext>
            </p:extLst>
          </p:nvPr>
        </p:nvGraphicFramePr>
        <p:xfrm>
          <a:off x="6749421" y="1794294"/>
          <a:ext cx="4480545" cy="1891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221B6CFE-D7EF-43A8-BF69-B63483F18AB3}"/>
              </a:ext>
            </a:extLst>
          </p:cNvPr>
          <p:cNvGraphicFramePr/>
          <p:nvPr>
            <p:extLst>
              <p:ext uri="{D42A27DB-BD31-4B8C-83A1-F6EECF244321}">
                <p14:modId xmlns:p14="http://schemas.microsoft.com/office/powerpoint/2010/main" val="140963749"/>
              </p:ext>
            </p:extLst>
          </p:nvPr>
        </p:nvGraphicFramePr>
        <p:xfrm>
          <a:off x="6749421" y="4282446"/>
          <a:ext cx="4480545" cy="18916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a:extLst>
              <a:ext uri="{FF2B5EF4-FFF2-40B4-BE49-F238E27FC236}">
                <a16:creationId xmlns:a16="http://schemas.microsoft.com/office/drawing/2014/main" id="{323C65FC-86B2-4748-A477-B0BAB08E420D}"/>
              </a:ext>
            </a:extLst>
          </p:cNvPr>
          <p:cNvGraphicFramePr/>
          <p:nvPr>
            <p:extLst>
              <p:ext uri="{D42A27DB-BD31-4B8C-83A1-F6EECF244321}">
                <p14:modId xmlns:p14="http://schemas.microsoft.com/office/powerpoint/2010/main" val="3761215824"/>
              </p:ext>
            </p:extLst>
          </p:nvPr>
        </p:nvGraphicFramePr>
        <p:xfrm>
          <a:off x="689995" y="4282446"/>
          <a:ext cx="4480545" cy="1891634"/>
        </p:xfrm>
        <a:graphic>
          <a:graphicData uri="http://schemas.openxmlformats.org/drawingml/2006/chart">
            <c:chart xmlns:c="http://schemas.openxmlformats.org/drawingml/2006/chart" xmlns:r="http://schemas.openxmlformats.org/officeDocument/2006/relationships" r:id="rId6"/>
          </a:graphicData>
        </a:graphic>
      </p:graphicFrame>
      <p:pic>
        <p:nvPicPr>
          <p:cNvPr id="6" name="Picture 5" descr="A picture containing light, drawing&#10;&#10;Description automatically generated">
            <a:extLst>
              <a:ext uri="{FF2B5EF4-FFF2-40B4-BE49-F238E27FC236}">
                <a16:creationId xmlns:a16="http://schemas.microsoft.com/office/drawing/2014/main" id="{24A7C0E6-8C23-490E-82A4-7C78A40860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52813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Drugs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15" name="TextBox 14">
            <a:extLst>
              <a:ext uri="{FF2B5EF4-FFF2-40B4-BE49-F238E27FC236}">
                <a16:creationId xmlns:a16="http://schemas.microsoft.com/office/drawing/2014/main" id="{E3D64A60-28CD-43C4-A923-EC3EB891F17A}"/>
              </a:ext>
            </a:extLst>
          </p:cNvPr>
          <p:cNvSpPr txBox="1"/>
          <p:nvPr/>
        </p:nvSpPr>
        <p:spPr>
          <a:xfrm>
            <a:off x="6096000" y="1427815"/>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Have you ever taken cannabis? By smoking habits</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913582" y="136614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1155411" y="1427815"/>
            <a:ext cx="403327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Have you ever been offered cannabis? By smoking habits</a:t>
            </a:r>
          </a:p>
        </p:txBody>
      </p:sp>
      <p:graphicFrame>
        <p:nvGraphicFramePr>
          <p:cNvPr id="3" name="Chart 2">
            <a:extLst>
              <a:ext uri="{FF2B5EF4-FFF2-40B4-BE49-F238E27FC236}">
                <a16:creationId xmlns:a16="http://schemas.microsoft.com/office/drawing/2014/main" id="{6BBB629F-2CB7-4D54-A2FA-0904D0DB8956}"/>
              </a:ext>
            </a:extLst>
          </p:cNvPr>
          <p:cNvGraphicFramePr/>
          <p:nvPr>
            <p:extLst>
              <p:ext uri="{D42A27DB-BD31-4B8C-83A1-F6EECF244321}">
                <p14:modId xmlns:p14="http://schemas.microsoft.com/office/powerpoint/2010/main" val="3068096947"/>
              </p:ext>
            </p:extLst>
          </p:nvPr>
        </p:nvGraphicFramePr>
        <p:xfrm>
          <a:off x="-36327" y="2062710"/>
          <a:ext cx="5703476" cy="377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1E8B94F-A9F5-4C09-BB0D-0BBED1BB6353}"/>
              </a:ext>
            </a:extLst>
          </p:cNvPr>
          <p:cNvGraphicFramePr/>
          <p:nvPr>
            <p:extLst>
              <p:ext uri="{D42A27DB-BD31-4B8C-83A1-F6EECF244321}">
                <p14:modId xmlns:p14="http://schemas.microsoft.com/office/powerpoint/2010/main" val="985898606"/>
              </p:ext>
            </p:extLst>
          </p:nvPr>
        </p:nvGraphicFramePr>
        <p:xfrm>
          <a:off x="5913582" y="2062710"/>
          <a:ext cx="5703476" cy="3778582"/>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AF638EDB-817C-4404-B4C1-F463C47EDAD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58C33012-F23D-4359-A70A-9F032A697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110532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29</a:t>
            </a:fld>
            <a:r>
              <a:rPr lang="en-GB" dirty="0"/>
              <a:t> </a:t>
            </a:r>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Drugs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15" name="TextBox 14">
            <a:extLst>
              <a:ext uri="{FF2B5EF4-FFF2-40B4-BE49-F238E27FC236}">
                <a16:creationId xmlns:a16="http://schemas.microsoft.com/office/drawing/2014/main" id="{E3D64A60-28CD-43C4-A923-EC3EB891F17A}"/>
              </a:ext>
            </a:extLst>
          </p:cNvPr>
          <p:cNvSpPr txBox="1"/>
          <p:nvPr/>
        </p:nvSpPr>
        <p:spPr>
          <a:xfrm>
            <a:off x="6096000" y="1427815"/>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Have you ever taken other drugs? By smoking habits</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913582" y="136614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999466" y="1427815"/>
            <a:ext cx="4189223"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Have you ever been offered other drugs? By smoking habits</a:t>
            </a:r>
          </a:p>
        </p:txBody>
      </p:sp>
      <p:graphicFrame>
        <p:nvGraphicFramePr>
          <p:cNvPr id="3" name="Chart 2">
            <a:extLst>
              <a:ext uri="{FF2B5EF4-FFF2-40B4-BE49-F238E27FC236}">
                <a16:creationId xmlns:a16="http://schemas.microsoft.com/office/drawing/2014/main" id="{6BBB629F-2CB7-4D54-A2FA-0904D0DB8956}"/>
              </a:ext>
            </a:extLst>
          </p:cNvPr>
          <p:cNvGraphicFramePr/>
          <p:nvPr>
            <p:extLst>
              <p:ext uri="{D42A27DB-BD31-4B8C-83A1-F6EECF244321}">
                <p14:modId xmlns:p14="http://schemas.microsoft.com/office/powerpoint/2010/main" val="3187221895"/>
              </p:ext>
            </p:extLst>
          </p:nvPr>
        </p:nvGraphicFramePr>
        <p:xfrm>
          <a:off x="-36327" y="2062710"/>
          <a:ext cx="5703476" cy="377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1E8B94F-A9F5-4C09-BB0D-0BBED1BB6353}"/>
              </a:ext>
            </a:extLst>
          </p:cNvPr>
          <p:cNvGraphicFramePr/>
          <p:nvPr>
            <p:extLst>
              <p:ext uri="{D42A27DB-BD31-4B8C-83A1-F6EECF244321}">
                <p14:modId xmlns:p14="http://schemas.microsoft.com/office/powerpoint/2010/main" val="4020535334"/>
              </p:ext>
            </p:extLst>
          </p:nvPr>
        </p:nvGraphicFramePr>
        <p:xfrm>
          <a:off x="5913582" y="2062710"/>
          <a:ext cx="5703476" cy="3778582"/>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1">
            <a:extLst>
              <a:ext uri="{FF2B5EF4-FFF2-40B4-BE49-F238E27FC236}">
                <a16:creationId xmlns:a16="http://schemas.microsoft.com/office/drawing/2014/main" id="{50481E38-0194-4265-AED0-E0423074262A}"/>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5" name="Picture 4" descr="A picture containing light, drawing&#10;&#10;Description automatically generated">
            <a:extLst>
              <a:ext uri="{FF2B5EF4-FFF2-40B4-BE49-F238E27FC236}">
                <a16:creationId xmlns:a16="http://schemas.microsoft.com/office/drawing/2014/main" id="{2882E7CE-6F48-4929-B73B-DE5E05EDE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70145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2"/>
            <a:ext cx="10515600"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The Wakefield School Survey 2020 was carried out with Year 3, Year 5, Year 7 and Year 9 pupils in the spring term 2020 between January and March 2020, before the national lockdown due to the pandemic.</a:t>
            </a:r>
          </a:p>
          <a:p>
            <a:pPr algn="just">
              <a:lnSpc>
                <a:spcPct val="134000"/>
              </a:lnSpc>
            </a:pPr>
            <a:r>
              <a:rPr lang="en-GB" sz="2400" dirty="0">
                <a:latin typeface="Arial" panose="020B0604020202020204" pitchFamily="34" charset="0"/>
                <a:cs typeface="Arial" panose="020B0604020202020204" pitchFamily="34" charset="0"/>
              </a:rPr>
              <a:t>The Wakefield Council Public Health team have been using the Health Related Behaviour Questionnaire (HRBQ) every two years since 2009 as a way of collecting robust information about young people’s health and lifestyles.</a:t>
            </a:r>
          </a:p>
          <a:p>
            <a:pPr algn="just">
              <a:lnSpc>
                <a:spcPct val="134000"/>
              </a:lnSpc>
            </a:pPr>
            <a:r>
              <a:rPr lang="en-GB" sz="2400" dirty="0">
                <a:latin typeface="Arial" panose="020B0604020202020204" pitchFamily="34" charset="0"/>
                <a:cs typeface="Arial" panose="020B0604020202020204" pitchFamily="34" charset="0"/>
              </a:rPr>
              <a:t>This survey is an essential source of data for both schools and local authority commissioners alike, providing detailed and robust information about the health behaviours and lifestyle choices of the children living in the Wakefield district. </a:t>
            </a:r>
          </a:p>
          <a:p>
            <a:pPr algn="just">
              <a:lnSpc>
                <a:spcPct val="134000"/>
              </a:lnSpc>
            </a:pPr>
            <a:r>
              <a:rPr lang="en-GB" sz="2400" dirty="0">
                <a:latin typeface="Arial" panose="020B0604020202020204" pitchFamily="34" charset="0"/>
                <a:cs typeface="Arial" panose="020B0604020202020204" pitchFamily="34" charset="0"/>
              </a:rPr>
              <a:t>The content of the survey is widely consulted upon and uses age appropriate questions where necessary.</a:t>
            </a:r>
          </a:p>
          <a:p>
            <a:pPr algn="just">
              <a:lnSpc>
                <a:spcPct val="134000"/>
              </a:lnSpc>
            </a:pPr>
            <a:r>
              <a:rPr lang="en-GB" sz="2400" dirty="0">
                <a:latin typeface="Arial" panose="020B0604020202020204" pitchFamily="34" charset="0"/>
                <a:cs typeface="Arial" panose="020B0604020202020204" pitchFamily="34" charset="0"/>
              </a:rPr>
              <a:t>Pupils from Year 3, Year 5, Year 7 and Year 9 took part in the survey either online or via paper copy.</a:t>
            </a:r>
          </a:p>
          <a:p>
            <a:pPr algn="just">
              <a:lnSpc>
                <a:spcPct val="134000"/>
              </a:lnSpc>
            </a:pPr>
            <a:r>
              <a:rPr lang="en-GB" sz="2400" dirty="0">
                <a:latin typeface="Arial" panose="020B0604020202020204" pitchFamily="34" charset="0"/>
                <a:cs typeface="Arial" panose="020B0604020202020204" pitchFamily="34" charset="0"/>
              </a:rPr>
              <a:t>Enventure Research was commissioned to independently analyse and report on the findings.</a:t>
            </a:r>
          </a:p>
          <a:p>
            <a:pPr algn="just">
              <a:lnSpc>
                <a:spcPct val="134000"/>
              </a:lnSpc>
            </a:pPr>
            <a:r>
              <a:rPr lang="en-GB" sz="2400" dirty="0">
                <a:latin typeface="Arial" panose="020B0604020202020204" pitchFamily="34" charset="0"/>
                <a:cs typeface="Arial" panose="020B0604020202020204" pitchFamily="34" charset="0"/>
              </a:rPr>
              <a:t>In total, 2,018 valid responses were received from Year 9 pupils from 17 schools. </a:t>
            </a:r>
          </a:p>
          <a:p>
            <a:pPr algn="just">
              <a:lnSpc>
                <a:spcPct val="134000"/>
              </a:lnSpc>
            </a:pPr>
            <a:r>
              <a:rPr lang="en-GB" sz="2400" dirty="0">
                <a:latin typeface="Arial" panose="020B0604020202020204" pitchFamily="34" charset="0"/>
                <a:cs typeface="Arial" panose="020B0604020202020204" pitchFamily="34" charset="0"/>
              </a:rPr>
              <a:t>This report details responses from Year 9 pupils.</a:t>
            </a: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3</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D9BD8B5A-B4E3-4097-91C7-42C1CFEACB8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Introduction</a:t>
            </a:r>
          </a:p>
        </p:txBody>
      </p:sp>
      <p:pic>
        <p:nvPicPr>
          <p:cNvPr id="2" name="Picture 1" descr="A picture containing light, drawing&#10;&#10;Description automatically generated">
            <a:extLst>
              <a:ext uri="{FF2B5EF4-FFF2-40B4-BE49-F238E27FC236}">
                <a16:creationId xmlns:a16="http://schemas.microsoft.com/office/drawing/2014/main" id="{0E721FA2-2F06-4145-89D6-346FFB495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40649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Drugs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E70FFED0-A629-414F-9C67-836348F17878}"/>
              </a:ext>
            </a:extLst>
          </p:cNvPr>
          <p:cNvGraphicFramePr>
            <a:graphicFrameLocks noGrp="1"/>
          </p:cNvGraphicFramePr>
          <p:nvPr>
            <p:ph idx="1"/>
            <p:extLst>
              <p:ext uri="{D42A27DB-BD31-4B8C-83A1-F6EECF244321}">
                <p14:modId xmlns:p14="http://schemas.microsoft.com/office/powerpoint/2010/main" val="123020651"/>
              </p:ext>
            </p:extLst>
          </p:nvPr>
        </p:nvGraphicFramePr>
        <p:xfrm>
          <a:off x="902368" y="1440617"/>
          <a:ext cx="9827994" cy="278662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Drugs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Been offered cannabis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Taken cannabis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Been offered other drugs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09199961"/>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Taken other drugs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AB656248-DD83-4709-8328-8CA7B9352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743554EC-3A82-465D-8EB1-95493DA3F50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B6D52AB5-C1F4-49F3-97BD-4E6CEC707A6E}"/>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F9CE27D3-B67B-4DFA-BD00-8ED890E5434F}"/>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142DA59-0EC0-40D9-96E9-98B35ABB4D7B}"/>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7EE7085E-BCF7-4649-B962-00F0EB882C4F}"/>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4A2EB52A-0B2A-4410-ADED-078D9034AA72}"/>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158A5E39-219D-46AB-BD35-C6A38CAA031D}"/>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A0B93781-9C19-4AB1-972F-3BAA1ED2B3A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8C9944A-4150-4322-BA12-0E2A0DC8148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93B5E2A0-2DDA-4FA1-BB6C-A910F913758F}"/>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4087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Drugs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1" name="Table 5">
            <a:extLst>
              <a:ext uri="{FF2B5EF4-FFF2-40B4-BE49-F238E27FC236}">
                <a16:creationId xmlns:a16="http://schemas.microsoft.com/office/drawing/2014/main" id="{E942262B-DD17-4BEB-9066-542874E1F23C}"/>
              </a:ext>
            </a:extLst>
          </p:cNvPr>
          <p:cNvGraphicFramePr>
            <a:graphicFrameLocks noGrp="1"/>
          </p:cNvGraphicFramePr>
          <p:nvPr>
            <p:ph idx="1"/>
            <p:extLst>
              <p:ext uri="{D42A27DB-BD31-4B8C-83A1-F6EECF244321}">
                <p14:modId xmlns:p14="http://schemas.microsoft.com/office/powerpoint/2010/main" val="2886086145"/>
              </p:ext>
            </p:extLst>
          </p:nvPr>
        </p:nvGraphicFramePr>
        <p:xfrm>
          <a:off x="902368" y="1482291"/>
          <a:ext cx="8943392" cy="295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Drugs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Been offered cannabis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Taken cannabis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Been offered other drugs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Taken other drugs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A485A4F-E673-4CCB-874A-5682EE980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6AAA47FC-A6CD-42C0-A1A7-41A0954DDF1A}"/>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31FF6E96-22AE-4F20-B2E9-62F089744942}"/>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979A4514-83E7-4183-8A9D-A349AA10A054}"/>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1BF9088-965B-493C-8116-CEC9D08ED512}"/>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E0504E98-3B3D-4E12-91A0-B6073998F7C0}"/>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3C378BFA-A309-4AE8-AFBD-07C3BB4A402B}"/>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F6BB216B-FD44-4EB3-9085-9B42CEC7D8D4}"/>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ABEFF281-AC75-48CF-AE2E-F70072D06E39}"/>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CA280AF-F01A-408A-B0D1-41BBC24D1296}"/>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9EB7DE4B-09C3-4E71-80C3-D465CA9399E9}"/>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3409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Drugs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sp>
        <p:nvSpPr>
          <p:cNvPr id="2" name="TextBox 1">
            <a:extLst>
              <a:ext uri="{FF2B5EF4-FFF2-40B4-BE49-F238E27FC236}">
                <a16:creationId xmlns:a16="http://schemas.microsoft.com/office/drawing/2014/main" id="{B977A4FA-D309-483E-8FEA-9419C8948E78}"/>
              </a:ext>
            </a:extLst>
          </p:cNvPr>
          <p:cNvSpPr txBox="1"/>
          <p:nvPr/>
        </p:nvSpPr>
        <p:spPr>
          <a:xfrm>
            <a:off x="91447" y="1918793"/>
            <a:ext cx="5507497"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Taken cannabis</a:t>
            </a:r>
          </a:p>
        </p:txBody>
      </p:sp>
      <p:sp>
        <p:nvSpPr>
          <p:cNvPr id="5" name="TextBox 4">
            <a:extLst>
              <a:ext uri="{FF2B5EF4-FFF2-40B4-BE49-F238E27FC236}">
                <a16:creationId xmlns:a16="http://schemas.microsoft.com/office/drawing/2014/main" id="{C6A2FEE4-F861-4C02-A651-BBCDC4656EED}"/>
              </a:ext>
            </a:extLst>
          </p:cNvPr>
          <p:cNvSpPr txBox="1"/>
          <p:nvPr/>
        </p:nvSpPr>
        <p:spPr>
          <a:xfrm>
            <a:off x="5980180" y="1918793"/>
            <a:ext cx="559612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Taken other form of drug</a:t>
            </a:r>
          </a:p>
        </p:txBody>
      </p:sp>
      <p:graphicFrame>
        <p:nvGraphicFramePr>
          <p:cNvPr id="7" name="Chart 6">
            <a:extLst>
              <a:ext uri="{FF2B5EF4-FFF2-40B4-BE49-F238E27FC236}">
                <a16:creationId xmlns:a16="http://schemas.microsoft.com/office/drawing/2014/main" id="{BE4883BA-B033-4DAB-B837-8801EDA0B36B}"/>
              </a:ext>
            </a:extLst>
          </p:cNvPr>
          <p:cNvGraphicFramePr/>
          <p:nvPr>
            <p:extLst>
              <p:ext uri="{D42A27DB-BD31-4B8C-83A1-F6EECF244321}">
                <p14:modId xmlns:p14="http://schemas.microsoft.com/office/powerpoint/2010/main" val="661417616"/>
              </p:ext>
            </p:extLst>
          </p:nvPr>
        </p:nvGraphicFramePr>
        <p:xfrm>
          <a:off x="347479" y="2632319"/>
          <a:ext cx="4773148" cy="2786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992C29E-E297-4961-B337-540173C921FC}"/>
              </a:ext>
            </a:extLst>
          </p:cNvPr>
          <p:cNvGraphicFramePr/>
          <p:nvPr>
            <p:extLst>
              <p:ext uri="{D42A27DB-BD31-4B8C-83A1-F6EECF244321}">
                <p14:modId xmlns:p14="http://schemas.microsoft.com/office/powerpoint/2010/main" val="1574608374"/>
              </p:ext>
            </p:extLst>
          </p:nvPr>
        </p:nvGraphicFramePr>
        <p:xfrm>
          <a:off x="6391667" y="2632319"/>
          <a:ext cx="4773148" cy="2786576"/>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a:extLst>
              <a:ext uri="{FF2B5EF4-FFF2-40B4-BE49-F238E27FC236}">
                <a16:creationId xmlns:a16="http://schemas.microsoft.com/office/drawing/2014/main" id="{01C4542B-D45D-426E-9FC6-B252A989ED2A}"/>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light, drawing&#10;&#10;Description automatically generated">
            <a:extLst>
              <a:ext uri="{FF2B5EF4-FFF2-40B4-BE49-F238E27FC236}">
                <a16:creationId xmlns:a16="http://schemas.microsoft.com/office/drawing/2014/main" id="{C7C52961-EBCB-4419-B483-971EB1AD9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55124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33</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Sexual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Agree that they know the sexual consent laws </a:t>
            </a:r>
            <a:r>
              <a:rPr lang="en-GB" sz="1600" b="1" i="1" dirty="0">
                <a:latin typeface="Arial" panose="020B0604020202020204" pitchFamily="34" charset="0"/>
                <a:cs typeface="Arial" panose="020B0604020202020204" pitchFamily="34" charset="0"/>
              </a:rPr>
              <a:t>(Overall)</a:t>
            </a:r>
            <a:r>
              <a:rPr lang="en-GB" sz="1600" b="1" dirty="0">
                <a:latin typeface="Arial" panose="020B0604020202020204" pitchFamily="34" charset="0"/>
                <a:cs typeface="Arial" panose="020B0604020202020204" pitchFamily="34" charset="0"/>
              </a:rPr>
              <a:t> </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1836530742"/>
              </p:ext>
            </p:extLst>
          </p:nvPr>
        </p:nvGraphicFramePr>
        <p:xfrm>
          <a:off x="214863" y="2086938"/>
          <a:ext cx="3933891" cy="3573198"/>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392820"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Agree that they know the sexual consent laws </a:t>
            </a:r>
            <a:r>
              <a:rPr lang="en-GB" sz="1600" b="1" i="1" dirty="0">
                <a:latin typeface="Arial" panose="020B0604020202020204" pitchFamily="34" charset="0"/>
                <a:cs typeface="Arial" panose="020B0604020202020204" pitchFamily="34" charset="0"/>
              </a:rPr>
              <a:t>(Males)</a:t>
            </a:r>
            <a:r>
              <a:rPr lang="en-GB" sz="1600" b="1" dirty="0">
                <a:latin typeface="Arial" panose="020B0604020202020204" pitchFamily="34" charset="0"/>
                <a:cs typeface="Arial" panose="020B0604020202020204" pitchFamily="34" charset="0"/>
              </a:rPr>
              <a:t> </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18197"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Agree that they know the sexual consent laws </a:t>
            </a:r>
            <a:r>
              <a:rPr lang="en-GB" sz="1600" b="1" i="1" dirty="0">
                <a:latin typeface="Arial" panose="020B0604020202020204" pitchFamily="34" charset="0"/>
                <a:cs typeface="Arial" panose="020B0604020202020204" pitchFamily="34" charset="0"/>
              </a:rPr>
              <a:t>(Females)</a:t>
            </a:r>
            <a:r>
              <a:rPr lang="en-GB" sz="1600" b="1" dirty="0">
                <a:latin typeface="Arial" panose="020B0604020202020204" pitchFamily="34" charset="0"/>
                <a:cs typeface="Arial" panose="020B0604020202020204" pitchFamily="34" charset="0"/>
              </a:rPr>
              <a:t> </a:t>
            </a:r>
          </a:p>
        </p:txBody>
      </p:sp>
      <p:graphicFrame>
        <p:nvGraphicFramePr>
          <p:cNvPr id="2" name="Chart 1">
            <a:extLst>
              <a:ext uri="{FF2B5EF4-FFF2-40B4-BE49-F238E27FC236}">
                <a16:creationId xmlns:a16="http://schemas.microsoft.com/office/drawing/2014/main" id="{8C8EC1D0-74A1-4CBD-BAE2-12FFA6B441CA}"/>
              </a:ext>
            </a:extLst>
          </p:cNvPr>
          <p:cNvGraphicFramePr/>
          <p:nvPr>
            <p:extLst>
              <p:ext uri="{D42A27DB-BD31-4B8C-83A1-F6EECF244321}">
                <p14:modId xmlns:p14="http://schemas.microsoft.com/office/powerpoint/2010/main" val="276706004"/>
              </p:ext>
            </p:extLst>
          </p:nvPr>
        </p:nvGraphicFramePr>
        <p:xfrm>
          <a:off x="4153833" y="2086938"/>
          <a:ext cx="3933891" cy="35731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D6F70883-C8F8-4B33-AE82-FCCDA63DBCC8}"/>
              </a:ext>
            </a:extLst>
          </p:cNvPr>
          <p:cNvGraphicFramePr/>
          <p:nvPr>
            <p:extLst>
              <p:ext uri="{D42A27DB-BD31-4B8C-83A1-F6EECF244321}">
                <p14:modId xmlns:p14="http://schemas.microsoft.com/office/powerpoint/2010/main" val="3580358899"/>
              </p:ext>
            </p:extLst>
          </p:nvPr>
        </p:nvGraphicFramePr>
        <p:xfrm>
          <a:off x="8218197" y="2086938"/>
          <a:ext cx="3933891" cy="357319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08CB02F5-4599-41EC-83DD-025B12FBE6CD}"/>
              </a:ext>
            </a:extLst>
          </p:cNvPr>
          <p:cNvSpPr txBox="1"/>
          <p:nvPr/>
        </p:nvSpPr>
        <p:spPr>
          <a:xfrm>
            <a:off x="211594"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1,879</a:t>
            </a:r>
          </a:p>
        </p:txBody>
      </p:sp>
      <p:sp>
        <p:nvSpPr>
          <p:cNvPr id="10" name="TextBox 9">
            <a:extLst>
              <a:ext uri="{FF2B5EF4-FFF2-40B4-BE49-F238E27FC236}">
                <a16:creationId xmlns:a16="http://schemas.microsoft.com/office/drawing/2014/main" id="{C8CCEF56-C2FE-4FA4-A17A-887C46F23CF3}"/>
              </a:ext>
            </a:extLst>
          </p:cNvPr>
          <p:cNvSpPr txBox="1"/>
          <p:nvPr/>
        </p:nvSpPr>
        <p:spPr>
          <a:xfrm>
            <a:off x="417693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895</a:t>
            </a:r>
          </a:p>
        </p:txBody>
      </p:sp>
      <p:sp>
        <p:nvSpPr>
          <p:cNvPr id="11" name="TextBox 10">
            <a:extLst>
              <a:ext uri="{FF2B5EF4-FFF2-40B4-BE49-F238E27FC236}">
                <a16:creationId xmlns:a16="http://schemas.microsoft.com/office/drawing/2014/main" id="{ADAA9D65-41CB-4392-AEF6-7FAE39B0B46A}"/>
              </a:ext>
            </a:extLst>
          </p:cNvPr>
          <p:cNvSpPr txBox="1"/>
          <p:nvPr/>
        </p:nvSpPr>
        <p:spPr>
          <a:xfrm>
            <a:off x="8195046" y="5927859"/>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955</a:t>
            </a:r>
          </a:p>
        </p:txBody>
      </p:sp>
      <p:sp>
        <p:nvSpPr>
          <p:cNvPr id="12" name="Title 1">
            <a:extLst>
              <a:ext uri="{FF2B5EF4-FFF2-40B4-BE49-F238E27FC236}">
                <a16:creationId xmlns:a16="http://schemas.microsoft.com/office/drawing/2014/main" id="{5F8827F7-99A4-4E64-BA0F-EB77F2AF96F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F988AD35-7DE5-4A92-A9C1-B4B8451586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53054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34</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Sexual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Have you ever had sexual intercourse?</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148754" y="1391368"/>
            <a:ext cx="3699984"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If you have had sexual intercourse, did you use a condom?</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18197"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know where to get condoms for free?</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62F9F6F3-BF2F-4244-9477-14DC961A926C}"/>
              </a:ext>
            </a:extLst>
          </p:cNvPr>
          <p:cNvGraphicFramePr/>
          <p:nvPr>
            <p:extLst>
              <p:ext uri="{D42A27DB-BD31-4B8C-83A1-F6EECF244321}">
                <p14:modId xmlns:p14="http://schemas.microsoft.com/office/powerpoint/2010/main" val="2880525760"/>
              </p:ext>
            </p:extLst>
          </p:nvPr>
        </p:nvGraphicFramePr>
        <p:xfrm>
          <a:off x="182044" y="2111499"/>
          <a:ext cx="3837696" cy="3617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F84E8ED-4B34-48BF-BDBD-75B1AD6753B2}"/>
              </a:ext>
            </a:extLst>
          </p:cNvPr>
          <p:cNvGraphicFramePr/>
          <p:nvPr>
            <p:extLst>
              <p:ext uri="{D42A27DB-BD31-4B8C-83A1-F6EECF244321}">
                <p14:modId xmlns:p14="http://schemas.microsoft.com/office/powerpoint/2010/main" val="3661197542"/>
              </p:ext>
            </p:extLst>
          </p:nvPr>
        </p:nvGraphicFramePr>
        <p:xfrm>
          <a:off x="4110834" y="2067523"/>
          <a:ext cx="3837697" cy="30256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1DC669-1611-4DA9-9840-F608314334D8}"/>
              </a:ext>
            </a:extLst>
          </p:cNvPr>
          <p:cNvGraphicFramePr/>
          <p:nvPr>
            <p:extLst>
              <p:ext uri="{D42A27DB-BD31-4B8C-83A1-F6EECF244321}">
                <p14:modId xmlns:p14="http://schemas.microsoft.com/office/powerpoint/2010/main" val="3664456850"/>
              </p:ext>
            </p:extLst>
          </p:nvPr>
        </p:nvGraphicFramePr>
        <p:xfrm>
          <a:off x="8130721" y="1938802"/>
          <a:ext cx="3837696" cy="361784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D0A80579-C5D5-4AF1-BFA9-0BB79CA6B256}"/>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1,809</a:t>
            </a:r>
          </a:p>
        </p:txBody>
      </p:sp>
      <p:sp>
        <p:nvSpPr>
          <p:cNvPr id="5" name="TextBox 4">
            <a:extLst>
              <a:ext uri="{FF2B5EF4-FFF2-40B4-BE49-F238E27FC236}">
                <a16:creationId xmlns:a16="http://schemas.microsoft.com/office/drawing/2014/main" id="{9ADBAF9F-16DF-46BD-9101-9995FB08F49C}"/>
              </a:ext>
            </a:extLst>
          </p:cNvPr>
          <p:cNvSpPr txBox="1"/>
          <p:nvPr/>
        </p:nvSpPr>
        <p:spPr>
          <a:xfrm>
            <a:off x="4175760"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89</a:t>
            </a:r>
          </a:p>
        </p:txBody>
      </p:sp>
      <p:sp>
        <p:nvSpPr>
          <p:cNvPr id="6" name="TextBox 5">
            <a:extLst>
              <a:ext uri="{FF2B5EF4-FFF2-40B4-BE49-F238E27FC236}">
                <a16:creationId xmlns:a16="http://schemas.microsoft.com/office/drawing/2014/main" id="{BD3E1EF2-25BE-401B-BDF6-469CF50D3C66}"/>
              </a:ext>
            </a:extLst>
          </p:cNvPr>
          <p:cNvSpPr txBox="1"/>
          <p:nvPr/>
        </p:nvSpPr>
        <p:spPr>
          <a:xfrm>
            <a:off x="8192313" y="5912269"/>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1,750</a:t>
            </a:r>
          </a:p>
        </p:txBody>
      </p:sp>
      <p:sp>
        <p:nvSpPr>
          <p:cNvPr id="11" name="Title 1">
            <a:extLst>
              <a:ext uri="{FF2B5EF4-FFF2-40B4-BE49-F238E27FC236}">
                <a16:creationId xmlns:a16="http://schemas.microsoft.com/office/drawing/2014/main" id="{B53F61E6-306B-4DE7-8CF5-6554322A19C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41310230-C811-48BB-9A5E-C857C1AD4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697380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Sexual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17FEA256-94F9-4175-99C5-D5957AB49FA4}"/>
              </a:ext>
            </a:extLst>
          </p:cNvPr>
          <p:cNvGraphicFramePr>
            <a:graphicFrameLocks noGrp="1"/>
          </p:cNvGraphicFramePr>
          <p:nvPr>
            <p:ph idx="1"/>
            <p:extLst>
              <p:ext uri="{D42A27DB-BD31-4B8C-83A1-F6EECF244321}">
                <p14:modId xmlns:p14="http://schemas.microsoft.com/office/powerpoint/2010/main" val="2943625283"/>
              </p:ext>
            </p:extLst>
          </p:nvPr>
        </p:nvGraphicFramePr>
        <p:xfrm>
          <a:off x="918410" y="1450347"/>
          <a:ext cx="9827994" cy="24157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Sexual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Agree that they know the sexual consent laws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Have had sexual intercourse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09199961"/>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Know where to get condoms free of charge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E112EC9E-B3FD-4A69-AAD2-8D9D74150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BBD9D60-950F-431F-B4C4-8652A870B190}"/>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D1DAA298-30F4-4D1F-8DDB-030B26AF3DFC}"/>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3FF179DF-96BC-49D3-B650-370D44848262}"/>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8D5100-5732-439B-BB40-AE333F197D25}"/>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1B998EF1-6036-4CB4-910C-CD1E80DC877C}"/>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B03C7E15-C2DC-492C-8ED5-865DC98EE41D}"/>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478E78BF-30C4-4649-9C49-95C170162ABB}"/>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FE1F03D2-37F4-4F02-B98B-80CC6F3BDA6B}"/>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4089D89-FEDC-43B9-8C29-04E81A1574A1}"/>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2D084A71-D95A-48AD-89A7-3588C188C9D6}"/>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6317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Sexual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B5F3F81F-8D33-4D00-BB52-A45ED0B91C1E}"/>
              </a:ext>
            </a:extLst>
          </p:cNvPr>
          <p:cNvGraphicFramePr>
            <a:graphicFrameLocks noGrp="1"/>
          </p:cNvGraphicFramePr>
          <p:nvPr>
            <p:ph idx="1"/>
            <p:extLst>
              <p:ext uri="{D42A27DB-BD31-4B8C-83A1-F6EECF244321}">
                <p14:modId xmlns:p14="http://schemas.microsoft.com/office/powerpoint/2010/main" val="637498568"/>
              </p:ext>
            </p:extLst>
          </p:nvPr>
        </p:nvGraphicFramePr>
        <p:xfrm>
          <a:off x="918410" y="1434165"/>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Sexual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Agree with knowing the sexual consent laws </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Have had sexual intercourse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Know where to get condoms free of charge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CC033E22-2575-4971-A935-D6DEDC071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3CF092C7-A3A4-4D92-AE5A-8233773DC58C}"/>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DB6EC4BA-A19A-4C06-A0B9-7BCDF2E8FE07}"/>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47CC95CA-59AA-4DFF-B2EF-349679D6DEC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BAA0EAB-CC06-4130-929B-FF7AAC2CFA03}"/>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B1E7452F-5F15-4D53-A965-C74A132F3889}"/>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AAC9424A-3A58-4B88-B98C-1325BA49E08D}"/>
              </a:ext>
            </a:extLst>
          </p:cNvPr>
          <p:cNvGrpSpPr/>
          <p:nvPr/>
        </p:nvGrpSpPr>
        <p:grpSpPr>
          <a:xfrm>
            <a:off x="985209" y="4653559"/>
            <a:ext cx="4844155" cy="646332"/>
            <a:chOff x="7122750" y="693961"/>
            <a:chExt cx="4844155" cy="646332"/>
          </a:xfrm>
        </p:grpSpPr>
        <p:sp>
          <p:nvSpPr>
            <p:cNvPr id="18" name="TextBox 17">
              <a:extLst>
                <a:ext uri="{FF2B5EF4-FFF2-40B4-BE49-F238E27FC236}">
                  <a16:creationId xmlns:a16="http://schemas.microsoft.com/office/drawing/2014/main" id="{7F177F27-279C-4741-8EB9-583EBB8B7E6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2BB3494F-0067-4133-BE83-3D4E11C55DF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D45CDF5-F960-4114-990B-3C0E067F6366}"/>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08C3B939-6D6D-45CD-953D-FEB7E716DFCA}"/>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6294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Sexual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sp>
        <p:nvSpPr>
          <p:cNvPr id="2" name="TextBox 1">
            <a:extLst>
              <a:ext uri="{FF2B5EF4-FFF2-40B4-BE49-F238E27FC236}">
                <a16:creationId xmlns:a16="http://schemas.microsoft.com/office/drawing/2014/main" id="{E302B301-BC56-4917-9AEE-B06C85B4A1F9}"/>
              </a:ext>
            </a:extLst>
          </p:cNvPr>
          <p:cNvSpPr txBox="1"/>
          <p:nvPr/>
        </p:nvSpPr>
        <p:spPr>
          <a:xfrm>
            <a:off x="5980180" y="1918793"/>
            <a:ext cx="559612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Know where to get condoms free of charge</a:t>
            </a:r>
          </a:p>
        </p:txBody>
      </p:sp>
      <p:graphicFrame>
        <p:nvGraphicFramePr>
          <p:cNvPr id="5" name="Chart 4">
            <a:extLst>
              <a:ext uri="{FF2B5EF4-FFF2-40B4-BE49-F238E27FC236}">
                <a16:creationId xmlns:a16="http://schemas.microsoft.com/office/drawing/2014/main" id="{108BC904-FDFC-416D-8709-0C29607E6210}"/>
              </a:ext>
            </a:extLst>
          </p:cNvPr>
          <p:cNvGraphicFramePr/>
          <p:nvPr>
            <p:extLst>
              <p:ext uri="{D42A27DB-BD31-4B8C-83A1-F6EECF244321}">
                <p14:modId xmlns:p14="http://schemas.microsoft.com/office/powerpoint/2010/main" val="1161508114"/>
              </p:ext>
            </p:extLst>
          </p:nvPr>
        </p:nvGraphicFramePr>
        <p:xfrm>
          <a:off x="347479" y="2632319"/>
          <a:ext cx="4773148" cy="2786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7D8379C-F0C7-4074-B411-4BE7F4A16721}"/>
              </a:ext>
            </a:extLst>
          </p:cNvPr>
          <p:cNvGraphicFramePr/>
          <p:nvPr>
            <p:extLst>
              <p:ext uri="{D42A27DB-BD31-4B8C-83A1-F6EECF244321}">
                <p14:modId xmlns:p14="http://schemas.microsoft.com/office/powerpoint/2010/main" val="2103030848"/>
              </p:ext>
            </p:extLst>
          </p:nvPr>
        </p:nvGraphicFramePr>
        <p:xfrm>
          <a:off x="6391667" y="2632319"/>
          <a:ext cx="4773148" cy="2786576"/>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89A9101E-6EF6-414D-9F72-8127DBACB976}"/>
              </a:ext>
            </a:extLst>
          </p:cNvPr>
          <p:cNvCxnSpPr>
            <a:cxnSpLocks/>
          </p:cNvCxnSpPr>
          <p:nvPr/>
        </p:nvCxnSpPr>
        <p:spPr>
          <a:xfrm>
            <a:off x="5684982"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FE8D41-6EBB-4809-B253-80F851119250}"/>
              </a:ext>
            </a:extLst>
          </p:cNvPr>
          <p:cNvSpPr txBox="1"/>
          <p:nvPr/>
        </p:nvSpPr>
        <p:spPr>
          <a:xfrm>
            <a:off x="91447" y="1918793"/>
            <a:ext cx="5507497"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Have had sexual intercourse</a:t>
            </a:r>
          </a:p>
        </p:txBody>
      </p:sp>
      <p:pic>
        <p:nvPicPr>
          <p:cNvPr id="6" name="Picture 5" descr="A picture containing light, drawing&#10;&#10;Description automatically generated">
            <a:extLst>
              <a:ext uri="{FF2B5EF4-FFF2-40B4-BE49-F238E27FC236}">
                <a16:creationId xmlns:a16="http://schemas.microsoft.com/office/drawing/2014/main" id="{F01E2BE7-A5A8-4460-9FAB-08C1E78DF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3843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38</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 </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70387" y="1391368"/>
            <a:ext cx="3658464"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ever feel scared of going to school because you are being bullied or picked on?</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848632611"/>
              </p:ext>
            </p:extLst>
          </p:nvPr>
        </p:nvGraphicFramePr>
        <p:xfrm>
          <a:off x="132468" y="2357721"/>
          <a:ext cx="3933891" cy="2849056"/>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370581" y="1514478"/>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Reasons for being bullied</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18197" y="1391368"/>
            <a:ext cx="3455918"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If you were being picked on or bullied, do you think your school would help make it stop?</a:t>
            </a:r>
          </a:p>
        </p:txBody>
      </p:sp>
      <p:graphicFrame>
        <p:nvGraphicFramePr>
          <p:cNvPr id="2" name="Chart 1">
            <a:extLst>
              <a:ext uri="{FF2B5EF4-FFF2-40B4-BE49-F238E27FC236}">
                <a16:creationId xmlns:a16="http://schemas.microsoft.com/office/drawing/2014/main" id="{8C8EC1D0-74A1-4CBD-BAE2-12FFA6B441CA}"/>
              </a:ext>
            </a:extLst>
          </p:cNvPr>
          <p:cNvGraphicFramePr/>
          <p:nvPr>
            <p:extLst>
              <p:ext uri="{D42A27DB-BD31-4B8C-83A1-F6EECF244321}">
                <p14:modId xmlns:p14="http://schemas.microsoft.com/office/powerpoint/2010/main" val="4129227179"/>
              </p:ext>
            </p:extLst>
          </p:nvPr>
        </p:nvGraphicFramePr>
        <p:xfrm>
          <a:off x="4152355" y="1988388"/>
          <a:ext cx="3933891" cy="3773692"/>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846C19C2-F4C1-49FA-A9F4-45A26BAC756D}"/>
              </a:ext>
            </a:extLst>
          </p:cNvPr>
          <p:cNvGraphicFramePr/>
          <p:nvPr>
            <p:extLst>
              <p:ext uri="{D42A27DB-BD31-4B8C-83A1-F6EECF244321}">
                <p14:modId xmlns:p14="http://schemas.microsoft.com/office/powerpoint/2010/main" val="1593100282"/>
              </p:ext>
            </p:extLst>
          </p:nvPr>
        </p:nvGraphicFramePr>
        <p:xfrm>
          <a:off x="8086245" y="1899125"/>
          <a:ext cx="3837696" cy="361784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F7FC407-687B-4663-9E9D-FD8906A28172}"/>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1,873</a:t>
            </a:r>
          </a:p>
        </p:txBody>
      </p:sp>
      <p:sp>
        <p:nvSpPr>
          <p:cNvPr id="8" name="TextBox 7">
            <a:extLst>
              <a:ext uri="{FF2B5EF4-FFF2-40B4-BE49-F238E27FC236}">
                <a16:creationId xmlns:a16="http://schemas.microsoft.com/office/drawing/2014/main" id="{7038D416-C2E9-4BED-B4B2-9ED40E867CA9}"/>
              </a:ext>
            </a:extLst>
          </p:cNvPr>
          <p:cNvSpPr txBox="1"/>
          <p:nvPr/>
        </p:nvSpPr>
        <p:spPr>
          <a:xfrm>
            <a:off x="4148754"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1,730 – 1,816 </a:t>
            </a:r>
          </a:p>
        </p:txBody>
      </p:sp>
      <p:sp>
        <p:nvSpPr>
          <p:cNvPr id="10" name="TextBox 9">
            <a:extLst>
              <a:ext uri="{FF2B5EF4-FFF2-40B4-BE49-F238E27FC236}">
                <a16:creationId xmlns:a16="http://schemas.microsoft.com/office/drawing/2014/main" id="{4F4F72F7-69E5-4AAF-A02B-36ABBA8EFBF4}"/>
              </a:ext>
            </a:extLst>
          </p:cNvPr>
          <p:cNvSpPr txBox="1"/>
          <p:nvPr/>
        </p:nvSpPr>
        <p:spPr>
          <a:xfrm>
            <a:off x="814783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1,866</a:t>
            </a:r>
          </a:p>
        </p:txBody>
      </p:sp>
      <p:sp>
        <p:nvSpPr>
          <p:cNvPr id="11" name="Title 1">
            <a:extLst>
              <a:ext uri="{FF2B5EF4-FFF2-40B4-BE49-F238E27FC236}">
                <a16:creationId xmlns:a16="http://schemas.microsoft.com/office/drawing/2014/main" id="{D4C2D40D-6D53-45C3-B884-B83EEFFFFEB6}"/>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E231445F-5C38-4E0B-A70F-6BF3BFFEC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25546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39</a:t>
            </a:fld>
            <a:r>
              <a:rPr lang="en-GB" dirty="0"/>
              <a:t> </a:t>
            </a:r>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15" name="TextBox 14">
            <a:extLst>
              <a:ext uri="{FF2B5EF4-FFF2-40B4-BE49-F238E27FC236}">
                <a16:creationId xmlns:a16="http://schemas.microsoft.com/office/drawing/2014/main" id="{E3D64A60-28CD-43C4-A923-EC3EB891F17A}"/>
              </a:ext>
            </a:extLst>
          </p:cNvPr>
          <p:cNvSpPr txBox="1"/>
          <p:nvPr/>
        </p:nvSpPr>
        <p:spPr>
          <a:xfrm>
            <a:off x="6096000" y="1427815"/>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safe do you feel at home with the people you live with?</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913582" y="136614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550350" y="1427815"/>
            <a:ext cx="497858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safe do you feel in the area where you live? By Local IMD Quintile¹</a:t>
            </a:r>
          </a:p>
        </p:txBody>
      </p:sp>
      <p:graphicFrame>
        <p:nvGraphicFramePr>
          <p:cNvPr id="3" name="Chart 2">
            <a:extLst>
              <a:ext uri="{FF2B5EF4-FFF2-40B4-BE49-F238E27FC236}">
                <a16:creationId xmlns:a16="http://schemas.microsoft.com/office/drawing/2014/main" id="{6BBB629F-2CB7-4D54-A2FA-0904D0DB8956}"/>
              </a:ext>
            </a:extLst>
          </p:cNvPr>
          <p:cNvGraphicFramePr/>
          <p:nvPr>
            <p:extLst>
              <p:ext uri="{D42A27DB-BD31-4B8C-83A1-F6EECF244321}">
                <p14:modId xmlns:p14="http://schemas.microsoft.com/office/powerpoint/2010/main" val="2763907447"/>
              </p:ext>
            </p:extLst>
          </p:nvPr>
        </p:nvGraphicFramePr>
        <p:xfrm>
          <a:off x="153066" y="2156490"/>
          <a:ext cx="5375864" cy="3684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E7ADC01-3AA9-46CF-BFB8-9D17892246EA}"/>
              </a:ext>
            </a:extLst>
          </p:cNvPr>
          <p:cNvGraphicFramePr/>
          <p:nvPr>
            <p:extLst>
              <p:ext uri="{D42A27DB-BD31-4B8C-83A1-F6EECF244321}">
                <p14:modId xmlns:p14="http://schemas.microsoft.com/office/powerpoint/2010/main" val="2160485400"/>
              </p:ext>
            </p:extLst>
          </p:nvPr>
        </p:nvGraphicFramePr>
        <p:xfrm>
          <a:off x="6988539" y="1934295"/>
          <a:ext cx="4264834" cy="34958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0232C0A-6A91-49EC-85BB-B1B961D0CEB4}"/>
              </a:ext>
            </a:extLst>
          </p:cNvPr>
          <p:cNvSpPr txBox="1"/>
          <p:nvPr/>
        </p:nvSpPr>
        <p:spPr>
          <a:xfrm>
            <a:off x="6102767" y="5884575"/>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1,872</a:t>
            </a:r>
          </a:p>
        </p:txBody>
      </p:sp>
      <p:sp>
        <p:nvSpPr>
          <p:cNvPr id="8" name="Title 1">
            <a:extLst>
              <a:ext uri="{FF2B5EF4-FFF2-40B4-BE49-F238E27FC236}">
                <a16:creationId xmlns:a16="http://schemas.microsoft.com/office/drawing/2014/main" id="{06A54858-AA1E-4B2C-94E2-46F1CC8FF7E8}"/>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66278E-B2D2-4CB0-B624-B63189140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9134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962526" y="1256012"/>
            <a:ext cx="10391274"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Some response options have been combined i.e. “Strongly agree” and “Agree” to show “Total Agree”.</a:t>
            </a:r>
          </a:p>
          <a:p>
            <a:pPr algn="just">
              <a:lnSpc>
                <a:spcPct val="134000"/>
              </a:lnSpc>
            </a:pPr>
            <a:r>
              <a:rPr lang="en-GB" sz="2400" dirty="0">
                <a:latin typeface="Arial" panose="020B0604020202020204" pitchFamily="34" charset="0"/>
                <a:cs typeface="Arial" panose="020B0604020202020204" pitchFamily="34" charset="0"/>
              </a:rPr>
              <a:t>Respondents were able to skip questions, so the base size varies between questions. </a:t>
            </a:r>
          </a:p>
          <a:p>
            <a:pPr algn="just">
              <a:lnSpc>
                <a:spcPct val="134000"/>
              </a:lnSpc>
            </a:pPr>
            <a:r>
              <a:rPr lang="en-GB" sz="2400" dirty="0">
                <a:latin typeface="Arial" panose="020B0604020202020204" pitchFamily="34" charset="0"/>
                <a:cs typeface="Arial" panose="020B0604020202020204" pitchFamily="34" charset="0"/>
              </a:rPr>
              <a:t>There are several reasons why responses in charts/tables might not add up to 100%:</a:t>
            </a:r>
          </a:p>
          <a:p>
            <a:pPr lvl="1" algn="just">
              <a:lnSpc>
                <a:spcPct val="134000"/>
              </a:lnSpc>
            </a:pPr>
            <a:r>
              <a:rPr lang="en-GB" sz="2000" dirty="0">
                <a:latin typeface="Arial" panose="020B0604020202020204" pitchFamily="34" charset="0"/>
                <a:cs typeface="Arial" panose="020B0604020202020204" pitchFamily="34" charset="0"/>
              </a:rPr>
              <a:t>Respondents might have been able to give more than one answer</a:t>
            </a:r>
          </a:p>
          <a:p>
            <a:pPr lvl="1" algn="just">
              <a:lnSpc>
                <a:spcPct val="134000"/>
              </a:lnSpc>
            </a:pPr>
            <a:r>
              <a:rPr lang="en-GB" sz="2000" dirty="0">
                <a:latin typeface="Arial" panose="020B0604020202020204" pitchFamily="34" charset="0"/>
                <a:cs typeface="Arial" panose="020B0604020202020204" pitchFamily="34" charset="0"/>
              </a:rPr>
              <a:t>Only most common responses might be shown</a:t>
            </a:r>
          </a:p>
          <a:p>
            <a:pPr lvl="1" algn="just">
              <a:lnSpc>
                <a:spcPct val="134000"/>
              </a:lnSpc>
            </a:pPr>
            <a:r>
              <a:rPr lang="en-GB" sz="2000" dirty="0">
                <a:latin typeface="Arial" panose="020B0604020202020204" pitchFamily="34" charset="0"/>
                <a:cs typeface="Arial" panose="020B0604020202020204" pitchFamily="34" charset="0"/>
              </a:rPr>
              <a:t>Individual percentages are rounded to nearest whole number</a:t>
            </a:r>
          </a:p>
          <a:p>
            <a:pPr lvl="1" algn="just">
              <a:lnSpc>
                <a:spcPct val="134000"/>
              </a:lnSpc>
            </a:pPr>
            <a:r>
              <a:rPr lang="en-GB" sz="2000" dirty="0">
                <a:latin typeface="Arial" panose="020B0604020202020204" pitchFamily="34" charset="0"/>
                <a:cs typeface="Arial" panose="020B0604020202020204" pitchFamily="34" charset="0"/>
              </a:rPr>
              <a:t>Responses of between 0% and 0.5% are shown as 0%.</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In the inequality and area analysis tables red and green shading denotes statistical differences according to the z-test at 95% confidence level and highlights the inequality.</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Most and least deprived cohorts have been determined using the deprivation levels for where a child lives¹.</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Some comparisons have been made with the results from the Year 9 survey carried out in 2016 where the same question wording has been used.</a:t>
            </a:r>
          </a:p>
          <a:p>
            <a:pPr marL="457200" lvl="1" indent="0">
              <a:lnSpc>
                <a:spcPct val="134000"/>
              </a:lnSpc>
              <a:buNone/>
            </a:pPr>
            <a:endParaRPr lang="en-GB" sz="2000" dirty="0">
              <a:latin typeface="Arial" panose="020B0604020202020204" pitchFamily="34" charset="0"/>
              <a:cs typeface="Arial" panose="020B0604020202020204" pitchFamily="34" charset="0"/>
            </a:endParaRP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4</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379D3C2E-3BDC-474D-85D3-B7C1D82148B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How to read the report</a:t>
            </a:r>
          </a:p>
        </p:txBody>
      </p:sp>
      <p:pic>
        <p:nvPicPr>
          <p:cNvPr id="2" name="Picture 1" descr="A picture containing light, drawing&#10;&#10;Description automatically generated">
            <a:extLst>
              <a:ext uri="{FF2B5EF4-FFF2-40B4-BE49-F238E27FC236}">
                <a16:creationId xmlns:a16="http://schemas.microsoft.com/office/drawing/2014/main" id="{A82B122E-36F9-45C4-AB58-14051262A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7809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71E7924-A5A4-47D9-B0BA-4C55336E025F}"/>
              </a:ext>
            </a:extLst>
          </p:cNvPr>
          <p:cNvGraphicFramePr>
            <a:graphicFrameLocks noGrp="1"/>
          </p:cNvGraphicFramePr>
          <p:nvPr>
            <p:ph idx="1"/>
            <p:extLst>
              <p:ext uri="{D42A27DB-BD31-4B8C-83A1-F6EECF244321}">
                <p14:modId xmlns:p14="http://schemas.microsoft.com/office/powerpoint/2010/main" val="674772934"/>
              </p:ext>
            </p:extLst>
          </p:nvPr>
        </p:nvGraphicFramePr>
        <p:xfrm>
          <a:off x="953125" y="1439056"/>
          <a:ext cx="10037512" cy="33301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Bullying and safety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‘Often/very often’ scared of going to school due to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‘Picked on’ or bullied because of size or weight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If bullied, think school would not help make it stop</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safe in the area where they live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Feel safe at home with people they live with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90986733-B06B-4D58-AF8C-41E490363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064BE7D7-F95E-49D1-B77E-5FF840755E10}"/>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6A66E583-C1BB-4AAB-A12B-CE80922BE59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95B0206C-5F6D-4394-9546-0516A9A7841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D27168A-4EA3-4621-BEDD-DDF57DDA875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9934B46B-93AE-4D61-AEEC-065E3183381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336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6" name="Table 5">
            <a:extLst>
              <a:ext uri="{FF2B5EF4-FFF2-40B4-BE49-F238E27FC236}">
                <a16:creationId xmlns:a16="http://schemas.microsoft.com/office/drawing/2014/main" id="{27950502-B41C-4420-BB3C-3A2E41538F40}"/>
              </a:ext>
            </a:extLst>
          </p:cNvPr>
          <p:cNvGraphicFramePr>
            <a:graphicFrameLocks/>
          </p:cNvGraphicFramePr>
          <p:nvPr>
            <p:extLst>
              <p:ext uri="{D42A27DB-BD31-4B8C-83A1-F6EECF244321}">
                <p14:modId xmlns:p14="http://schemas.microsoft.com/office/powerpoint/2010/main" val="1699545804"/>
              </p:ext>
            </p:extLst>
          </p:nvPr>
        </p:nvGraphicFramePr>
        <p:xfrm>
          <a:off x="934452" y="1446878"/>
          <a:ext cx="8943392" cy="342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Bullying and safety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‘Often/very often’ scared of going to school due to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‘Picked on’ or bullied because of size or weight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If bullied, think school would not help make it stop</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Feel safe in the area where they live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Feel safe at home with people they live with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F4BE694-49C2-46B7-B3F1-334195324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9E2468A9-68BB-4305-A283-C5950DD31F25}"/>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B1C6A274-BBA0-4CE5-A697-612EFC7709A8}"/>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69FE8DAA-CAB9-441C-93B5-C0151AFEBDC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0317A64-4479-4453-823B-54B71CF64C8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CCE00BDB-D376-4DDD-AC4D-77A5166F36B7}"/>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9777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graphicFrame>
        <p:nvGraphicFramePr>
          <p:cNvPr id="2" name="Chart 1">
            <a:extLst>
              <a:ext uri="{FF2B5EF4-FFF2-40B4-BE49-F238E27FC236}">
                <a16:creationId xmlns:a16="http://schemas.microsoft.com/office/drawing/2014/main" id="{FDBF7555-0F73-45A4-90FC-DEDD4279FA74}"/>
              </a:ext>
            </a:extLst>
          </p:cNvPr>
          <p:cNvGraphicFramePr/>
          <p:nvPr>
            <p:extLst>
              <p:ext uri="{D42A27DB-BD31-4B8C-83A1-F6EECF244321}">
                <p14:modId xmlns:p14="http://schemas.microsoft.com/office/powerpoint/2010/main" val="2584919274"/>
              </p:ext>
            </p:extLst>
          </p:nvPr>
        </p:nvGraphicFramePr>
        <p:xfrm>
          <a:off x="2991960" y="2454955"/>
          <a:ext cx="6077473" cy="35056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71659EC-E0DA-4B18-9236-70444088A8C3}"/>
              </a:ext>
            </a:extLst>
          </p:cNvPr>
          <p:cNvSpPr txBox="1"/>
          <p:nvPr/>
        </p:nvSpPr>
        <p:spPr>
          <a:xfrm>
            <a:off x="1705584" y="1828592"/>
            <a:ext cx="8650224"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‘Often’ or ‘very often’ scared of going to school due to being bullied or picked on</a:t>
            </a:r>
          </a:p>
        </p:txBody>
      </p:sp>
      <p:pic>
        <p:nvPicPr>
          <p:cNvPr id="6" name="Picture 5" descr="A picture containing light, drawing&#10;&#10;Description automatically generated">
            <a:extLst>
              <a:ext uri="{FF2B5EF4-FFF2-40B4-BE49-F238E27FC236}">
                <a16:creationId xmlns:a16="http://schemas.microsoft.com/office/drawing/2014/main" id="{6BA94CFE-D4D7-4CEE-A149-61CA2B803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76954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general, how happy do you feel with your life at the moment?</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4277280782"/>
              </p:ext>
            </p:extLst>
          </p:nvPr>
        </p:nvGraphicFramePr>
        <p:xfrm>
          <a:off x="214863" y="1997790"/>
          <a:ext cx="3933891" cy="417629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feel lonely?</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54241" y="1391368"/>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Mental wellbeing scores² </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2773305071"/>
              </p:ext>
            </p:extLst>
          </p:nvPr>
        </p:nvGraphicFramePr>
        <p:xfrm>
          <a:off x="4066359" y="1824590"/>
          <a:ext cx="3890889" cy="425236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9E36C6E0-6D1E-4F96-9CDC-E741B2723F34}"/>
              </a:ext>
            </a:extLst>
          </p:cNvPr>
          <p:cNvGraphicFramePr/>
          <p:nvPr>
            <p:extLst>
              <p:ext uri="{D42A27DB-BD31-4B8C-83A1-F6EECF244321}">
                <p14:modId xmlns:p14="http://schemas.microsoft.com/office/powerpoint/2010/main" val="3519664696"/>
              </p:ext>
            </p:extLst>
          </p:nvPr>
        </p:nvGraphicFramePr>
        <p:xfrm>
          <a:off x="8168640" y="1824590"/>
          <a:ext cx="3933891" cy="42523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a:extLst>
              <a:ext uri="{FF2B5EF4-FFF2-40B4-BE49-F238E27FC236}">
                <a16:creationId xmlns:a16="http://schemas.microsoft.com/office/drawing/2014/main" id="{C0C9DEC1-0526-4876-A325-EA04445B3E52}"/>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00BAD6B3-4A94-4A6E-A528-6436EFA8B0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32723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8" name="Title 1">
            <a:extLst>
              <a:ext uri="{FF2B5EF4-FFF2-40B4-BE49-F238E27FC236}">
                <a16:creationId xmlns:a16="http://schemas.microsoft.com/office/drawing/2014/main" id="{5BCDDD60-79B4-4A4D-9F44-54D56E3A50D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52664BB5-DE5D-415E-B044-A41A83ACB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14" name="TextBox 13">
            <a:extLst>
              <a:ext uri="{FF2B5EF4-FFF2-40B4-BE49-F238E27FC236}">
                <a16:creationId xmlns:a16="http://schemas.microsoft.com/office/drawing/2014/main" id="{412FADF0-B56F-4D8F-BE8D-FD73E6A479B6}"/>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Worries </a:t>
            </a:r>
            <a:r>
              <a:rPr lang="en-GB" sz="1600" b="1" i="1" dirty="0">
                <a:latin typeface="Arial" panose="020B0604020202020204" pitchFamily="34" charset="0"/>
                <a:cs typeface="Arial" panose="020B0604020202020204" pitchFamily="34" charset="0"/>
              </a:rPr>
              <a:t>(% shown is total ‘quite a lot’ or ‘a lot’)</a:t>
            </a:r>
            <a:endParaRPr lang="en-GB" sz="16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2A0085A-9FD6-45D2-B395-44869197C7D4}"/>
              </a:ext>
            </a:extLst>
          </p:cNvPr>
          <p:cNvSpPr txBox="1"/>
          <p:nvPr/>
        </p:nvSpPr>
        <p:spPr>
          <a:xfrm>
            <a:off x="4368041" y="1397606"/>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things to do when worrying</a:t>
            </a:r>
          </a:p>
        </p:txBody>
      </p:sp>
      <p:sp>
        <p:nvSpPr>
          <p:cNvPr id="17" name="TextBox 16">
            <a:extLst>
              <a:ext uri="{FF2B5EF4-FFF2-40B4-BE49-F238E27FC236}">
                <a16:creationId xmlns:a16="http://schemas.microsoft.com/office/drawing/2014/main" id="{9C69FD1A-F63D-41A2-9438-6C009B5829E4}"/>
              </a:ext>
            </a:extLst>
          </p:cNvPr>
          <p:cNvSpPr txBox="1"/>
          <p:nvPr/>
        </p:nvSpPr>
        <p:spPr>
          <a:xfrm>
            <a:off x="8175994" y="1391368"/>
            <a:ext cx="3799041"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Meeting recommended amount (nine hours) of sleep for 14 year olds on school nights</a:t>
            </a:r>
            <a:r>
              <a:rPr lang="en-GB" sz="1600" b="1" baseline="30000" dirty="0">
                <a:latin typeface="Arial" panose="020B0604020202020204" pitchFamily="34" charset="0"/>
                <a:cs typeface="Arial" panose="020B0604020202020204" pitchFamily="34" charset="0"/>
              </a:rPr>
              <a:t>4</a:t>
            </a:r>
            <a:r>
              <a:rPr lang="en-GB" sz="1600" b="1" dirty="0">
                <a:latin typeface="Arial" panose="020B0604020202020204" pitchFamily="34" charset="0"/>
                <a:cs typeface="Arial" panose="020B0604020202020204" pitchFamily="34" charset="0"/>
              </a:rPr>
              <a:t> </a:t>
            </a:r>
          </a:p>
        </p:txBody>
      </p:sp>
      <p:cxnSp>
        <p:nvCxnSpPr>
          <p:cNvPr id="18" name="Straight Connector 17">
            <a:extLst>
              <a:ext uri="{FF2B5EF4-FFF2-40B4-BE49-F238E27FC236}">
                <a16:creationId xmlns:a16="http://schemas.microsoft.com/office/drawing/2014/main" id="{3783228C-E84E-48BC-B483-D301C058191A}"/>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953526-F412-4FF9-B459-26F86B8B0E5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7A69929E-F1FB-40D9-845A-5AB2ECD420C2}"/>
              </a:ext>
            </a:extLst>
          </p:cNvPr>
          <p:cNvGraphicFramePr/>
          <p:nvPr>
            <p:extLst>
              <p:ext uri="{D42A27DB-BD31-4B8C-83A1-F6EECF244321}">
                <p14:modId xmlns:p14="http://schemas.microsoft.com/office/powerpoint/2010/main" val="3729198601"/>
              </p:ext>
            </p:extLst>
          </p:nvPr>
        </p:nvGraphicFramePr>
        <p:xfrm>
          <a:off x="416616" y="2085235"/>
          <a:ext cx="3262064" cy="36297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28D77B5-80EC-422C-B7EC-C20BDD873B19}"/>
              </a:ext>
            </a:extLst>
          </p:cNvPr>
          <p:cNvGraphicFramePr/>
          <p:nvPr>
            <p:extLst>
              <p:ext uri="{D42A27DB-BD31-4B8C-83A1-F6EECF244321}">
                <p14:modId xmlns:p14="http://schemas.microsoft.com/office/powerpoint/2010/main" val="1794424842"/>
              </p:ext>
            </p:extLst>
          </p:nvPr>
        </p:nvGraphicFramePr>
        <p:xfrm>
          <a:off x="4217870" y="2000631"/>
          <a:ext cx="3549812" cy="3725186"/>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953AAC10-75DD-4142-8F15-F95BE3818FB4}"/>
              </a:ext>
            </a:extLst>
          </p:cNvPr>
          <p:cNvSpPr txBox="1"/>
          <p:nvPr/>
        </p:nvSpPr>
        <p:spPr>
          <a:xfrm>
            <a:off x="199204" y="586519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1,815 – 1,840</a:t>
            </a:r>
          </a:p>
        </p:txBody>
      </p:sp>
      <p:sp>
        <p:nvSpPr>
          <p:cNvPr id="29" name="TextBox 28">
            <a:extLst>
              <a:ext uri="{FF2B5EF4-FFF2-40B4-BE49-F238E27FC236}">
                <a16:creationId xmlns:a16="http://schemas.microsoft.com/office/drawing/2014/main" id="{0CFBFF6E-3AF2-4147-AA39-B1E8607746E4}"/>
              </a:ext>
            </a:extLst>
          </p:cNvPr>
          <p:cNvSpPr txBox="1"/>
          <p:nvPr/>
        </p:nvSpPr>
        <p:spPr>
          <a:xfrm>
            <a:off x="4158323" y="5865191"/>
            <a:ext cx="150023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1,839</a:t>
            </a:r>
          </a:p>
        </p:txBody>
      </p:sp>
      <p:graphicFrame>
        <p:nvGraphicFramePr>
          <p:cNvPr id="31" name="Chart 30">
            <a:extLst>
              <a:ext uri="{FF2B5EF4-FFF2-40B4-BE49-F238E27FC236}">
                <a16:creationId xmlns:a16="http://schemas.microsoft.com/office/drawing/2014/main" id="{4076D5D3-6699-4A77-B98E-DFF49C2F850D}"/>
              </a:ext>
            </a:extLst>
          </p:cNvPr>
          <p:cNvGraphicFramePr/>
          <p:nvPr>
            <p:extLst>
              <p:ext uri="{D42A27DB-BD31-4B8C-83A1-F6EECF244321}">
                <p14:modId xmlns:p14="http://schemas.microsoft.com/office/powerpoint/2010/main" val="4093294929"/>
              </p:ext>
            </p:extLst>
          </p:nvPr>
        </p:nvGraphicFramePr>
        <p:xfrm>
          <a:off x="8043247" y="1928223"/>
          <a:ext cx="4554765" cy="4586426"/>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3DC594DC-E381-4042-A2E0-AAEE4AED8420}"/>
              </a:ext>
            </a:extLst>
          </p:cNvPr>
          <p:cNvSpPr txBox="1"/>
          <p:nvPr/>
        </p:nvSpPr>
        <p:spPr>
          <a:xfrm>
            <a:off x="8219941" y="5842697"/>
            <a:ext cx="150023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1,425</a:t>
            </a:r>
          </a:p>
        </p:txBody>
      </p:sp>
    </p:spTree>
    <p:extLst>
      <p:ext uri="{BB962C8B-B14F-4D97-AF65-F5344CB8AC3E}">
        <p14:creationId xmlns:p14="http://schemas.microsoft.com/office/powerpoint/2010/main" val="2974859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EBC81134-B123-4F8F-8677-FE80200B4A6C}"/>
              </a:ext>
            </a:extLst>
          </p:cNvPr>
          <p:cNvGraphicFramePr>
            <a:graphicFrameLocks noGrp="1"/>
          </p:cNvGraphicFramePr>
          <p:nvPr>
            <p:ph idx="1"/>
            <p:extLst>
              <p:ext uri="{D42A27DB-BD31-4B8C-83A1-F6EECF244321}">
                <p14:modId xmlns:p14="http://schemas.microsoft.com/office/powerpoint/2010/main" val="1056482525"/>
              </p:ext>
            </p:extLst>
          </p:nvPr>
        </p:nvGraphicFramePr>
        <p:xfrm>
          <a:off x="902368" y="1471140"/>
          <a:ext cx="10037512" cy="42445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Happy with life at the moment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lonely ‘some’ or ‘most’ of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High or maximum mental wellbeing score²</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Not getting nine hours of sleep or more on school night⁴</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59%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97310344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school work/exams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08064492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the way they look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28213398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problems with friends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1B7174DF-7270-43E5-9768-59A61F2F9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BB763665-3B0B-4B80-AEDD-508B36BB175B}"/>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4A5A740-ECF7-4CE9-BA83-CCA0013ABB0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54792ADA-B062-4178-BDAB-FA02AF3C88D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4D640B7-F7D7-44F1-A7F1-8849512598F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625EA2FD-9321-4A95-BFF1-8275C971828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9082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8" name="Table 5">
            <a:extLst>
              <a:ext uri="{FF2B5EF4-FFF2-40B4-BE49-F238E27FC236}">
                <a16:creationId xmlns:a16="http://schemas.microsoft.com/office/drawing/2014/main" id="{0A33900E-DACA-4235-A172-5E525C5A5DD7}"/>
              </a:ext>
            </a:extLst>
          </p:cNvPr>
          <p:cNvGraphicFramePr>
            <a:graphicFrameLocks noGrp="1"/>
          </p:cNvGraphicFramePr>
          <p:nvPr>
            <p:ph idx="1"/>
            <p:extLst>
              <p:ext uri="{D42A27DB-BD31-4B8C-83A1-F6EECF244321}">
                <p14:modId xmlns:p14="http://schemas.microsoft.com/office/powerpoint/2010/main" val="1015658299"/>
              </p:ext>
            </p:extLst>
          </p:nvPr>
        </p:nvGraphicFramePr>
        <p:xfrm>
          <a:off x="902368" y="1429283"/>
          <a:ext cx="8943392" cy="4097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Happy with life at the moment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Feel lonely ‘some’ or ‘most’ of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High or maximum mental wellbeing score²</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Not getting nine hours of sleep or more on school night⁴</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extLst>
                  <a:ext uri="{0D108BD9-81ED-4DB2-BD59-A6C34878D82A}">
                    <a16:rowId xmlns:a16="http://schemas.microsoft.com/office/drawing/2014/main" val="191338235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school work/exams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1417374665"/>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the way they look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15465260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problems with friends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507D3572-BCD1-4518-B211-4511F3D48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FBE86E95-0AE6-44C4-B301-2450DCBE4E0B}"/>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8775091D-1C8F-494E-AC78-8F20893F0BB3}"/>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0FF7F37D-DDF3-4646-84D5-BB21A6E7D9BC}"/>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22DC478-8280-4CA3-8188-3E3F11D8C32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09FAF3A9-4E5A-44CA-93CF-61DFBCC99EE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1353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cxnSp>
        <p:nvCxnSpPr>
          <p:cNvPr id="6" name="Straight Connector 5">
            <a:extLst>
              <a:ext uri="{FF2B5EF4-FFF2-40B4-BE49-F238E27FC236}">
                <a16:creationId xmlns:a16="http://schemas.microsoft.com/office/drawing/2014/main" id="{C434F1DA-33EF-4D16-A2B1-168E550FE67F}"/>
              </a:ext>
            </a:extLst>
          </p:cNvPr>
          <p:cNvCxnSpPr>
            <a:cxnSpLocks/>
          </p:cNvCxnSpPr>
          <p:nvPr/>
        </p:nvCxnSpPr>
        <p:spPr>
          <a:xfrm>
            <a:off x="4130211" y="1511488"/>
            <a:ext cx="0" cy="4662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A0301-81D3-436E-BC46-3682E7FB77DA}"/>
              </a:ext>
            </a:extLst>
          </p:cNvPr>
          <p:cNvCxnSpPr>
            <a:cxnSpLocks/>
          </p:cNvCxnSpPr>
          <p:nvPr/>
        </p:nvCxnSpPr>
        <p:spPr>
          <a:xfrm>
            <a:off x="293530" y="3910400"/>
            <a:ext cx="11706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89105A-5DB6-4D7D-B18F-1A2E64090044}"/>
              </a:ext>
            </a:extLst>
          </p:cNvPr>
          <p:cNvCxnSpPr>
            <a:cxnSpLocks/>
          </p:cNvCxnSpPr>
          <p:nvPr/>
        </p:nvCxnSpPr>
        <p:spPr>
          <a:xfrm>
            <a:off x="8096541" y="1511488"/>
            <a:ext cx="0" cy="2398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490ED4-2D1E-4FF7-87C4-7D090840C517}"/>
              </a:ext>
            </a:extLst>
          </p:cNvPr>
          <p:cNvSpPr txBox="1"/>
          <p:nvPr/>
        </p:nvSpPr>
        <p:spPr>
          <a:xfrm>
            <a:off x="177484" y="1511488"/>
            <a:ext cx="4055927"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High or maximum mental wellbeing score²</a:t>
            </a:r>
          </a:p>
        </p:txBody>
      </p:sp>
      <p:sp>
        <p:nvSpPr>
          <p:cNvPr id="11" name="TextBox 10">
            <a:extLst>
              <a:ext uri="{FF2B5EF4-FFF2-40B4-BE49-F238E27FC236}">
                <a16:creationId xmlns:a16="http://schemas.microsoft.com/office/drawing/2014/main" id="{2147A7E1-47B3-421B-A267-70D4B0C3D993}"/>
              </a:ext>
            </a:extLst>
          </p:cNvPr>
          <p:cNvSpPr txBox="1"/>
          <p:nvPr/>
        </p:nvSpPr>
        <p:spPr>
          <a:xfrm>
            <a:off x="4147419" y="1513130"/>
            <a:ext cx="3998771"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school work / exams</a:t>
            </a:r>
          </a:p>
        </p:txBody>
      </p:sp>
      <p:sp>
        <p:nvSpPr>
          <p:cNvPr id="12" name="TextBox 11">
            <a:extLst>
              <a:ext uri="{FF2B5EF4-FFF2-40B4-BE49-F238E27FC236}">
                <a16:creationId xmlns:a16="http://schemas.microsoft.com/office/drawing/2014/main" id="{6D83ED1A-6F3D-4B03-89C9-01DB69B59DD2}"/>
              </a:ext>
            </a:extLst>
          </p:cNvPr>
          <p:cNvSpPr txBox="1"/>
          <p:nvPr/>
        </p:nvSpPr>
        <p:spPr>
          <a:xfrm>
            <a:off x="8096541" y="1513130"/>
            <a:ext cx="4095459"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money problems</a:t>
            </a:r>
          </a:p>
        </p:txBody>
      </p:sp>
      <p:sp>
        <p:nvSpPr>
          <p:cNvPr id="14" name="TextBox 13">
            <a:extLst>
              <a:ext uri="{FF2B5EF4-FFF2-40B4-BE49-F238E27FC236}">
                <a16:creationId xmlns:a16="http://schemas.microsoft.com/office/drawing/2014/main" id="{59A842FB-0665-4306-AD75-D0BC5099B1EF}"/>
              </a:ext>
            </a:extLst>
          </p:cNvPr>
          <p:cNvSpPr txBox="1"/>
          <p:nvPr/>
        </p:nvSpPr>
        <p:spPr>
          <a:xfrm>
            <a:off x="177484" y="3910400"/>
            <a:ext cx="3831233"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family problems</a:t>
            </a:r>
          </a:p>
        </p:txBody>
      </p:sp>
      <p:sp>
        <p:nvSpPr>
          <p:cNvPr id="15" name="TextBox 14">
            <a:extLst>
              <a:ext uri="{FF2B5EF4-FFF2-40B4-BE49-F238E27FC236}">
                <a16:creationId xmlns:a16="http://schemas.microsoft.com/office/drawing/2014/main" id="{15B41FE0-B39B-430A-8213-43F07F32E545}"/>
              </a:ext>
            </a:extLst>
          </p:cNvPr>
          <p:cNvSpPr txBox="1"/>
          <p:nvPr/>
        </p:nvSpPr>
        <p:spPr>
          <a:xfrm>
            <a:off x="4156191" y="3879354"/>
            <a:ext cx="3914370"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the way you look</a:t>
            </a:r>
          </a:p>
        </p:txBody>
      </p:sp>
      <p:graphicFrame>
        <p:nvGraphicFramePr>
          <p:cNvPr id="16" name="Chart 15">
            <a:extLst>
              <a:ext uri="{FF2B5EF4-FFF2-40B4-BE49-F238E27FC236}">
                <a16:creationId xmlns:a16="http://schemas.microsoft.com/office/drawing/2014/main" id="{BF0AD7C8-6B9C-4E61-A641-8C08D76B778C}"/>
              </a:ext>
            </a:extLst>
          </p:cNvPr>
          <p:cNvGraphicFramePr/>
          <p:nvPr>
            <p:extLst>
              <p:ext uri="{D42A27DB-BD31-4B8C-83A1-F6EECF244321}">
                <p14:modId xmlns:p14="http://schemas.microsoft.com/office/powerpoint/2010/main" val="128696037"/>
              </p:ext>
            </p:extLst>
          </p:nvPr>
        </p:nvGraphicFramePr>
        <p:xfrm>
          <a:off x="129466" y="2053376"/>
          <a:ext cx="4063998" cy="1825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CD00D31D-4DE2-4743-A4FD-6B589A471425}"/>
              </a:ext>
            </a:extLst>
          </p:cNvPr>
          <p:cNvGraphicFramePr/>
          <p:nvPr>
            <p:extLst>
              <p:ext uri="{D42A27DB-BD31-4B8C-83A1-F6EECF244321}">
                <p14:modId xmlns:p14="http://schemas.microsoft.com/office/powerpoint/2010/main" val="1058659728"/>
              </p:ext>
            </p:extLst>
          </p:nvPr>
        </p:nvGraphicFramePr>
        <p:xfrm>
          <a:off x="4113004" y="2016806"/>
          <a:ext cx="4063998" cy="18259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EBF528F2-4DF5-4BDE-B2FD-F840ED031606}"/>
              </a:ext>
            </a:extLst>
          </p:cNvPr>
          <p:cNvGraphicFramePr/>
          <p:nvPr>
            <p:extLst>
              <p:ext uri="{D42A27DB-BD31-4B8C-83A1-F6EECF244321}">
                <p14:modId xmlns:p14="http://schemas.microsoft.com/office/powerpoint/2010/main" val="610552703"/>
              </p:ext>
            </p:extLst>
          </p:nvPr>
        </p:nvGraphicFramePr>
        <p:xfrm>
          <a:off x="8136490" y="2016806"/>
          <a:ext cx="4063998" cy="18259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4C568BA-F4B1-4976-9E72-21F8992B61DA}"/>
              </a:ext>
            </a:extLst>
          </p:cNvPr>
          <p:cNvGraphicFramePr/>
          <p:nvPr>
            <p:extLst>
              <p:ext uri="{D42A27DB-BD31-4B8C-83A1-F6EECF244321}">
                <p14:modId xmlns:p14="http://schemas.microsoft.com/office/powerpoint/2010/main" val="581724853"/>
              </p:ext>
            </p:extLst>
          </p:nvPr>
        </p:nvGraphicFramePr>
        <p:xfrm>
          <a:off x="129466" y="4370853"/>
          <a:ext cx="4063998" cy="18259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C3B66630-49E8-4D30-A293-E258DE97B8F9}"/>
              </a:ext>
            </a:extLst>
          </p:cNvPr>
          <p:cNvGraphicFramePr/>
          <p:nvPr>
            <p:extLst>
              <p:ext uri="{D42A27DB-BD31-4B8C-83A1-F6EECF244321}">
                <p14:modId xmlns:p14="http://schemas.microsoft.com/office/powerpoint/2010/main" val="1528822926"/>
              </p:ext>
            </p:extLst>
          </p:nvPr>
        </p:nvGraphicFramePr>
        <p:xfrm>
          <a:off x="4082192" y="4366199"/>
          <a:ext cx="4063998" cy="1825978"/>
        </p:xfrm>
        <a:graphic>
          <a:graphicData uri="http://schemas.openxmlformats.org/drawingml/2006/chart">
            <c:chart xmlns:c="http://schemas.openxmlformats.org/drawingml/2006/chart" xmlns:r="http://schemas.openxmlformats.org/officeDocument/2006/relationships" r:id="rId7"/>
          </a:graphicData>
        </a:graphic>
      </p:graphicFrame>
      <p:pic>
        <p:nvPicPr>
          <p:cNvPr id="2" name="Picture 1" descr="A picture containing light, drawing&#10;&#10;Description automatically generated">
            <a:extLst>
              <a:ext uri="{FF2B5EF4-FFF2-40B4-BE49-F238E27FC236}">
                <a16:creationId xmlns:a16="http://schemas.microsoft.com/office/drawing/2014/main" id="{62A195CB-7927-43C6-A62F-B5977AEDD4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17366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(Overall)</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2582260241"/>
              </p:ext>
            </p:extLst>
          </p:nvPr>
        </p:nvGraphicFramePr>
        <p:xfrm>
          <a:off x="214863" y="2086938"/>
          <a:ext cx="3933891" cy="348175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(Males)</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27C8289-F3EE-4186-8A1C-EAA6823B50E3}"/>
              </a:ext>
            </a:extLst>
          </p:cNvPr>
          <p:cNvSpPr txBox="1"/>
          <p:nvPr/>
        </p:nvSpPr>
        <p:spPr>
          <a:xfrm>
            <a:off x="8254241"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(Females)</a:t>
            </a:r>
            <a:endParaRPr lang="en-GB" sz="1600"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B426EA2-0282-48F2-B07C-1249500E3CE7}"/>
              </a:ext>
            </a:extLst>
          </p:cNvPr>
          <p:cNvGraphicFramePr/>
          <p:nvPr>
            <p:extLst>
              <p:ext uri="{D42A27DB-BD31-4B8C-83A1-F6EECF244321}">
                <p14:modId xmlns:p14="http://schemas.microsoft.com/office/powerpoint/2010/main" val="1001103369"/>
              </p:ext>
            </p:extLst>
          </p:nvPr>
        </p:nvGraphicFramePr>
        <p:xfrm>
          <a:off x="4148754" y="2086938"/>
          <a:ext cx="3933891" cy="348175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1A657101-7876-4E2A-BFC6-CC4655E058CD}"/>
              </a:ext>
            </a:extLst>
          </p:cNvPr>
          <p:cNvGraphicFramePr/>
          <p:nvPr>
            <p:extLst>
              <p:ext uri="{D42A27DB-BD31-4B8C-83A1-F6EECF244321}">
                <p14:modId xmlns:p14="http://schemas.microsoft.com/office/powerpoint/2010/main" val="1010243107"/>
              </p:ext>
            </p:extLst>
          </p:nvPr>
        </p:nvGraphicFramePr>
        <p:xfrm>
          <a:off x="8254241" y="2086938"/>
          <a:ext cx="3933891" cy="348175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2873963-CDCF-483B-94B6-E4598C825CD9}"/>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1,712 – 1,746</a:t>
            </a:r>
          </a:p>
        </p:txBody>
      </p:sp>
      <p:sp>
        <p:nvSpPr>
          <p:cNvPr id="8" name="TextBox 7">
            <a:extLst>
              <a:ext uri="{FF2B5EF4-FFF2-40B4-BE49-F238E27FC236}">
                <a16:creationId xmlns:a16="http://schemas.microsoft.com/office/drawing/2014/main" id="{F2E88A2D-1C38-4ED8-A47D-D9E4C7388424}"/>
              </a:ext>
            </a:extLst>
          </p:cNvPr>
          <p:cNvSpPr txBox="1"/>
          <p:nvPr/>
        </p:nvSpPr>
        <p:spPr>
          <a:xfrm>
            <a:off x="4075236"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802 – 824 </a:t>
            </a:r>
          </a:p>
        </p:txBody>
      </p:sp>
      <p:sp>
        <p:nvSpPr>
          <p:cNvPr id="10" name="TextBox 9">
            <a:extLst>
              <a:ext uri="{FF2B5EF4-FFF2-40B4-BE49-F238E27FC236}">
                <a16:creationId xmlns:a16="http://schemas.microsoft.com/office/drawing/2014/main" id="{81BA8F8F-67BB-4821-A584-9B8E2DE120AC}"/>
              </a:ext>
            </a:extLst>
          </p:cNvPr>
          <p:cNvSpPr txBox="1"/>
          <p:nvPr/>
        </p:nvSpPr>
        <p:spPr>
          <a:xfrm>
            <a:off x="8124944" y="5911263"/>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882 – 905 </a:t>
            </a:r>
          </a:p>
        </p:txBody>
      </p:sp>
      <p:sp>
        <p:nvSpPr>
          <p:cNvPr id="11" name="Title 1">
            <a:extLst>
              <a:ext uri="{FF2B5EF4-FFF2-40B4-BE49-F238E27FC236}">
                <a16:creationId xmlns:a16="http://schemas.microsoft.com/office/drawing/2014/main" id="{1719FBD9-503C-4513-8A31-DC9194D81C6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ADCACBA9-0A72-42C9-AEA1-3C0808CFE1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35568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32469" y="1410195"/>
            <a:ext cx="3890891"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enjoy spending time with your family at home?</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4032963167"/>
              </p:ext>
            </p:extLst>
          </p:nvPr>
        </p:nvGraphicFramePr>
        <p:xfrm>
          <a:off x="0" y="2088746"/>
          <a:ext cx="3815837" cy="38553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go to the countryside in your own time?</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387927" y="1397605"/>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read a book at home?</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657026323"/>
              </p:ext>
            </p:extLst>
          </p:nvPr>
        </p:nvGraphicFramePr>
        <p:xfrm>
          <a:off x="4066358" y="1982381"/>
          <a:ext cx="3933891" cy="386977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C8B61665-2AF7-47A6-AC43-371ECC9784C8}"/>
              </a:ext>
            </a:extLst>
          </p:cNvPr>
          <p:cNvGraphicFramePr/>
          <p:nvPr>
            <p:extLst>
              <p:ext uri="{D42A27DB-BD31-4B8C-83A1-F6EECF244321}">
                <p14:modId xmlns:p14="http://schemas.microsoft.com/office/powerpoint/2010/main" val="1659200422"/>
              </p:ext>
            </p:extLst>
          </p:nvPr>
        </p:nvGraphicFramePr>
        <p:xfrm>
          <a:off x="8086246" y="2009831"/>
          <a:ext cx="4110181" cy="362015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CB0137B3-A12A-420F-BA6E-C2268FCDED30}"/>
              </a:ext>
            </a:extLst>
          </p:cNvPr>
          <p:cNvSpPr txBox="1"/>
          <p:nvPr/>
        </p:nvSpPr>
        <p:spPr>
          <a:xfrm>
            <a:off x="8129333"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1,729</a:t>
            </a:r>
          </a:p>
        </p:txBody>
      </p:sp>
      <p:sp>
        <p:nvSpPr>
          <p:cNvPr id="11" name="TextBox 10">
            <a:extLst>
              <a:ext uri="{FF2B5EF4-FFF2-40B4-BE49-F238E27FC236}">
                <a16:creationId xmlns:a16="http://schemas.microsoft.com/office/drawing/2014/main" id="{2F105FB3-CFEB-4019-9164-2EC4A98B5533}"/>
              </a:ext>
            </a:extLst>
          </p:cNvPr>
          <p:cNvSpPr txBox="1"/>
          <p:nvPr/>
        </p:nvSpPr>
        <p:spPr>
          <a:xfrm>
            <a:off x="410944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1,659</a:t>
            </a:r>
          </a:p>
        </p:txBody>
      </p:sp>
      <p:sp>
        <p:nvSpPr>
          <p:cNvPr id="12" name="Title 1">
            <a:extLst>
              <a:ext uri="{FF2B5EF4-FFF2-40B4-BE49-F238E27FC236}">
                <a16:creationId xmlns:a16="http://schemas.microsoft.com/office/drawing/2014/main" id="{79F25206-2F48-4444-A6DB-9AC358E96E5D}"/>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2" name="Picture 1" descr="A picture containing light, drawing&#10;&#10;Description automatically generated">
            <a:extLst>
              <a:ext uri="{FF2B5EF4-FFF2-40B4-BE49-F238E27FC236}">
                <a16:creationId xmlns:a16="http://schemas.microsoft.com/office/drawing/2014/main" id="{967DCE44-8021-4470-A1DC-E5F7D267D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079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5</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30" name="Straight Connector 29">
            <a:extLst>
              <a:ext uri="{FF2B5EF4-FFF2-40B4-BE49-F238E27FC236}">
                <a16:creationId xmlns:a16="http://schemas.microsoft.com/office/drawing/2014/main" id="{3A99B648-AAE4-4973-9922-5334A0C0775F}"/>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85FD57-A405-40E8-B3C2-C1990B6A5078}"/>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49" name="Picture 48" descr="A close up of a logo&#10;&#10;Description automatically generated">
            <a:extLst>
              <a:ext uri="{FF2B5EF4-FFF2-40B4-BE49-F238E27FC236}">
                <a16:creationId xmlns:a16="http://schemas.microsoft.com/office/drawing/2014/main" id="{4ADE43E4-E37B-4CA2-8F52-F989DCCE2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87" y="4022364"/>
            <a:ext cx="1252298" cy="1252298"/>
          </a:xfrm>
          <a:prstGeom prst="rect">
            <a:avLst/>
          </a:prstGeom>
        </p:spPr>
      </p:pic>
      <p:pic>
        <p:nvPicPr>
          <p:cNvPr id="68" name="Picture 67" descr="A close up of a logo&#10;&#10;Description automatically generated">
            <a:extLst>
              <a:ext uri="{FF2B5EF4-FFF2-40B4-BE49-F238E27FC236}">
                <a16:creationId xmlns:a16="http://schemas.microsoft.com/office/drawing/2014/main" id="{B768D9C0-B36C-475A-9E1B-DF2C94403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793" y="1783813"/>
            <a:ext cx="1216110" cy="1216110"/>
          </a:xfrm>
          <a:prstGeom prst="rect">
            <a:avLst/>
          </a:prstGeom>
        </p:spPr>
      </p:pic>
      <p:grpSp>
        <p:nvGrpSpPr>
          <p:cNvPr id="221" name="Graphic 85" descr="Man">
            <a:extLst>
              <a:ext uri="{FF2B5EF4-FFF2-40B4-BE49-F238E27FC236}">
                <a16:creationId xmlns:a16="http://schemas.microsoft.com/office/drawing/2014/main" id="{4AEE535E-65E8-4430-B788-FCE2378C9EE4}"/>
              </a:ext>
            </a:extLst>
          </p:cNvPr>
          <p:cNvGrpSpPr/>
          <p:nvPr/>
        </p:nvGrpSpPr>
        <p:grpSpPr>
          <a:xfrm>
            <a:off x="7481890" y="3187169"/>
            <a:ext cx="269113" cy="523047"/>
            <a:chOff x="10349602" y="5557654"/>
            <a:chExt cx="291641" cy="596539"/>
          </a:xfrm>
          <a:solidFill>
            <a:srgbClr val="7C7C7C"/>
          </a:solidFill>
        </p:grpSpPr>
        <p:sp>
          <p:nvSpPr>
            <p:cNvPr id="222" name="Freeform: Shape 221">
              <a:extLst>
                <a:ext uri="{FF2B5EF4-FFF2-40B4-BE49-F238E27FC236}">
                  <a16:creationId xmlns:a16="http://schemas.microsoft.com/office/drawing/2014/main" id="{63F5BC34-2B76-4699-8A8C-C27EEE35039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38D42CE6-9226-4E24-8BC5-731986F660E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4" name="Graphic 69" descr="Man">
            <a:extLst>
              <a:ext uri="{FF2B5EF4-FFF2-40B4-BE49-F238E27FC236}">
                <a16:creationId xmlns:a16="http://schemas.microsoft.com/office/drawing/2014/main" id="{4B94DC7D-5B27-4C74-ABB6-9576884DFAE3}"/>
              </a:ext>
            </a:extLst>
          </p:cNvPr>
          <p:cNvGrpSpPr/>
          <p:nvPr/>
        </p:nvGrpSpPr>
        <p:grpSpPr>
          <a:xfrm>
            <a:off x="4844264" y="3187165"/>
            <a:ext cx="269113" cy="523047"/>
            <a:chOff x="7711976" y="5557650"/>
            <a:chExt cx="291641" cy="596539"/>
          </a:xfrm>
          <a:solidFill>
            <a:srgbClr val="330099"/>
          </a:solidFill>
        </p:grpSpPr>
        <p:sp>
          <p:nvSpPr>
            <p:cNvPr id="225" name="Freeform: Shape 224">
              <a:extLst>
                <a:ext uri="{FF2B5EF4-FFF2-40B4-BE49-F238E27FC236}">
                  <a16:creationId xmlns:a16="http://schemas.microsoft.com/office/drawing/2014/main" id="{BFC784D7-72CB-4806-9581-EB77BF4EC47E}"/>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913AA1C8-DF5B-4DF7-8779-4C6213AE2D3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7" name="Graphic 71" descr="Man">
            <a:extLst>
              <a:ext uri="{FF2B5EF4-FFF2-40B4-BE49-F238E27FC236}">
                <a16:creationId xmlns:a16="http://schemas.microsoft.com/office/drawing/2014/main" id="{04C2B731-5C44-4139-8A14-6FC5873FC101}"/>
              </a:ext>
            </a:extLst>
          </p:cNvPr>
          <p:cNvGrpSpPr/>
          <p:nvPr/>
        </p:nvGrpSpPr>
        <p:grpSpPr>
          <a:xfrm>
            <a:off x="5190476" y="3187166"/>
            <a:ext cx="269113" cy="523047"/>
            <a:chOff x="8058188" y="5557651"/>
            <a:chExt cx="291641" cy="596539"/>
          </a:xfrm>
          <a:solidFill>
            <a:srgbClr val="330099"/>
          </a:solidFill>
        </p:grpSpPr>
        <p:sp>
          <p:nvSpPr>
            <p:cNvPr id="228" name="Freeform: Shape 227">
              <a:extLst>
                <a:ext uri="{FF2B5EF4-FFF2-40B4-BE49-F238E27FC236}">
                  <a16:creationId xmlns:a16="http://schemas.microsoft.com/office/drawing/2014/main" id="{92B271C8-0958-45F5-B035-2AD0716F7E2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9F4E6935-DCCD-4088-BC5B-EEA5C48BF2F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0" name="Graphic 73" descr="Man">
            <a:extLst>
              <a:ext uri="{FF2B5EF4-FFF2-40B4-BE49-F238E27FC236}">
                <a16:creationId xmlns:a16="http://schemas.microsoft.com/office/drawing/2014/main" id="{51357ADF-4FA0-4C03-B6C4-2992D2B1E462}"/>
              </a:ext>
            </a:extLst>
          </p:cNvPr>
          <p:cNvGrpSpPr/>
          <p:nvPr/>
        </p:nvGrpSpPr>
        <p:grpSpPr>
          <a:xfrm>
            <a:off x="5536688" y="3187166"/>
            <a:ext cx="269113" cy="523047"/>
            <a:chOff x="8404400" y="5557651"/>
            <a:chExt cx="291641" cy="596539"/>
          </a:xfrm>
          <a:solidFill>
            <a:srgbClr val="330099"/>
          </a:solidFill>
        </p:grpSpPr>
        <p:sp>
          <p:nvSpPr>
            <p:cNvPr id="231" name="Freeform: Shape 230">
              <a:extLst>
                <a:ext uri="{FF2B5EF4-FFF2-40B4-BE49-F238E27FC236}">
                  <a16:creationId xmlns:a16="http://schemas.microsoft.com/office/drawing/2014/main" id="{9E0A374E-802E-4D66-9961-883A354BA8A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40F5C01A-06E7-4608-A016-3EEDD07F501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3" name="Graphic 75" descr="Man">
            <a:extLst>
              <a:ext uri="{FF2B5EF4-FFF2-40B4-BE49-F238E27FC236}">
                <a16:creationId xmlns:a16="http://schemas.microsoft.com/office/drawing/2014/main" id="{0EA01C13-54AC-4D3C-BD1B-7D834907034E}"/>
              </a:ext>
            </a:extLst>
          </p:cNvPr>
          <p:cNvGrpSpPr/>
          <p:nvPr/>
        </p:nvGrpSpPr>
        <p:grpSpPr>
          <a:xfrm>
            <a:off x="5882900" y="3187167"/>
            <a:ext cx="269113" cy="523047"/>
            <a:chOff x="8750612" y="5557652"/>
            <a:chExt cx="291641" cy="596539"/>
          </a:xfrm>
          <a:solidFill>
            <a:srgbClr val="330099"/>
          </a:solidFill>
        </p:grpSpPr>
        <p:sp>
          <p:nvSpPr>
            <p:cNvPr id="234" name="Freeform: Shape 233">
              <a:extLst>
                <a:ext uri="{FF2B5EF4-FFF2-40B4-BE49-F238E27FC236}">
                  <a16:creationId xmlns:a16="http://schemas.microsoft.com/office/drawing/2014/main" id="{A8D98F3B-4FA6-428F-BBE5-6C75856885D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89EE5E99-E222-40DF-96F5-A99AD733BBB1}"/>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6" name="Graphic 77" descr="Man">
            <a:extLst>
              <a:ext uri="{FF2B5EF4-FFF2-40B4-BE49-F238E27FC236}">
                <a16:creationId xmlns:a16="http://schemas.microsoft.com/office/drawing/2014/main" id="{52F8A2FD-2409-4AF8-B1E4-EBA179419DAF}"/>
              </a:ext>
            </a:extLst>
          </p:cNvPr>
          <p:cNvGrpSpPr/>
          <p:nvPr/>
        </p:nvGrpSpPr>
        <p:grpSpPr>
          <a:xfrm>
            <a:off x="6205163" y="3187168"/>
            <a:ext cx="269113" cy="523047"/>
            <a:chOff x="9072875" y="5557653"/>
            <a:chExt cx="291641" cy="596539"/>
          </a:xfrm>
          <a:solidFill>
            <a:srgbClr val="330099"/>
          </a:solidFill>
        </p:grpSpPr>
        <p:sp>
          <p:nvSpPr>
            <p:cNvPr id="237" name="Freeform: Shape 236">
              <a:extLst>
                <a:ext uri="{FF2B5EF4-FFF2-40B4-BE49-F238E27FC236}">
                  <a16:creationId xmlns:a16="http://schemas.microsoft.com/office/drawing/2014/main" id="{54DC3FCC-0AC3-44DE-B9A3-7282982D37D7}"/>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D35E999D-C5F3-4202-8F41-61911C0258E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9" name="Graphic 79" descr="Man">
            <a:extLst>
              <a:ext uri="{FF2B5EF4-FFF2-40B4-BE49-F238E27FC236}">
                <a16:creationId xmlns:a16="http://schemas.microsoft.com/office/drawing/2014/main" id="{6E2F6981-7F32-48AE-B92F-7091F1DBB2E4}"/>
              </a:ext>
            </a:extLst>
          </p:cNvPr>
          <p:cNvGrpSpPr/>
          <p:nvPr/>
        </p:nvGrpSpPr>
        <p:grpSpPr>
          <a:xfrm>
            <a:off x="6525372" y="3187168"/>
            <a:ext cx="269113" cy="523047"/>
            <a:chOff x="9393084" y="5557653"/>
            <a:chExt cx="291641" cy="596539"/>
          </a:xfrm>
          <a:solidFill>
            <a:srgbClr val="330099"/>
          </a:solidFill>
        </p:grpSpPr>
        <p:sp>
          <p:nvSpPr>
            <p:cNvPr id="240" name="Freeform: Shape 239">
              <a:extLst>
                <a:ext uri="{FF2B5EF4-FFF2-40B4-BE49-F238E27FC236}">
                  <a16:creationId xmlns:a16="http://schemas.microsoft.com/office/drawing/2014/main" id="{692E33F6-4517-4E7C-89FD-C5B14A504FD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762FB76B-3C60-409A-BD79-CE70C5DBEAAD}"/>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2" name="Graphic 81" descr="Man">
            <a:extLst>
              <a:ext uri="{FF2B5EF4-FFF2-40B4-BE49-F238E27FC236}">
                <a16:creationId xmlns:a16="http://schemas.microsoft.com/office/drawing/2014/main" id="{A8BE08B3-37CD-4C72-8207-69E397172BC1}"/>
              </a:ext>
            </a:extLst>
          </p:cNvPr>
          <p:cNvGrpSpPr/>
          <p:nvPr/>
        </p:nvGrpSpPr>
        <p:grpSpPr>
          <a:xfrm>
            <a:off x="6845580" y="3187168"/>
            <a:ext cx="269113" cy="523047"/>
            <a:chOff x="9713292" y="5557653"/>
            <a:chExt cx="291641" cy="596539"/>
          </a:xfrm>
          <a:solidFill>
            <a:srgbClr val="330099"/>
          </a:solidFill>
        </p:grpSpPr>
        <p:sp>
          <p:nvSpPr>
            <p:cNvPr id="243" name="Freeform: Shape 242">
              <a:extLst>
                <a:ext uri="{FF2B5EF4-FFF2-40B4-BE49-F238E27FC236}">
                  <a16:creationId xmlns:a16="http://schemas.microsoft.com/office/drawing/2014/main" id="{151E590F-7452-43E7-B62D-8CE904C8DAE3}"/>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478C42A2-6109-44B7-BF2D-8071FEF40AB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8" name="Graphic 87" descr="Man">
            <a:extLst>
              <a:ext uri="{FF2B5EF4-FFF2-40B4-BE49-F238E27FC236}">
                <a16:creationId xmlns:a16="http://schemas.microsoft.com/office/drawing/2014/main" id="{5DB09B67-C044-4070-8187-96C75067F02B}"/>
              </a:ext>
            </a:extLst>
          </p:cNvPr>
          <p:cNvGrpSpPr/>
          <p:nvPr/>
        </p:nvGrpSpPr>
        <p:grpSpPr>
          <a:xfrm>
            <a:off x="4498052" y="3187165"/>
            <a:ext cx="269113" cy="523047"/>
            <a:chOff x="7365764" y="5557650"/>
            <a:chExt cx="291641" cy="596539"/>
          </a:xfrm>
          <a:solidFill>
            <a:srgbClr val="330099"/>
          </a:solidFill>
        </p:grpSpPr>
        <p:sp>
          <p:nvSpPr>
            <p:cNvPr id="249" name="Freeform: Shape 248">
              <a:extLst>
                <a:ext uri="{FF2B5EF4-FFF2-40B4-BE49-F238E27FC236}">
                  <a16:creationId xmlns:a16="http://schemas.microsoft.com/office/drawing/2014/main" id="{93DF16D1-1483-4D12-9BAA-2A233369006A}"/>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8C5669E6-E3D2-47B8-B64A-75B93266678F}"/>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7B4510F1-91F0-45FB-A17E-D9DC79ECBE32}"/>
              </a:ext>
            </a:extLst>
          </p:cNvPr>
          <p:cNvGrpSpPr/>
          <p:nvPr/>
        </p:nvGrpSpPr>
        <p:grpSpPr>
          <a:xfrm>
            <a:off x="533280" y="5565020"/>
            <a:ext cx="3252951" cy="523051"/>
            <a:chOff x="8378171" y="3194259"/>
            <a:chExt cx="3252951" cy="523051"/>
          </a:xfrm>
        </p:grpSpPr>
        <p:grpSp>
          <p:nvGrpSpPr>
            <p:cNvPr id="251" name="Graphic 85" descr="Man">
              <a:extLst>
                <a:ext uri="{FF2B5EF4-FFF2-40B4-BE49-F238E27FC236}">
                  <a16:creationId xmlns:a16="http://schemas.microsoft.com/office/drawing/2014/main" id="{600E0DCE-4B1E-40CB-969C-2326FBAFBDC7}"/>
                </a:ext>
              </a:extLst>
            </p:cNvPr>
            <p:cNvGrpSpPr/>
            <p:nvPr/>
          </p:nvGrpSpPr>
          <p:grpSpPr>
            <a:xfrm>
              <a:off x="11362009" y="3194263"/>
              <a:ext cx="269113" cy="523047"/>
              <a:chOff x="10349602" y="5557654"/>
              <a:chExt cx="291641" cy="596539"/>
            </a:xfrm>
            <a:solidFill>
              <a:srgbClr val="7C7C7C"/>
            </a:solidFill>
          </p:grpSpPr>
          <p:sp>
            <p:nvSpPr>
              <p:cNvPr id="252" name="Freeform: Shape 251">
                <a:extLst>
                  <a:ext uri="{FF2B5EF4-FFF2-40B4-BE49-F238E27FC236}">
                    <a16:creationId xmlns:a16="http://schemas.microsoft.com/office/drawing/2014/main" id="{6EB9E8BE-2381-448C-98F1-6F5458080E6C}"/>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2AE6D409-1A39-40E1-98F6-8DE47A68762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4" name="Graphic 69" descr="Man">
              <a:extLst>
                <a:ext uri="{FF2B5EF4-FFF2-40B4-BE49-F238E27FC236}">
                  <a16:creationId xmlns:a16="http://schemas.microsoft.com/office/drawing/2014/main" id="{82431D72-E215-4814-98F0-AC67D90C85A1}"/>
                </a:ext>
              </a:extLst>
            </p:cNvPr>
            <p:cNvGrpSpPr/>
            <p:nvPr/>
          </p:nvGrpSpPr>
          <p:grpSpPr>
            <a:xfrm>
              <a:off x="8724383" y="3194259"/>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15F8BAA8-7A23-4439-AF38-9978CC70C173}"/>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6B253D3-706D-49E4-98D9-5D5B1530FF0A}"/>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57" name="Graphic 71" descr="Man">
              <a:extLst>
                <a:ext uri="{FF2B5EF4-FFF2-40B4-BE49-F238E27FC236}">
                  <a16:creationId xmlns:a16="http://schemas.microsoft.com/office/drawing/2014/main" id="{91E34AF1-0C1F-4BA7-8DE7-77678A56EE97}"/>
                </a:ext>
              </a:extLst>
            </p:cNvPr>
            <p:cNvGrpSpPr/>
            <p:nvPr/>
          </p:nvGrpSpPr>
          <p:grpSpPr>
            <a:xfrm>
              <a:off x="9070595" y="3194260"/>
              <a:ext cx="269113" cy="523047"/>
              <a:chOff x="8058188" y="5557651"/>
              <a:chExt cx="291641" cy="596539"/>
            </a:xfrm>
            <a:solidFill>
              <a:schemeClr val="accent3">
                <a:lumMod val="75000"/>
              </a:schemeClr>
            </a:solidFill>
          </p:grpSpPr>
          <p:sp>
            <p:nvSpPr>
              <p:cNvPr id="258" name="Freeform: Shape 257">
                <a:extLst>
                  <a:ext uri="{FF2B5EF4-FFF2-40B4-BE49-F238E27FC236}">
                    <a16:creationId xmlns:a16="http://schemas.microsoft.com/office/drawing/2014/main" id="{93BFCBBB-9C38-4C26-A9B7-AB863DF3388C}"/>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A5A09A4-08CB-45C4-9DBF-E1CCEFD9A6E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0" name="Graphic 73" descr="Man">
              <a:extLst>
                <a:ext uri="{FF2B5EF4-FFF2-40B4-BE49-F238E27FC236}">
                  <a16:creationId xmlns:a16="http://schemas.microsoft.com/office/drawing/2014/main" id="{E3702E03-40DA-4FE9-AF29-D7BEF3F6EBAA}"/>
                </a:ext>
              </a:extLst>
            </p:cNvPr>
            <p:cNvGrpSpPr/>
            <p:nvPr/>
          </p:nvGrpSpPr>
          <p:grpSpPr>
            <a:xfrm>
              <a:off x="9416807" y="3194260"/>
              <a:ext cx="269113" cy="523047"/>
              <a:chOff x="8404400" y="5557651"/>
              <a:chExt cx="291641" cy="596539"/>
            </a:xfrm>
            <a:solidFill>
              <a:schemeClr val="accent3">
                <a:lumMod val="75000"/>
              </a:schemeClr>
            </a:solidFill>
          </p:grpSpPr>
          <p:sp>
            <p:nvSpPr>
              <p:cNvPr id="261" name="Freeform: Shape 260">
                <a:extLst>
                  <a:ext uri="{FF2B5EF4-FFF2-40B4-BE49-F238E27FC236}">
                    <a16:creationId xmlns:a16="http://schemas.microsoft.com/office/drawing/2014/main" id="{A8E76D8C-AE51-4D24-AF85-F852B0AA13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F5D2A49C-4C38-4DE3-81CA-AB3AE6320C9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3" name="Graphic 75" descr="Man">
              <a:extLst>
                <a:ext uri="{FF2B5EF4-FFF2-40B4-BE49-F238E27FC236}">
                  <a16:creationId xmlns:a16="http://schemas.microsoft.com/office/drawing/2014/main" id="{26CDAFD1-CD44-41FC-B04C-9CE89E7E7477}"/>
                </a:ext>
              </a:extLst>
            </p:cNvPr>
            <p:cNvGrpSpPr/>
            <p:nvPr/>
          </p:nvGrpSpPr>
          <p:grpSpPr>
            <a:xfrm>
              <a:off x="9763019" y="3194261"/>
              <a:ext cx="269113" cy="523047"/>
              <a:chOff x="8750612" y="5557652"/>
              <a:chExt cx="291641" cy="596539"/>
            </a:xfrm>
            <a:solidFill>
              <a:schemeClr val="accent3">
                <a:lumMod val="75000"/>
              </a:schemeClr>
            </a:solidFill>
          </p:grpSpPr>
          <p:sp>
            <p:nvSpPr>
              <p:cNvPr id="264" name="Freeform: Shape 263">
                <a:extLst>
                  <a:ext uri="{FF2B5EF4-FFF2-40B4-BE49-F238E27FC236}">
                    <a16:creationId xmlns:a16="http://schemas.microsoft.com/office/drawing/2014/main" id="{5C8B8097-1C58-4183-ACF9-D297AA38EE24}"/>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053E4D52-2971-4B82-A7A2-BE23D9557DE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7" descr="Man">
              <a:extLst>
                <a:ext uri="{FF2B5EF4-FFF2-40B4-BE49-F238E27FC236}">
                  <a16:creationId xmlns:a16="http://schemas.microsoft.com/office/drawing/2014/main" id="{95496E57-800D-4557-B00F-A315E79C2AAD}"/>
                </a:ext>
              </a:extLst>
            </p:cNvPr>
            <p:cNvGrpSpPr/>
            <p:nvPr/>
          </p:nvGrpSpPr>
          <p:grpSpPr>
            <a:xfrm>
              <a:off x="10085282" y="3194262"/>
              <a:ext cx="269113" cy="523047"/>
              <a:chOff x="9072875" y="5557653"/>
              <a:chExt cx="291641" cy="596539"/>
            </a:xfrm>
            <a:solidFill>
              <a:schemeClr val="accent3">
                <a:lumMod val="75000"/>
              </a:schemeClr>
            </a:solidFill>
          </p:grpSpPr>
          <p:sp>
            <p:nvSpPr>
              <p:cNvPr id="267" name="Freeform: Shape 266">
                <a:extLst>
                  <a:ext uri="{FF2B5EF4-FFF2-40B4-BE49-F238E27FC236}">
                    <a16:creationId xmlns:a16="http://schemas.microsoft.com/office/drawing/2014/main" id="{CD2DA903-0D54-4557-8DF8-20815DD6689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695577ED-E716-452A-B234-D48545D32CE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9" name="Graphic 79" descr="Man">
              <a:extLst>
                <a:ext uri="{FF2B5EF4-FFF2-40B4-BE49-F238E27FC236}">
                  <a16:creationId xmlns:a16="http://schemas.microsoft.com/office/drawing/2014/main" id="{C3ECE1AE-431F-4118-98D5-B06A12AB05DC}"/>
                </a:ext>
              </a:extLst>
            </p:cNvPr>
            <p:cNvGrpSpPr/>
            <p:nvPr/>
          </p:nvGrpSpPr>
          <p:grpSpPr>
            <a:xfrm>
              <a:off x="10405491" y="3194262"/>
              <a:ext cx="269113" cy="523047"/>
              <a:chOff x="9393084" y="5557653"/>
              <a:chExt cx="291641" cy="596539"/>
            </a:xfrm>
            <a:solidFill>
              <a:srgbClr val="7C7C7C"/>
            </a:solidFill>
          </p:grpSpPr>
          <p:sp>
            <p:nvSpPr>
              <p:cNvPr id="270" name="Freeform: Shape 269">
                <a:extLst>
                  <a:ext uri="{FF2B5EF4-FFF2-40B4-BE49-F238E27FC236}">
                    <a16:creationId xmlns:a16="http://schemas.microsoft.com/office/drawing/2014/main" id="{3ACDB848-933D-4650-97FF-D9802775AA4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AFB2353-01FE-47CD-8FF9-4F603B35986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2" name="Graphic 81" descr="Man">
              <a:extLst>
                <a:ext uri="{FF2B5EF4-FFF2-40B4-BE49-F238E27FC236}">
                  <a16:creationId xmlns:a16="http://schemas.microsoft.com/office/drawing/2014/main" id="{F9EFCFC5-1024-4F59-8901-DA0BD3EC1E98}"/>
                </a:ext>
              </a:extLst>
            </p:cNvPr>
            <p:cNvGrpSpPr/>
            <p:nvPr/>
          </p:nvGrpSpPr>
          <p:grpSpPr>
            <a:xfrm>
              <a:off x="10725699" y="3194262"/>
              <a:ext cx="269113" cy="523047"/>
              <a:chOff x="9713292" y="5557653"/>
              <a:chExt cx="291641" cy="596539"/>
            </a:xfrm>
            <a:solidFill>
              <a:srgbClr val="7C7C7C"/>
            </a:solidFill>
          </p:grpSpPr>
          <p:sp>
            <p:nvSpPr>
              <p:cNvPr id="273" name="Freeform: Shape 272">
                <a:extLst>
                  <a:ext uri="{FF2B5EF4-FFF2-40B4-BE49-F238E27FC236}">
                    <a16:creationId xmlns:a16="http://schemas.microsoft.com/office/drawing/2014/main" id="{6B9AA9FE-E77C-49A9-924E-A8E8775BC30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C043A337-3C56-4BDB-989E-089E92458E71}"/>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5" name="Graphic 83" descr="Man">
              <a:extLst>
                <a:ext uri="{FF2B5EF4-FFF2-40B4-BE49-F238E27FC236}">
                  <a16:creationId xmlns:a16="http://schemas.microsoft.com/office/drawing/2014/main" id="{DE4BB3B5-D21B-4571-B8B6-E5A406ABBD6D}"/>
                </a:ext>
              </a:extLst>
            </p:cNvPr>
            <p:cNvGrpSpPr/>
            <p:nvPr/>
          </p:nvGrpSpPr>
          <p:grpSpPr>
            <a:xfrm>
              <a:off x="11043854" y="3194262"/>
              <a:ext cx="269113" cy="523047"/>
              <a:chOff x="10031447" y="5557653"/>
              <a:chExt cx="291641" cy="596539"/>
            </a:xfrm>
            <a:solidFill>
              <a:srgbClr val="7C7C7C"/>
            </a:solidFill>
          </p:grpSpPr>
          <p:sp>
            <p:nvSpPr>
              <p:cNvPr id="276" name="Freeform: Shape 275">
                <a:extLst>
                  <a:ext uri="{FF2B5EF4-FFF2-40B4-BE49-F238E27FC236}">
                    <a16:creationId xmlns:a16="http://schemas.microsoft.com/office/drawing/2014/main" id="{878277E4-AE92-43DB-9797-2D958E696AD8}"/>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4A8BF3E-99E5-43C8-AACA-28BECD2F419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8" name="Graphic 87" descr="Man">
              <a:extLst>
                <a:ext uri="{FF2B5EF4-FFF2-40B4-BE49-F238E27FC236}">
                  <a16:creationId xmlns:a16="http://schemas.microsoft.com/office/drawing/2014/main" id="{A2F5F930-304A-41C2-9D21-58AA8C377451}"/>
                </a:ext>
              </a:extLst>
            </p:cNvPr>
            <p:cNvGrpSpPr/>
            <p:nvPr/>
          </p:nvGrpSpPr>
          <p:grpSpPr>
            <a:xfrm>
              <a:off x="8378171" y="3194259"/>
              <a:ext cx="269113" cy="523047"/>
              <a:chOff x="7365764" y="5557650"/>
              <a:chExt cx="291641" cy="596539"/>
            </a:xfrm>
            <a:solidFill>
              <a:srgbClr val="330099"/>
            </a:solidFill>
          </p:grpSpPr>
          <p:sp>
            <p:nvSpPr>
              <p:cNvPr id="279" name="Freeform: Shape 278">
                <a:extLst>
                  <a:ext uri="{FF2B5EF4-FFF2-40B4-BE49-F238E27FC236}">
                    <a16:creationId xmlns:a16="http://schemas.microsoft.com/office/drawing/2014/main" id="{A14997E2-862A-4C63-A4C0-98BFE6F33C59}"/>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4A3AF58-16F0-4640-92E2-6DB8CA063F9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316" name="TextBox 315">
            <a:extLst>
              <a:ext uri="{FF2B5EF4-FFF2-40B4-BE49-F238E27FC236}">
                <a16:creationId xmlns:a16="http://schemas.microsoft.com/office/drawing/2014/main" id="{B8DA2C4D-F46B-455D-9EF2-65C35676C8E8}"/>
              </a:ext>
            </a:extLst>
          </p:cNvPr>
          <p:cNvSpPr txBox="1"/>
          <p:nvPr/>
        </p:nvSpPr>
        <p:spPr>
          <a:xfrm>
            <a:off x="1869465" y="1724452"/>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55%</a:t>
            </a:r>
            <a:r>
              <a:rPr lang="en-GB" sz="2400" dirty="0">
                <a:latin typeface="Arial" panose="020B0604020202020204" pitchFamily="34" charset="0"/>
                <a:cs typeface="Arial" panose="020B0604020202020204" pitchFamily="34" charset="0"/>
              </a:rPr>
              <a:t> eat fruit and vegetables most days</a:t>
            </a:r>
          </a:p>
        </p:txBody>
      </p:sp>
      <p:sp>
        <p:nvSpPr>
          <p:cNvPr id="318" name="TextBox 317">
            <a:extLst>
              <a:ext uri="{FF2B5EF4-FFF2-40B4-BE49-F238E27FC236}">
                <a16:creationId xmlns:a16="http://schemas.microsoft.com/office/drawing/2014/main" id="{51094BD5-E0F5-4FA3-8170-AB377F4280B5}"/>
              </a:ext>
            </a:extLst>
          </p:cNvPr>
          <p:cNvSpPr txBox="1"/>
          <p:nvPr/>
        </p:nvSpPr>
        <p:spPr>
          <a:xfrm>
            <a:off x="1565597" y="4142444"/>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22%</a:t>
            </a:r>
            <a:r>
              <a:rPr lang="en-GB" sz="2400" dirty="0">
                <a:latin typeface="Arial" panose="020B0604020202020204" pitchFamily="34" charset="0"/>
                <a:cs typeface="Arial" panose="020B0604020202020204" pitchFamily="34" charset="0"/>
              </a:rPr>
              <a:t> drink fizzy drinks most days </a:t>
            </a:r>
          </a:p>
        </p:txBody>
      </p:sp>
      <p:sp>
        <p:nvSpPr>
          <p:cNvPr id="320" name="TextBox 319">
            <a:extLst>
              <a:ext uri="{FF2B5EF4-FFF2-40B4-BE49-F238E27FC236}">
                <a16:creationId xmlns:a16="http://schemas.microsoft.com/office/drawing/2014/main" id="{77A4B866-DF35-4DE2-A43A-E8E2A0E65D44}"/>
              </a:ext>
            </a:extLst>
          </p:cNvPr>
          <p:cNvSpPr txBox="1"/>
          <p:nvPr/>
        </p:nvSpPr>
        <p:spPr>
          <a:xfrm>
            <a:off x="5657382" y="1756641"/>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85%</a:t>
            </a:r>
            <a:r>
              <a:rPr lang="en-GB" sz="2400" dirty="0">
                <a:latin typeface="Arial" panose="020B0604020202020204" pitchFamily="34" charset="0"/>
                <a:cs typeface="Arial" panose="020B0604020202020204" pitchFamily="34" charset="0"/>
              </a:rPr>
              <a:t> brush their teeth at least twice a day</a:t>
            </a:r>
          </a:p>
        </p:txBody>
      </p:sp>
      <p:sp>
        <p:nvSpPr>
          <p:cNvPr id="311" name="Title 1">
            <a:extLst>
              <a:ext uri="{FF2B5EF4-FFF2-40B4-BE49-F238E27FC236}">
                <a16:creationId xmlns:a16="http://schemas.microsoft.com/office/drawing/2014/main" id="{AE2293E1-16F3-471E-BFBB-DAFF8D26CDCC}"/>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Diet and oral health</a:t>
            </a:r>
          </a:p>
        </p:txBody>
      </p:sp>
      <p:sp>
        <p:nvSpPr>
          <p:cNvPr id="313" name="Title 1">
            <a:extLst>
              <a:ext uri="{FF2B5EF4-FFF2-40B4-BE49-F238E27FC236}">
                <a16:creationId xmlns:a16="http://schemas.microsoft.com/office/drawing/2014/main" id="{1AF376D0-D2FD-4F39-A905-9B2D7C8AD929}"/>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grpSp>
        <p:nvGrpSpPr>
          <p:cNvPr id="325" name="Graphic 77" descr="Man">
            <a:extLst>
              <a:ext uri="{FF2B5EF4-FFF2-40B4-BE49-F238E27FC236}">
                <a16:creationId xmlns:a16="http://schemas.microsoft.com/office/drawing/2014/main" id="{050B7B62-D8A1-407E-8762-E786BDBC959B}"/>
              </a:ext>
            </a:extLst>
          </p:cNvPr>
          <p:cNvGrpSpPr/>
          <p:nvPr/>
        </p:nvGrpSpPr>
        <p:grpSpPr>
          <a:xfrm>
            <a:off x="7158172" y="3187165"/>
            <a:ext cx="291645" cy="534386"/>
            <a:chOff x="9072877" y="5557653"/>
            <a:chExt cx="291641" cy="596527"/>
          </a:xfrm>
          <a:gradFill>
            <a:gsLst>
              <a:gs pos="50000">
                <a:srgbClr val="330099"/>
              </a:gs>
              <a:gs pos="50000">
                <a:schemeClr val="bg1">
                  <a:lumMod val="50000"/>
                </a:schemeClr>
              </a:gs>
            </a:gsLst>
            <a:lin ang="16200000" scaled="0"/>
          </a:gradFill>
        </p:grpSpPr>
        <p:sp>
          <p:nvSpPr>
            <p:cNvPr id="326" name="Freeform: Shape 325">
              <a:extLst>
                <a:ext uri="{FF2B5EF4-FFF2-40B4-BE49-F238E27FC236}">
                  <a16:creationId xmlns:a16="http://schemas.microsoft.com/office/drawing/2014/main" id="{47689261-E492-4FB1-8F0E-469969377947}"/>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9DDD2C0C-FBCA-448A-B084-EBBB4E70EAAA}"/>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pic>
        <p:nvPicPr>
          <p:cNvPr id="2" name="Picture 1" descr="A picture containing light, drawing&#10;&#10;Description automatically generated">
            <a:extLst>
              <a:ext uri="{FF2B5EF4-FFF2-40B4-BE49-F238E27FC236}">
                <a16:creationId xmlns:a16="http://schemas.microsoft.com/office/drawing/2014/main" id="{25DD452C-A74C-4B74-8F4F-33C1AE896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245" name="Straight Connector 244">
            <a:extLst>
              <a:ext uri="{FF2B5EF4-FFF2-40B4-BE49-F238E27FC236}">
                <a16:creationId xmlns:a16="http://schemas.microsoft.com/office/drawing/2014/main" id="{2FB45BD8-6D09-49A2-8E3F-C763F5BD3304}"/>
              </a:ext>
            </a:extLst>
          </p:cNvPr>
          <p:cNvCxnSpPr>
            <a:cxnSpLocks/>
          </p:cNvCxnSpPr>
          <p:nvPr/>
        </p:nvCxnSpPr>
        <p:spPr>
          <a:xfrm>
            <a:off x="8135542" y="1624164"/>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351" name="Picture 350" descr="A picture containing graphics, drawing&#10;&#10;Description automatically generated">
            <a:extLst>
              <a:ext uri="{FF2B5EF4-FFF2-40B4-BE49-F238E27FC236}">
                <a16:creationId xmlns:a16="http://schemas.microsoft.com/office/drawing/2014/main" id="{6676BE8A-1C69-4CF6-A9EB-E7F20868A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84" y="1666389"/>
            <a:ext cx="1327152" cy="1327152"/>
          </a:xfrm>
          <a:prstGeom prst="rect">
            <a:avLst/>
          </a:prstGeom>
        </p:spPr>
      </p:pic>
      <p:grpSp>
        <p:nvGrpSpPr>
          <p:cNvPr id="352" name="Graphic 85" descr="Man">
            <a:extLst>
              <a:ext uri="{FF2B5EF4-FFF2-40B4-BE49-F238E27FC236}">
                <a16:creationId xmlns:a16="http://schemas.microsoft.com/office/drawing/2014/main" id="{2EADFC99-B64B-4B4D-9166-2E4A554288AE}"/>
              </a:ext>
            </a:extLst>
          </p:cNvPr>
          <p:cNvGrpSpPr/>
          <p:nvPr/>
        </p:nvGrpSpPr>
        <p:grpSpPr>
          <a:xfrm>
            <a:off x="3536127" y="3174854"/>
            <a:ext cx="269113" cy="523047"/>
            <a:chOff x="10349602" y="5557654"/>
            <a:chExt cx="291641" cy="596539"/>
          </a:xfrm>
          <a:solidFill>
            <a:srgbClr val="7C7C7C"/>
          </a:solidFill>
        </p:grpSpPr>
        <p:sp>
          <p:nvSpPr>
            <p:cNvPr id="353" name="Freeform: Shape 352">
              <a:extLst>
                <a:ext uri="{FF2B5EF4-FFF2-40B4-BE49-F238E27FC236}">
                  <a16:creationId xmlns:a16="http://schemas.microsoft.com/office/drawing/2014/main" id="{E93DC3B2-0F47-4713-88D2-980E675B4AE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8B75E808-1370-46CF-AB5E-C93F71AA29F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55" name="Graphic 69" descr="Man">
            <a:extLst>
              <a:ext uri="{FF2B5EF4-FFF2-40B4-BE49-F238E27FC236}">
                <a16:creationId xmlns:a16="http://schemas.microsoft.com/office/drawing/2014/main" id="{B4247892-2103-426B-A137-B9377A23D791}"/>
              </a:ext>
            </a:extLst>
          </p:cNvPr>
          <p:cNvGrpSpPr/>
          <p:nvPr/>
        </p:nvGrpSpPr>
        <p:grpSpPr>
          <a:xfrm>
            <a:off x="898501" y="3174850"/>
            <a:ext cx="269113" cy="523047"/>
            <a:chOff x="7711976" y="5557650"/>
            <a:chExt cx="291641" cy="596539"/>
          </a:xfrm>
          <a:solidFill>
            <a:srgbClr val="330099"/>
          </a:solidFill>
        </p:grpSpPr>
        <p:sp>
          <p:nvSpPr>
            <p:cNvPr id="356" name="Freeform: Shape 355">
              <a:extLst>
                <a:ext uri="{FF2B5EF4-FFF2-40B4-BE49-F238E27FC236}">
                  <a16:creationId xmlns:a16="http://schemas.microsoft.com/office/drawing/2014/main" id="{15630789-392E-41B4-B22F-399E3260B9D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B8C12C1A-1B6D-4221-8A63-D73ACDFF5D8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8" name="Graphic 71" descr="Man">
            <a:extLst>
              <a:ext uri="{FF2B5EF4-FFF2-40B4-BE49-F238E27FC236}">
                <a16:creationId xmlns:a16="http://schemas.microsoft.com/office/drawing/2014/main" id="{10EB4A20-C8C0-4F40-A2E6-2A8E7AA6D8B6}"/>
              </a:ext>
            </a:extLst>
          </p:cNvPr>
          <p:cNvGrpSpPr/>
          <p:nvPr/>
        </p:nvGrpSpPr>
        <p:grpSpPr>
          <a:xfrm>
            <a:off x="1244713" y="3174851"/>
            <a:ext cx="269113" cy="523047"/>
            <a:chOff x="8058188" y="5557651"/>
            <a:chExt cx="291641" cy="596539"/>
          </a:xfrm>
          <a:solidFill>
            <a:srgbClr val="330099"/>
          </a:solidFill>
        </p:grpSpPr>
        <p:sp>
          <p:nvSpPr>
            <p:cNvPr id="359" name="Freeform: Shape 358">
              <a:extLst>
                <a:ext uri="{FF2B5EF4-FFF2-40B4-BE49-F238E27FC236}">
                  <a16:creationId xmlns:a16="http://schemas.microsoft.com/office/drawing/2014/main" id="{4F560FDD-F144-4EDA-9ABE-B00E0A200AD5}"/>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63D89E4E-9B3E-4E9F-AEC1-14C5AE96279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1" name="Graphic 73" descr="Man">
            <a:extLst>
              <a:ext uri="{FF2B5EF4-FFF2-40B4-BE49-F238E27FC236}">
                <a16:creationId xmlns:a16="http://schemas.microsoft.com/office/drawing/2014/main" id="{7F5C4D14-5B6C-4C5D-B2E7-A5BCB36FCC48}"/>
              </a:ext>
            </a:extLst>
          </p:cNvPr>
          <p:cNvGrpSpPr/>
          <p:nvPr/>
        </p:nvGrpSpPr>
        <p:grpSpPr>
          <a:xfrm>
            <a:off x="1590925" y="3174851"/>
            <a:ext cx="269113" cy="523047"/>
            <a:chOff x="8404400" y="5557651"/>
            <a:chExt cx="291641" cy="596539"/>
          </a:xfrm>
          <a:solidFill>
            <a:srgbClr val="330099"/>
          </a:solidFill>
        </p:grpSpPr>
        <p:sp>
          <p:nvSpPr>
            <p:cNvPr id="362" name="Freeform: Shape 361">
              <a:extLst>
                <a:ext uri="{FF2B5EF4-FFF2-40B4-BE49-F238E27FC236}">
                  <a16:creationId xmlns:a16="http://schemas.microsoft.com/office/drawing/2014/main" id="{6887BD60-64C8-4B0D-A011-FA3BB8B2762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FE626956-0717-4E0B-B144-F1B58EE156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4" name="Graphic 75" descr="Man">
            <a:extLst>
              <a:ext uri="{FF2B5EF4-FFF2-40B4-BE49-F238E27FC236}">
                <a16:creationId xmlns:a16="http://schemas.microsoft.com/office/drawing/2014/main" id="{A6259CF7-2101-43D2-A52D-E1579C009441}"/>
              </a:ext>
            </a:extLst>
          </p:cNvPr>
          <p:cNvGrpSpPr/>
          <p:nvPr/>
        </p:nvGrpSpPr>
        <p:grpSpPr>
          <a:xfrm>
            <a:off x="1937137" y="3174852"/>
            <a:ext cx="269113" cy="523047"/>
            <a:chOff x="8750612" y="5557652"/>
            <a:chExt cx="291641" cy="596539"/>
          </a:xfrm>
          <a:solidFill>
            <a:srgbClr val="330099"/>
          </a:solidFill>
        </p:grpSpPr>
        <p:sp>
          <p:nvSpPr>
            <p:cNvPr id="365" name="Freeform: Shape 364">
              <a:extLst>
                <a:ext uri="{FF2B5EF4-FFF2-40B4-BE49-F238E27FC236}">
                  <a16:creationId xmlns:a16="http://schemas.microsoft.com/office/drawing/2014/main" id="{20317905-178B-43F8-B06C-EFEF240D6748}"/>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4B958278-E9CC-4ED1-8E01-0DB26A91C63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7" name="Graphic 77" descr="Man">
            <a:extLst>
              <a:ext uri="{FF2B5EF4-FFF2-40B4-BE49-F238E27FC236}">
                <a16:creationId xmlns:a16="http://schemas.microsoft.com/office/drawing/2014/main" id="{0A63C37E-B6BD-4674-9197-2C7692FD0FA6}"/>
              </a:ext>
            </a:extLst>
          </p:cNvPr>
          <p:cNvGrpSpPr/>
          <p:nvPr/>
        </p:nvGrpSpPr>
        <p:grpSpPr>
          <a:xfrm>
            <a:off x="2259401" y="3163519"/>
            <a:ext cx="291645" cy="534386"/>
            <a:chOff x="9072877" y="5557653"/>
            <a:chExt cx="291641" cy="596527"/>
          </a:xfrm>
          <a:gradFill>
            <a:gsLst>
              <a:gs pos="50000">
                <a:srgbClr val="330099"/>
              </a:gs>
              <a:gs pos="50000">
                <a:schemeClr val="bg1">
                  <a:lumMod val="50000"/>
                </a:schemeClr>
              </a:gs>
            </a:gsLst>
            <a:lin ang="16200000" scaled="0"/>
          </a:gradFill>
        </p:grpSpPr>
        <p:sp>
          <p:nvSpPr>
            <p:cNvPr id="368" name="Freeform: Shape 367">
              <a:extLst>
                <a:ext uri="{FF2B5EF4-FFF2-40B4-BE49-F238E27FC236}">
                  <a16:creationId xmlns:a16="http://schemas.microsoft.com/office/drawing/2014/main" id="{0CA6F9D3-2A5E-46EB-81E6-BA0C7C518DC6}"/>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8024F53B-3B0C-4FF7-AEB6-C782F2ACB5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370" name="Graphic 79" descr="Man">
            <a:extLst>
              <a:ext uri="{FF2B5EF4-FFF2-40B4-BE49-F238E27FC236}">
                <a16:creationId xmlns:a16="http://schemas.microsoft.com/office/drawing/2014/main" id="{263EE965-1A16-432B-AF7E-7553B15B5F4B}"/>
              </a:ext>
            </a:extLst>
          </p:cNvPr>
          <p:cNvGrpSpPr/>
          <p:nvPr/>
        </p:nvGrpSpPr>
        <p:grpSpPr>
          <a:xfrm>
            <a:off x="2579609" y="3174853"/>
            <a:ext cx="269113" cy="523047"/>
            <a:chOff x="9393084" y="5557653"/>
            <a:chExt cx="291641" cy="596539"/>
          </a:xfrm>
          <a:solidFill>
            <a:srgbClr val="7C7C7C"/>
          </a:solidFill>
        </p:grpSpPr>
        <p:sp>
          <p:nvSpPr>
            <p:cNvPr id="371" name="Freeform: Shape 370">
              <a:extLst>
                <a:ext uri="{FF2B5EF4-FFF2-40B4-BE49-F238E27FC236}">
                  <a16:creationId xmlns:a16="http://schemas.microsoft.com/office/drawing/2014/main" id="{AD7B25F2-2F43-4856-82EC-9E45B72175A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310AB0CF-02C6-497A-8FF0-0D296E290380}"/>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grpSp>
        <p:nvGrpSpPr>
          <p:cNvPr id="373" name="Graphic 81" descr="Man">
            <a:extLst>
              <a:ext uri="{FF2B5EF4-FFF2-40B4-BE49-F238E27FC236}">
                <a16:creationId xmlns:a16="http://schemas.microsoft.com/office/drawing/2014/main" id="{030517DE-2DBD-4D27-8095-08EF6FB0401A}"/>
              </a:ext>
            </a:extLst>
          </p:cNvPr>
          <p:cNvGrpSpPr/>
          <p:nvPr/>
        </p:nvGrpSpPr>
        <p:grpSpPr>
          <a:xfrm>
            <a:off x="2899817" y="3174853"/>
            <a:ext cx="269113" cy="523047"/>
            <a:chOff x="9713292" y="5557653"/>
            <a:chExt cx="291641" cy="596539"/>
          </a:xfrm>
          <a:solidFill>
            <a:srgbClr val="7C7C7C"/>
          </a:solidFill>
        </p:grpSpPr>
        <p:sp>
          <p:nvSpPr>
            <p:cNvPr id="374" name="Freeform: Shape 373">
              <a:extLst>
                <a:ext uri="{FF2B5EF4-FFF2-40B4-BE49-F238E27FC236}">
                  <a16:creationId xmlns:a16="http://schemas.microsoft.com/office/drawing/2014/main" id="{8BBF124F-A8B6-4309-B2C9-A8C6E634441A}"/>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2DE84BAC-FC41-4200-80CB-68723756B40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6" name="Graphic 83" descr="Man">
            <a:extLst>
              <a:ext uri="{FF2B5EF4-FFF2-40B4-BE49-F238E27FC236}">
                <a16:creationId xmlns:a16="http://schemas.microsoft.com/office/drawing/2014/main" id="{34001864-4431-4A6B-A1A7-05EFE47B29B7}"/>
              </a:ext>
            </a:extLst>
          </p:cNvPr>
          <p:cNvGrpSpPr/>
          <p:nvPr/>
        </p:nvGrpSpPr>
        <p:grpSpPr>
          <a:xfrm>
            <a:off x="3217972" y="3174853"/>
            <a:ext cx="269113" cy="523047"/>
            <a:chOff x="10031447" y="5557653"/>
            <a:chExt cx="291641" cy="596539"/>
          </a:xfrm>
          <a:solidFill>
            <a:srgbClr val="7C7C7C"/>
          </a:solidFill>
        </p:grpSpPr>
        <p:sp>
          <p:nvSpPr>
            <p:cNvPr id="377" name="Freeform: Shape 376">
              <a:extLst>
                <a:ext uri="{FF2B5EF4-FFF2-40B4-BE49-F238E27FC236}">
                  <a16:creationId xmlns:a16="http://schemas.microsoft.com/office/drawing/2014/main" id="{AE7DB640-B405-4740-970D-5D0253DE9FA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41423DCD-53CB-4181-8067-25C474FE645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9" name="Graphic 87" descr="Man">
            <a:extLst>
              <a:ext uri="{FF2B5EF4-FFF2-40B4-BE49-F238E27FC236}">
                <a16:creationId xmlns:a16="http://schemas.microsoft.com/office/drawing/2014/main" id="{AD86AE88-661C-4FA2-B5E1-09EA9AE3B5A2}"/>
              </a:ext>
            </a:extLst>
          </p:cNvPr>
          <p:cNvGrpSpPr/>
          <p:nvPr/>
        </p:nvGrpSpPr>
        <p:grpSpPr>
          <a:xfrm>
            <a:off x="552289" y="3174850"/>
            <a:ext cx="269113" cy="523047"/>
            <a:chOff x="7365764" y="5557650"/>
            <a:chExt cx="291641" cy="596539"/>
          </a:xfrm>
          <a:solidFill>
            <a:srgbClr val="330099"/>
          </a:solidFill>
        </p:grpSpPr>
        <p:sp>
          <p:nvSpPr>
            <p:cNvPr id="380" name="Freeform: Shape 379">
              <a:extLst>
                <a:ext uri="{FF2B5EF4-FFF2-40B4-BE49-F238E27FC236}">
                  <a16:creationId xmlns:a16="http://schemas.microsoft.com/office/drawing/2014/main" id="{8C15279A-0EB9-44B7-BDC3-DBE97FCA55E4}"/>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E63424CE-4536-4BB3-8F28-E8490E8CCA0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382" name="Picture 381" descr="A close up of a logo&#10;&#10;Description automatically generated">
            <a:extLst>
              <a:ext uri="{FF2B5EF4-FFF2-40B4-BE49-F238E27FC236}">
                <a16:creationId xmlns:a16="http://schemas.microsoft.com/office/drawing/2014/main" id="{5F604EFA-1FAB-4635-A716-0E4F00A261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748" y="4009639"/>
            <a:ext cx="1485226" cy="1485226"/>
          </a:xfrm>
          <a:prstGeom prst="rect">
            <a:avLst/>
          </a:prstGeom>
        </p:spPr>
      </p:pic>
      <p:pic>
        <p:nvPicPr>
          <p:cNvPr id="383" name="Graphic 382" descr="Close">
            <a:extLst>
              <a:ext uri="{FF2B5EF4-FFF2-40B4-BE49-F238E27FC236}">
                <a16:creationId xmlns:a16="http://schemas.microsoft.com/office/drawing/2014/main" id="{A07F345D-7331-4151-B989-3C67895273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3689" y="4183232"/>
            <a:ext cx="1117883" cy="1178044"/>
          </a:xfrm>
          <a:prstGeom prst="rect">
            <a:avLst/>
          </a:prstGeom>
        </p:spPr>
      </p:pic>
      <p:grpSp>
        <p:nvGrpSpPr>
          <p:cNvPr id="384" name="Group 383">
            <a:extLst>
              <a:ext uri="{FF2B5EF4-FFF2-40B4-BE49-F238E27FC236}">
                <a16:creationId xmlns:a16="http://schemas.microsoft.com/office/drawing/2014/main" id="{C1D96CA8-2DB4-4600-9CF2-41AC656A2B12}"/>
              </a:ext>
            </a:extLst>
          </p:cNvPr>
          <p:cNvGrpSpPr/>
          <p:nvPr/>
        </p:nvGrpSpPr>
        <p:grpSpPr>
          <a:xfrm>
            <a:off x="4464036" y="5565016"/>
            <a:ext cx="3252951" cy="523051"/>
            <a:chOff x="508888" y="3194263"/>
            <a:chExt cx="3252951" cy="523051"/>
          </a:xfrm>
        </p:grpSpPr>
        <p:grpSp>
          <p:nvGrpSpPr>
            <p:cNvPr id="385" name="Graphic 85" descr="Man">
              <a:extLst>
                <a:ext uri="{FF2B5EF4-FFF2-40B4-BE49-F238E27FC236}">
                  <a16:creationId xmlns:a16="http://schemas.microsoft.com/office/drawing/2014/main" id="{3CE328C1-5807-4674-A3BC-C3C027F93DE7}"/>
                </a:ext>
              </a:extLst>
            </p:cNvPr>
            <p:cNvGrpSpPr/>
            <p:nvPr/>
          </p:nvGrpSpPr>
          <p:grpSpPr>
            <a:xfrm>
              <a:off x="3492726" y="3194267"/>
              <a:ext cx="269113" cy="523047"/>
              <a:chOff x="10349602" y="5557654"/>
              <a:chExt cx="291641" cy="596539"/>
            </a:xfrm>
            <a:solidFill>
              <a:srgbClr val="7C7C7C"/>
            </a:solidFill>
          </p:grpSpPr>
          <p:sp>
            <p:nvSpPr>
              <p:cNvPr id="413" name="Freeform: Shape 412">
                <a:extLst>
                  <a:ext uri="{FF2B5EF4-FFF2-40B4-BE49-F238E27FC236}">
                    <a16:creationId xmlns:a16="http://schemas.microsoft.com/office/drawing/2014/main" id="{EC1D2BCE-AA55-41F4-9236-704A106935D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B13A762D-F7C7-481A-A018-9FDA511A787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86" name="Graphic 69" descr="Man">
              <a:extLst>
                <a:ext uri="{FF2B5EF4-FFF2-40B4-BE49-F238E27FC236}">
                  <a16:creationId xmlns:a16="http://schemas.microsoft.com/office/drawing/2014/main" id="{C4597FE6-2BEB-47D4-A46E-E5877DA9CCA1}"/>
                </a:ext>
              </a:extLst>
            </p:cNvPr>
            <p:cNvGrpSpPr/>
            <p:nvPr/>
          </p:nvGrpSpPr>
          <p:grpSpPr>
            <a:xfrm>
              <a:off x="855100" y="3194263"/>
              <a:ext cx="269113" cy="523047"/>
              <a:chOff x="7711976" y="5557650"/>
              <a:chExt cx="291641" cy="596539"/>
            </a:xfrm>
            <a:solidFill>
              <a:srgbClr val="330099"/>
            </a:solidFill>
          </p:grpSpPr>
          <p:sp>
            <p:nvSpPr>
              <p:cNvPr id="411" name="Freeform: Shape 410">
                <a:extLst>
                  <a:ext uri="{FF2B5EF4-FFF2-40B4-BE49-F238E27FC236}">
                    <a16:creationId xmlns:a16="http://schemas.microsoft.com/office/drawing/2014/main" id="{2061B33A-AA3C-46EB-A0BD-B174B2B2B127}"/>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DB423F19-4559-484F-AAEF-C3CB437A5C47}"/>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87" name="Graphic 71" descr="Man">
              <a:extLst>
                <a:ext uri="{FF2B5EF4-FFF2-40B4-BE49-F238E27FC236}">
                  <a16:creationId xmlns:a16="http://schemas.microsoft.com/office/drawing/2014/main" id="{1B9D4DA1-1201-4B13-B314-C7891922051F}"/>
                </a:ext>
              </a:extLst>
            </p:cNvPr>
            <p:cNvGrpSpPr/>
            <p:nvPr/>
          </p:nvGrpSpPr>
          <p:grpSpPr>
            <a:xfrm>
              <a:off x="1201312" y="3194264"/>
              <a:ext cx="269113" cy="523047"/>
              <a:chOff x="8058188" y="5557651"/>
              <a:chExt cx="291641" cy="596539"/>
            </a:xfrm>
            <a:solidFill>
              <a:srgbClr val="330099"/>
            </a:solidFill>
          </p:grpSpPr>
          <p:sp>
            <p:nvSpPr>
              <p:cNvPr id="409" name="Freeform: Shape 408">
                <a:extLst>
                  <a:ext uri="{FF2B5EF4-FFF2-40B4-BE49-F238E27FC236}">
                    <a16:creationId xmlns:a16="http://schemas.microsoft.com/office/drawing/2014/main" id="{5D078883-7362-4167-9EA0-8E7A219E85A7}"/>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601621D5-A928-495E-9062-CED39CDDEBC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88" name="Graphic 73" descr="Man">
              <a:extLst>
                <a:ext uri="{FF2B5EF4-FFF2-40B4-BE49-F238E27FC236}">
                  <a16:creationId xmlns:a16="http://schemas.microsoft.com/office/drawing/2014/main" id="{9E672E17-4889-4D2E-8F63-9EF20247D490}"/>
                </a:ext>
              </a:extLst>
            </p:cNvPr>
            <p:cNvGrpSpPr/>
            <p:nvPr/>
          </p:nvGrpSpPr>
          <p:grpSpPr>
            <a:xfrm>
              <a:off x="1547524" y="3194264"/>
              <a:ext cx="269113" cy="523047"/>
              <a:chOff x="8404400" y="5557651"/>
              <a:chExt cx="291641" cy="596539"/>
            </a:xfrm>
            <a:solidFill>
              <a:schemeClr val="accent3">
                <a:lumMod val="75000"/>
              </a:schemeClr>
            </a:solidFill>
          </p:grpSpPr>
          <p:sp>
            <p:nvSpPr>
              <p:cNvPr id="407" name="Freeform: Shape 406">
                <a:extLst>
                  <a:ext uri="{FF2B5EF4-FFF2-40B4-BE49-F238E27FC236}">
                    <a16:creationId xmlns:a16="http://schemas.microsoft.com/office/drawing/2014/main" id="{AFE99B4D-61EC-4426-958C-5A1702959142}"/>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6FA7F151-F1AF-41EE-A797-F494837B319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89" name="Graphic 75" descr="Man">
              <a:extLst>
                <a:ext uri="{FF2B5EF4-FFF2-40B4-BE49-F238E27FC236}">
                  <a16:creationId xmlns:a16="http://schemas.microsoft.com/office/drawing/2014/main" id="{3CA49C17-AAA7-42EF-A0B2-E11CA286882F}"/>
                </a:ext>
              </a:extLst>
            </p:cNvPr>
            <p:cNvGrpSpPr/>
            <p:nvPr/>
          </p:nvGrpSpPr>
          <p:grpSpPr>
            <a:xfrm>
              <a:off x="1893736" y="3194265"/>
              <a:ext cx="269113" cy="523047"/>
              <a:chOff x="8750612" y="5557652"/>
              <a:chExt cx="291641" cy="596539"/>
            </a:xfrm>
            <a:solidFill>
              <a:schemeClr val="accent3">
                <a:lumMod val="75000"/>
              </a:schemeClr>
            </a:solidFill>
          </p:grpSpPr>
          <p:sp>
            <p:nvSpPr>
              <p:cNvPr id="405" name="Freeform: Shape 404">
                <a:extLst>
                  <a:ext uri="{FF2B5EF4-FFF2-40B4-BE49-F238E27FC236}">
                    <a16:creationId xmlns:a16="http://schemas.microsoft.com/office/drawing/2014/main" id="{CA1659B0-E5AA-44F5-BE48-BA42F94A9FB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D34E6D94-B146-43E2-AB0E-E24F1B61857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0" name="Graphic 77" descr="Man">
              <a:extLst>
                <a:ext uri="{FF2B5EF4-FFF2-40B4-BE49-F238E27FC236}">
                  <a16:creationId xmlns:a16="http://schemas.microsoft.com/office/drawing/2014/main" id="{DFD55745-1DD0-4C02-B0FA-75DD853329F9}"/>
                </a:ext>
              </a:extLst>
            </p:cNvPr>
            <p:cNvGrpSpPr/>
            <p:nvPr/>
          </p:nvGrpSpPr>
          <p:grpSpPr>
            <a:xfrm>
              <a:off x="2215999" y="3194266"/>
              <a:ext cx="269113" cy="523047"/>
              <a:chOff x="9072875" y="5557653"/>
              <a:chExt cx="291641" cy="596539"/>
            </a:xfrm>
            <a:solidFill>
              <a:schemeClr val="accent3">
                <a:lumMod val="75000"/>
              </a:schemeClr>
            </a:solidFill>
          </p:grpSpPr>
          <p:sp>
            <p:nvSpPr>
              <p:cNvPr id="403" name="Freeform: Shape 402">
                <a:extLst>
                  <a:ext uri="{FF2B5EF4-FFF2-40B4-BE49-F238E27FC236}">
                    <a16:creationId xmlns:a16="http://schemas.microsoft.com/office/drawing/2014/main" id="{DE1EE5DE-8C5C-45F7-B57A-E7E2C1DA684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A0FEBA23-F94C-4507-B415-872675581FE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1" name="Graphic 79" descr="Man">
              <a:extLst>
                <a:ext uri="{FF2B5EF4-FFF2-40B4-BE49-F238E27FC236}">
                  <a16:creationId xmlns:a16="http://schemas.microsoft.com/office/drawing/2014/main" id="{C9523A6B-635F-455A-B437-31CB8C0D3856}"/>
                </a:ext>
              </a:extLst>
            </p:cNvPr>
            <p:cNvGrpSpPr/>
            <p:nvPr/>
          </p:nvGrpSpPr>
          <p:grpSpPr>
            <a:xfrm>
              <a:off x="2536208" y="3194266"/>
              <a:ext cx="269113" cy="523047"/>
              <a:chOff x="9393084" y="5557653"/>
              <a:chExt cx="291641" cy="596539"/>
            </a:xfrm>
            <a:solidFill>
              <a:srgbClr val="7C7C7C"/>
            </a:solidFill>
          </p:grpSpPr>
          <p:sp>
            <p:nvSpPr>
              <p:cNvPr id="401" name="Freeform: Shape 400">
                <a:extLst>
                  <a:ext uri="{FF2B5EF4-FFF2-40B4-BE49-F238E27FC236}">
                    <a16:creationId xmlns:a16="http://schemas.microsoft.com/office/drawing/2014/main" id="{73CF42FB-0217-4422-9142-1972FE178C6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F1049348-535C-4754-A1CC-49098B8197B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2" name="Graphic 81" descr="Man">
              <a:extLst>
                <a:ext uri="{FF2B5EF4-FFF2-40B4-BE49-F238E27FC236}">
                  <a16:creationId xmlns:a16="http://schemas.microsoft.com/office/drawing/2014/main" id="{D0C42F43-4C57-4208-92A2-244221804B27}"/>
                </a:ext>
              </a:extLst>
            </p:cNvPr>
            <p:cNvGrpSpPr/>
            <p:nvPr/>
          </p:nvGrpSpPr>
          <p:grpSpPr>
            <a:xfrm>
              <a:off x="2856416" y="3194266"/>
              <a:ext cx="269113" cy="523047"/>
              <a:chOff x="9713292" y="5557653"/>
              <a:chExt cx="291641" cy="596539"/>
            </a:xfrm>
            <a:solidFill>
              <a:srgbClr val="7C7C7C"/>
            </a:solidFill>
          </p:grpSpPr>
          <p:sp>
            <p:nvSpPr>
              <p:cNvPr id="399" name="Freeform: Shape 398">
                <a:extLst>
                  <a:ext uri="{FF2B5EF4-FFF2-40B4-BE49-F238E27FC236}">
                    <a16:creationId xmlns:a16="http://schemas.microsoft.com/office/drawing/2014/main" id="{38BF7C47-44F7-4652-8B3B-3BE3A263CE0C}"/>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1D4CF7AD-BD1D-4C9A-8D44-84EB7384D99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3" name="Graphic 83" descr="Man">
              <a:extLst>
                <a:ext uri="{FF2B5EF4-FFF2-40B4-BE49-F238E27FC236}">
                  <a16:creationId xmlns:a16="http://schemas.microsoft.com/office/drawing/2014/main" id="{EC312549-A423-4D43-BC7E-ABA3FB84DA19}"/>
                </a:ext>
              </a:extLst>
            </p:cNvPr>
            <p:cNvGrpSpPr/>
            <p:nvPr/>
          </p:nvGrpSpPr>
          <p:grpSpPr>
            <a:xfrm>
              <a:off x="3174571" y="3194266"/>
              <a:ext cx="269113" cy="523047"/>
              <a:chOff x="10031447" y="5557653"/>
              <a:chExt cx="291641" cy="596539"/>
            </a:xfrm>
            <a:solidFill>
              <a:srgbClr val="7C7C7C"/>
            </a:solidFill>
          </p:grpSpPr>
          <p:sp>
            <p:nvSpPr>
              <p:cNvPr id="397" name="Freeform: Shape 396">
                <a:extLst>
                  <a:ext uri="{FF2B5EF4-FFF2-40B4-BE49-F238E27FC236}">
                    <a16:creationId xmlns:a16="http://schemas.microsoft.com/office/drawing/2014/main" id="{99FD7E65-7618-461B-982E-908CA0D47D6E}"/>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EC2E6EB2-5501-4694-B1C9-7E7EDE7F73ED}"/>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4" name="Graphic 87" descr="Man">
              <a:extLst>
                <a:ext uri="{FF2B5EF4-FFF2-40B4-BE49-F238E27FC236}">
                  <a16:creationId xmlns:a16="http://schemas.microsoft.com/office/drawing/2014/main" id="{B3DC06F2-D121-45A0-801D-FC2C10C016DA}"/>
                </a:ext>
              </a:extLst>
            </p:cNvPr>
            <p:cNvGrpSpPr/>
            <p:nvPr/>
          </p:nvGrpSpPr>
          <p:grpSpPr>
            <a:xfrm>
              <a:off x="508888" y="3194263"/>
              <a:ext cx="269113" cy="523047"/>
              <a:chOff x="7365764" y="5557650"/>
              <a:chExt cx="291641" cy="596539"/>
            </a:xfrm>
            <a:solidFill>
              <a:srgbClr val="330099"/>
            </a:solidFill>
          </p:grpSpPr>
          <p:sp>
            <p:nvSpPr>
              <p:cNvPr id="395" name="Freeform: Shape 394">
                <a:extLst>
                  <a:ext uri="{FF2B5EF4-FFF2-40B4-BE49-F238E27FC236}">
                    <a16:creationId xmlns:a16="http://schemas.microsoft.com/office/drawing/2014/main" id="{F1DEDAD8-8A8F-4AB8-B5E8-75240A36E41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45D9EC15-FCC1-4C10-86ED-8B50FC650A3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415" name="TextBox 414">
            <a:extLst>
              <a:ext uri="{FF2B5EF4-FFF2-40B4-BE49-F238E27FC236}">
                <a16:creationId xmlns:a16="http://schemas.microsoft.com/office/drawing/2014/main" id="{60DBAA6E-21BB-49A7-9476-A00DBC2FD2DD}"/>
              </a:ext>
            </a:extLst>
          </p:cNvPr>
          <p:cNvSpPr txBox="1"/>
          <p:nvPr/>
        </p:nvSpPr>
        <p:spPr>
          <a:xfrm>
            <a:off x="5747743" y="4131293"/>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28%</a:t>
            </a:r>
            <a:r>
              <a:rPr lang="en-GB" sz="2400" dirty="0">
                <a:latin typeface="Arial" panose="020B0604020202020204" pitchFamily="34" charset="0"/>
                <a:cs typeface="Arial" panose="020B0604020202020204" pitchFamily="34" charset="0"/>
              </a:rPr>
              <a:t> did not have breakfast that morning</a:t>
            </a:r>
          </a:p>
        </p:txBody>
      </p:sp>
      <p:sp>
        <p:nvSpPr>
          <p:cNvPr id="3" name="Thought Bubble: Cloud 2">
            <a:extLst>
              <a:ext uri="{FF2B5EF4-FFF2-40B4-BE49-F238E27FC236}">
                <a16:creationId xmlns:a16="http://schemas.microsoft.com/office/drawing/2014/main" id="{C9D4EEF5-3B75-4795-8C5C-142D631282F2}"/>
              </a:ext>
            </a:extLst>
          </p:cNvPr>
          <p:cNvSpPr/>
          <p:nvPr/>
        </p:nvSpPr>
        <p:spPr>
          <a:xfrm rot="485297">
            <a:off x="8337680" y="4031766"/>
            <a:ext cx="1771354" cy="1366951"/>
          </a:xfrm>
          <a:prstGeom prst="cloudCallout">
            <a:avLst>
              <a:gd name="adj1" fmla="val -46162"/>
              <a:gd name="adj2" fmla="val 38319"/>
            </a:avLst>
          </a:prstGeom>
          <a:solidFill>
            <a:schemeClr val="bg1"/>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oy, bottle&#10;&#10;Description automatically generated">
            <a:extLst>
              <a:ext uri="{FF2B5EF4-FFF2-40B4-BE49-F238E27FC236}">
                <a16:creationId xmlns:a16="http://schemas.microsoft.com/office/drawing/2014/main" id="{5425980D-55B1-4537-B13D-29389C289E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0789" y="4207642"/>
            <a:ext cx="910031" cy="910031"/>
          </a:xfrm>
          <a:prstGeom prst="rect">
            <a:avLst/>
          </a:prstGeom>
        </p:spPr>
      </p:pic>
      <p:grpSp>
        <p:nvGrpSpPr>
          <p:cNvPr id="418" name="Group 417">
            <a:extLst>
              <a:ext uri="{FF2B5EF4-FFF2-40B4-BE49-F238E27FC236}">
                <a16:creationId xmlns:a16="http://schemas.microsoft.com/office/drawing/2014/main" id="{58737732-D825-49E5-B24D-2CF68307F01B}"/>
              </a:ext>
            </a:extLst>
          </p:cNvPr>
          <p:cNvGrpSpPr/>
          <p:nvPr/>
        </p:nvGrpSpPr>
        <p:grpSpPr>
          <a:xfrm>
            <a:off x="8389995" y="5565016"/>
            <a:ext cx="3252951" cy="523051"/>
            <a:chOff x="7436584" y="5651027"/>
            <a:chExt cx="3252951" cy="523051"/>
          </a:xfrm>
        </p:grpSpPr>
        <p:grpSp>
          <p:nvGrpSpPr>
            <p:cNvPr id="419" name="Graphic 85" descr="Man">
              <a:extLst>
                <a:ext uri="{FF2B5EF4-FFF2-40B4-BE49-F238E27FC236}">
                  <a16:creationId xmlns:a16="http://schemas.microsoft.com/office/drawing/2014/main" id="{FE7C357C-8E46-4B24-BD36-8946AEFFE8DC}"/>
                </a:ext>
              </a:extLst>
            </p:cNvPr>
            <p:cNvGrpSpPr/>
            <p:nvPr/>
          </p:nvGrpSpPr>
          <p:grpSpPr>
            <a:xfrm>
              <a:off x="10420422" y="5651031"/>
              <a:ext cx="269113" cy="523047"/>
              <a:chOff x="10349602" y="5557654"/>
              <a:chExt cx="291641" cy="596539"/>
            </a:xfrm>
            <a:solidFill>
              <a:srgbClr val="7C7C7C"/>
            </a:solidFill>
          </p:grpSpPr>
          <p:sp>
            <p:nvSpPr>
              <p:cNvPr id="447" name="Freeform: Shape 446">
                <a:extLst>
                  <a:ext uri="{FF2B5EF4-FFF2-40B4-BE49-F238E27FC236}">
                    <a16:creationId xmlns:a16="http://schemas.microsoft.com/office/drawing/2014/main" id="{90663EDB-1315-44AD-A723-9DA2DC68173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799F6F56-D4B9-4568-82E0-1F904F66762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0" name="Graphic 69" descr="Man">
              <a:extLst>
                <a:ext uri="{FF2B5EF4-FFF2-40B4-BE49-F238E27FC236}">
                  <a16:creationId xmlns:a16="http://schemas.microsoft.com/office/drawing/2014/main" id="{ECA46928-7A7D-4C16-A5B5-77A670077568}"/>
                </a:ext>
              </a:extLst>
            </p:cNvPr>
            <p:cNvGrpSpPr/>
            <p:nvPr/>
          </p:nvGrpSpPr>
          <p:grpSpPr>
            <a:xfrm>
              <a:off x="7782796" y="5651027"/>
              <a:ext cx="269113" cy="523047"/>
              <a:chOff x="7711976" y="5557650"/>
              <a:chExt cx="291641" cy="596539"/>
            </a:xfrm>
            <a:solidFill>
              <a:srgbClr val="330099"/>
            </a:solidFill>
          </p:grpSpPr>
          <p:sp>
            <p:nvSpPr>
              <p:cNvPr id="445" name="Freeform: Shape 444">
                <a:extLst>
                  <a:ext uri="{FF2B5EF4-FFF2-40B4-BE49-F238E27FC236}">
                    <a16:creationId xmlns:a16="http://schemas.microsoft.com/office/drawing/2014/main" id="{51727BFC-AF11-44DB-831F-DCE13770A22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263670F6-5D7F-4466-8218-F0CE01F4F691}"/>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1" name="Graphic 71" descr="Man">
              <a:extLst>
                <a:ext uri="{FF2B5EF4-FFF2-40B4-BE49-F238E27FC236}">
                  <a16:creationId xmlns:a16="http://schemas.microsoft.com/office/drawing/2014/main" id="{E8DE6823-8E6D-481E-9661-C9BBA3AF49F4}"/>
                </a:ext>
              </a:extLst>
            </p:cNvPr>
            <p:cNvGrpSpPr/>
            <p:nvPr/>
          </p:nvGrpSpPr>
          <p:grpSpPr>
            <a:xfrm>
              <a:off x="8129008" y="5651028"/>
              <a:ext cx="269113" cy="523047"/>
              <a:chOff x="8058188" y="5557651"/>
              <a:chExt cx="291641" cy="596539"/>
            </a:xfrm>
            <a:solidFill>
              <a:srgbClr val="330099"/>
            </a:solidFill>
          </p:grpSpPr>
          <p:sp>
            <p:nvSpPr>
              <p:cNvPr id="443" name="Freeform: Shape 442">
                <a:extLst>
                  <a:ext uri="{FF2B5EF4-FFF2-40B4-BE49-F238E27FC236}">
                    <a16:creationId xmlns:a16="http://schemas.microsoft.com/office/drawing/2014/main" id="{80835E6F-ED4C-4D1E-8724-308A138BB099}"/>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C0050625-BCC1-4ACD-BFA3-C981F9B16066}"/>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2" name="Graphic 73" descr="Man">
              <a:extLst>
                <a:ext uri="{FF2B5EF4-FFF2-40B4-BE49-F238E27FC236}">
                  <a16:creationId xmlns:a16="http://schemas.microsoft.com/office/drawing/2014/main" id="{13FD92CB-D37D-49ED-8A93-FD747101B541}"/>
                </a:ext>
              </a:extLst>
            </p:cNvPr>
            <p:cNvGrpSpPr/>
            <p:nvPr/>
          </p:nvGrpSpPr>
          <p:grpSpPr>
            <a:xfrm>
              <a:off x="8475220" y="5651028"/>
              <a:ext cx="269113" cy="523047"/>
              <a:chOff x="8404400" y="5557651"/>
              <a:chExt cx="291641" cy="596539"/>
            </a:xfrm>
            <a:solidFill>
              <a:srgbClr val="330099"/>
            </a:solidFill>
          </p:grpSpPr>
          <p:sp>
            <p:nvSpPr>
              <p:cNvPr id="441" name="Freeform: Shape 440">
                <a:extLst>
                  <a:ext uri="{FF2B5EF4-FFF2-40B4-BE49-F238E27FC236}">
                    <a16:creationId xmlns:a16="http://schemas.microsoft.com/office/drawing/2014/main" id="{3C3A9D49-EE37-40C8-85AC-02382CB42CE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C1E313D6-5942-4671-A731-B0B2EF72B0C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3" name="Graphic 75" descr="Man">
              <a:extLst>
                <a:ext uri="{FF2B5EF4-FFF2-40B4-BE49-F238E27FC236}">
                  <a16:creationId xmlns:a16="http://schemas.microsoft.com/office/drawing/2014/main" id="{724E55D2-C876-4C7C-9B36-9AE2F2FC3D47}"/>
                </a:ext>
              </a:extLst>
            </p:cNvPr>
            <p:cNvGrpSpPr/>
            <p:nvPr/>
          </p:nvGrpSpPr>
          <p:grpSpPr>
            <a:xfrm>
              <a:off x="8821432" y="5651029"/>
              <a:ext cx="269113" cy="523047"/>
              <a:chOff x="8750612" y="5557652"/>
              <a:chExt cx="291641" cy="596539"/>
            </a:xfrm>
            <a:solidFill>
              <a:srgbClr val="330099"/>
            </a:solidFill>
          </p:grpSpPr>
          <p:sp>
            <p:nvSpPr>
              <p:cNvPr id="439" name="Freeform: Shape 438">
                <a:extLst>
                  <a:ext uri="{FF2B5EF4-FFF2-40B4-BE49-F238E27FC236}">
                    <a16:creationId xmlns:a16="http://schemas.microsoft.com/office/drawing/2014/main" id="{A6ADC141-4C3F-4F1A-AC62-ED7A774582E1}"/>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AF952EA5-6928-4A70-97C3-04C9A78CD0F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4" name="Graphic 77" descr="Man">
              <a:extLst>
                <a:ext uri="{FF2B5EF4-FFF2-40B4-BE49-F238E27FC236}">
                  <a16:creationId xmlns:a16="http://schemas.microsoft.com/office/drawing/2014/main" id="{BA7CC5FE-1941-4603-8437-FE2B9709DD44}"/>
                </a:ext>
              </a:extLst>
            </p:cNvPr>
            <p:cNvGrpSpPr/>
            <p:nvPr/>
          </p:nvGrpSpPr>
          <p:grpSpPr>
            <a:xfrm>
              <a:off x="9143695" y="5651030"/>
              <a:ext cx="269113" cy="523047"/>
              <a:chOff x="9072875" y="5557653"/>
              <a:chExt cx="291641" cy="596539"/>
            </a:xfrm>
            <a:solidFill>
              <a:srgbClr val="330099"/>
            </a:solidFill>
          </p:grpSpPr>
          <p:sp>
            <p:nvSpPr>
              <p:cNvPr id="437" name="Freeform: Shape 436">
                <a:extLst>
                  <a:ext uri="{FF2B5EF4-FFF2-40B4-BE49-F238E27FC236}">
                    <a16:creationId xmlns:a16="http://schemas.microsoft.com/office/drawing/2014/main" id="{BE1BCC27-73D2-4C81-A344-0C6C1358328F}"/>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78A085CF-638D-4B1F-852F-F1FEEDD5D82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5" name="Graphic 79" descr="Man">
              <a:extLst>
                <a:ext uri="{FF2B5EF4-FFF2-40B4-BE49-F238E27FC236}">
                  <a16:creationId xmlns:a16="http://schemas.microsoft.com/office/drawing/2014/main" id="{8F893572-4FFB-415B-9226-3E5CD071BE76}"/>
                </a:ext>
              </a:extLst>
            </p:cNvPr>
            <p:cNvGrpSpPr/>
            <p:nvPr/>
          </p:nvGrpSpPr>
          <p:grpSpPr>
            <a:xfrm>
              <a:off x="9463904" y="5651030"/>
              <a:ext cx="269113" cy="523047"/>
              <a:chOff x="9393084" y="5557653"/>
              <a:chExt cx="291641" cy="596539"/>
            </a:xfrm>
            <a:solidFill>
              <a:srgbClr val="7C7C7C"/>
            </a:solidFill>
          </p:grpSpPr>
          <p:sp>
            <p:nvSpPr>
              <p:cNvPr id="435" name="Freeform: Shape 434">
                <a:extLst>
                  <a:ext uri="{FF2B5EF4-FFF2-40B4-BE49-F238E27FC236}">
                    <a16:creationId xmlns:a16="http://schemas.microsoft.com/office/drawing/2014/main" id="{12A37C28-7400-409E-8D75-C8985A7782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D342E5E6-2111-4CFE-B14D-A8D02C4EFC8F}"/>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6" name="Graphic 81" descr="Man">
              <a:extLst>
                <a:ext uri="{FF2B5EF4-FFF2-40B4-BE49-F238E27FC236}">
                  <a16:creationId xmlns:a16="http://schemas.microsoft.com/office/drawing/2014/main" id="{55F437A1-DDAD-409A-8926-53114AD3D006}"/>
                </a:ext>
              </a:extLst>
            </p:cNvPr>
            <p:cNvGrpSpPr/>
            <p:nvPr/>
          </p:nvGrpSpPr>
          <p:grpSpPr>
            <a:xfrm>
              <a:off x="9784112" y="5651030"/>
              <a:ext cx="269113" cy="523047"/>
              <a:chOff x="9713292" y="5557653"/>
              <a:chExt cx="291641" cy="596539"/>
            </a:xfrm>
            <a:solidFill>
              <a:srgbClr val="7C7C7C"/>
            </a:solidFill>
          </p:grpSpPr>
          <p:sp>
            <p:nvSpPr>
              <p:cNvPr id="433" name="Freeform: Shape 432">
                <a:extLst>
                  <a:ext uri="{FF2B5EF4-FFF2-40B4-BE49-F238E27FC236}">
                    <a16:creationId xmlns:a16="http://schemas.microsoft.com/office/drawing/2014/main" id="{34AA97CA-DBE5-45BB-A486-07FB8B31710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09E7890B-A26E-446C-BF1D-5EC732A2611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7" name="Graphic 83" descr="Man">
              <a:extLst>
                <a:ext uri="{FF2B5EF4-FFF2-40B4-BE49-F238E27FC236}">
                  <a16:creationId xmlns:a16="http://schemas.microsoft.com/office/drawing/2014/main" id="{F37FB02A-D61D-4DE5-9BD0-CD3B662B5071}"/>
                </a:ext>
              </a:extLst>
            </p:cNvPr>
            <p:cNvGrpSpPr/>
            <p:nvPr/>
          </p:nvGrpSpPr>
          <p:grpSpPr>
            <a:xfrm>
              <a:off x="10102267" y="5651030"/>
              <a:ext cx="269113" cy="523047"/>
              <a:chOff x="10031447" y="5557653"/>
              <a:chExt cx="291641" cy="596539"/>
            </a:xfrm>
            <a:solidFill>
              <a:srgbClr val="7C7C7C"/>
            </a:solidFill>
          </p:grpSpPr>
          <p:sp>
            <p:nvSpPr>
              <p:cNvPr id="431" name="Freeform: Shape 430">
                <a:extLst>
                  <a:ext uri="{FF2B5EF4-FFF2-40B4-BE49-F238E27FC236}">
                    <a16:creationId xmlns:a16="http://schemas.microsoft.com/office/drawing/2014/main" id="{AB05D313-C3D1-41F1-A54F-C93BFF4BE9A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CFAFF8FB-B012-4CA0-A269-A2F06DC503B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8" name="Graphic 87" descr="Man">
              <a:extLst>
                <a:ext uri="{FF2B5EF4-FFF2-40B4-BE49-F238E27FC236}">
                  <a16:creationId xmlns:a16="http://schemas.microsoft.com/office/drawing/2014/main" id="{752EF3C0-6C3C-47B9-B9B1-58ABEE440551}"/>
                </a:ext>
              </a:extLst>
            </p:cNvPr>
            <p:cNvGrpSpPr/>
            <p:nvPr/>
          </p:nvGrpSpPr>
          <p:grpSpPr>
            <a:xfrm>
              <a:off x="7436584" y="5651027"/>
              <a:ext cx="269113" cy="523047"/>
              <a:chOff x="7365764" y="5557650"/>
              <a:chExt cx="291641" cy="596539"/>
            </a:xfrm>
            <a:solidFill>
              <a:srgbClr val="330099"/>
            </a:solidFill>
          </p:grpSpPr>
          <p:sp>
            <p:nvSpPr>
              <p:cNvPr id="429" name="Freeform: Shape 428">
                <a:extLst>
                  <a:ext uri="{FF2B5EF4-FFF2-40B4-BE49-F238E27FC236}">
                    <a16:creationId xmlns:a16="http://schemas.microsoft.com/office/drawing/2014/main" id="{F144A1E8-5790-4893-B5F0-C2D3125983C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7E3492B4-F5EE-48E0-A492-294E19DAA0C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6" name="TextBox 5">
            <a:extLst>
              <a:ext uri="{FF2B5EF4-FFF2-40B4-BE49-F238E27FC236}">
                <a16:creationId xmlns:a16="http://schemas.microsoft.com/office/drawing/2014/main" id="{B75502F1-C062-4F70-8B7A-A1C83FFB118B}"/>
              </a:ext>
            </a:extLst>
          </p:cNvPr>
          <p:cNvSpPr txBox="1"/>
          <p:nvPr/>
        </p:nvSpPr>
        <p:spPr>
          <a:xfrm>
            <a:off x="10228885" y="3928135"/>
            <a:ext cx="1931200" cy="1569660"/>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60%</a:t>
            </a:r>
            <a:r>
              <a:rPr lang="en-GB" sz="2400" dirty="0">
                <a:latin typeface="Arial" panose="020B0604020202020204" pitchFamily="34" charset="0"/>
                <a:cs typeface="Arial" panose="020B0604020202020204" pitchFamily="34" charset="0"/>
              </a:rPr>
              <a:t> think they need to eat more healthily</a:t>
            </a:r>
          </a:p>
        </p:txBody>
      </p:sp>
      <p:pic>
        <p:nvPicPr>
          <p:cNvPr id="10" name="Picture 9" descr="A close up of a logo&#10;&#10;Description automatically generated">
            <a:extLst>
              <a:ext uri="{FF2B5EF4-FFF2-40B4-BE49-F238E27FC236}">
                <a16:creationId xmlns:a16="http://schemas.microsoft.com/office/drawing/2014/main" id="{009F217A-52B3-4F74-B7BD-BC6722D78A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7419" y="1734266"/>
            <a:ext cx="1151438" cy="1151438"/>
          </a:xfrm>
          <a:prstGeom prst="rect">
            <a:avLst/>
          </a:prstGeom>
        </p:spPr>
      </p:pic>
      <p:grpSp>
        <p:nvGrpSpPr>
          <p:cNvPr id="451" name="Group 450">
            <a:extLst>
              <a:ext uri="{FF2B5EF4-FFF2-40B4-BE49-F238E27FC236}">
                <a16:creationId xmlns:a16="http://schemas.microsoft.com/office/drawing/2014/main" id="{2EE32EEA-BB04-4A98-8CB1-4FB533CBA549}"/>
              </a:ext>
            </a:extLst>
          </p:cNvPr>
          <p:cNvGrpSpPr/>
          <p:nvPr/>
        </p:nvGrpSpPr>
        <p:grpSpPr>
          <a:xfrm>
            <a:off x="8386760" y="3179953"/>
            <a:ext cx="3252951" cy="523051"/>
            <a:chOff x="8378171" y="3194259"/>
            <a:chExt cx="3252951" cy="523051"/>
          </a:xfrm>
        </p:grpSpPr>
        <p:grpSp>
          <p:nvGrpSpPr>
            <p:cNvPr id="452" name="Graphic 85" descr="Man">
              <a:extLst>
                <a:ext uri="{FF2B5EF4-FFF2-40B4-BE49-F238E27FC236}">
                  <a16:creationId xmlns:a16="http://schemas.microsoft.com/office/drawing/2014/main" id="{9E7DE4A3-1C2D-4E47-995F-5704D4A0F84D}"/>
                </a:ext>
              </a:extLst>
            </p:cNvPr>
            <p:cNvGrpSpPr/>
            <p:nvPr/>
          </p:nvGrpSpPr>
          <p:grpSpPr>
            <a:xfrm>
              <a:off x="11362009" y="3194263"/>
              <a:ext cx="269113" cy="523047"/>
              <a:chOff x="10349602" y="5557654"/>
              <a:chExt cx="291641" cy="596539"/>
            </a:xfrm>
            <a:solidFill>
              <a:srgbClr val="7C7C7C"/>
            </a:solidFill>
          </p:grpSpPr>
          <p:sp>
            <p:nvSpPr>
              <p:cNvPr id="480" name="Freeform: Shape 479">
                <a:extLst>
                  <a:ext uri="{FF2B5EF4-FFF2-40B4-BE49-F238E27FC236}">
                    <a16:creationId xmlns:a16="http://schemas.microsoft.com/office/drawing/2014/main" id="{7869D108-022B-49B4-86D7-A5B432042586}"/>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1026A8FA-DDA0-43BA-9340-3DFCA877A8C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53" name="Graphic 69" descr="Man">
              <a:extLst>
                <a:ext uri="{FF2B5EF4-FFF2-40B4-BE49-F238E27FC236}">
                  <a16:creationId xmlns:a16="http://schemas.microsoft.com/office/drawing/2014/main" id="{8D3B06A4-5D25-4C70-A27E-598ECBC427E1}"/>
                </a:ext>
              </a:extLst>
            </p:cNvPr>
            <p:cNvGrpSpPr/>
            <p:nvPr/>
          </p:nvGrpSpPr>
          <p:grpSpPr>
            <a:xfrm>
              <a:off x="8724383" y="3194259"/>
              <a:ext cx="269113" cy="523047"/>
              <a:chOff x="7711976" y="5557650"/>
              <a:chExt cx="291641" cy="596539"/>
            </a:xfrm>
            <a:solidFill>
              <a:srgbClr val="330099"/>
            </a:solidFill>
          </p:grpSpPr>
          <p:sp>
            <p:nvSpPr>
              <p:cNvPr id="478" name="Freeform: Shape 477">
                <a:extLst>
                  <a:ext uri="{FF2B5EF4-FFF2-40B4-BE49-F238E27FC236}">
                    <a16:creationId xmlns:a16="http://schemas.microsoft.com/office/drawing/2014/main" id="{054B7CCA-8223-496C-A24C-27BC3FB1E2A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81548798-11AD-4FFB-A89A-062815FD8CF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54" name="Graphic 71" descr="Man">
              <a:extLst>
                <a:ext uri="{FF2B5EF4-FFF2-40B4-BE49-F238E27FC236}">
                  <a16:creationId xmlns:a16="http://schemas.microsoft.com/office/drawing/2014/main" id="{1692377D-556E-40F4-962F-F488C0771FEF}"/>
                </a:ext>
              </a:extLst>
            </p:cNvPr>
            <p:cNvGrpSpPr/>
            <p:nvPr/>
          </p:nvGrpSpPr>
          <p:grpSpPr>
            <a:xfrm>
              <a:off x="9070595" y="3194260"/>
              <a:ext cx="269113" cy="523047"/>
              <a:chOff x="8058188" y="5557651"/>
              <a:chExt cx="291641" cy="596539"/>
            </a:xfrm>
            <a:solidFill>
              <a:srgbClr val="330099"/>
            </a:solidFill>
          </p:grpSpPr>
          <p:sp>
            <p:nvSpPr>
              <p:cNvPr id="476" name="Freeform: Shape 475">
                <a:extLst>
                  <a:ext uri="{FF2B5EF4-FFF2-40B4-BE49-F238E27FC236}">
                    <a16:creationId xmlns:a16="http://schemas.microsoft.com/office/drawing/2014/main" id="{87AA0DB4-DADB-4F04-A82B-90B02C431DF3}"/>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51BAB251-E961-40AB-9737-A55D333064B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5" name="Graphic 73" descr="Man">
              <a:extLst>
                <a:ext uri="{FF2B5EF4-FFF2-40B4-BE49-F238E27FC236}">
                  <a16:creationId xmlns:a16="http://schemas.microsoft.com/office/drawing/2014/main" id="{3E7B6673-AB43-4C94-9B56-D81BB15CD2D2}"/>
                </a:ext>
              </a:extLst>
            </p:cNvPr>
            <p:cNvGrpSpPr/>
            <p:nvPr/>
          </p:nvGrpSpPr>
          <p:grpSpPr>
            <a:xfrm>
              <a:off x="9416807" y="3194260"/>
              <a:ext cx="269113" cy="523047"/>
              <a:chOff x="8404400" y="5557651"/>
              <a:chExt cx="291641" cy="596539"/>
            </a:xfrm>
            <a:solidFill>
              <a:srgbClr val="330099"/>
            </a:solidFill>
          </p:grpSpPr>
          <p:sp>
            <p:nvSpPr>
              <p:cNvPr id="474" name="Freeform: Shape 473">
                <a:extLst>
                  <a:ext uri="{FF2B5EF4-FFF2-40B4-BE49-F238E27FC236}">
                    <a16:creationId xmlns:a16="http://schemas.microsoft.com/office/drawing/2014/main" id="{EAEFC55C-42D5-4B86-B888-5F959895B5B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469ABA56-ABBE-46DB-B74E-4D3ED615450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6" name="Graphic 75" descr="Man">
              <a:extLst>
                <a:ext uri="{FF2B5EF4-FFF2-40B4-BE49-F238E27FC236}">
                  <a16:creationId xmlns:a16="http://schemas.microsoft.com/office/drawing/2014/main" id="{41AD124D-F850-4C41-913E-6B7A940A3CA8}"/>
                </a:ext>
              </a:extLst>
            </p:cNvPr>
            <p:cNvGrpSpPr/>
            <p:nvPr/>
          </p:nvGrpSpPr>
          <p:grpSpPr>
            <a:xfrm>
              <a:off x="9763019" y="3194261"/>
              <a:ext cx="269113" cy="523047"/>
              <a:chOff x="8750612" y="5557652"/>
              <a:chExt cx="291641" cy="596539"/>
            </a:xfrm>
            <a:solidFill>
              <a:srgbClr val="330099"/>
            </a:solidFill>
          </p:grpSpPr>
          <p:sp>
            <p:nvSpPr>
              <p:cNvPr id="472" name="Freeform: Shape 471">
                <a:extLst>
                  <a:ext uri="{FF2B5EF4-FFF2-40B4-BE49-F238E27FC236}">
                    <a16:creationId xmlns:a16="http://schemas.microsoft.com/office/drawing/2014/main" id="{F2BE881F-B03A-4AEC-BF41-ABC528AF7B6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BD59D1E6-1968-47C2-8764-F2A1DED470F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7" name="Graphic 77" descr="Man">
              <a:extLst>
                <a:ext uri="{FF2B5EF4-FFF2-40B4-BE49-F238E27FC236}">
                  <a16:creationId xmlns:a16="http://schemas.microsoft.com/office/drawing/2014/main" id="{F55EE40C-4F8C-4504-AC59-7AC07E39AE3B}"/>
                </a:ext>
              </a:extLst>
            </p:cNvPr>
            <p:cNvGrpSpPr/>
            <p:nvPr/>
          </p:nvGrpSpPr>
          <p:grpSpPr>
            <a:xfrm>
              <a:off x="10085282" y="3194262"/>
              <a:ext cx="269113" cy="523047"/>
              <a:chOff x="9072875" y="5557653"/>
              <a:chExt cx="291641" cy="596539"/>
            </a:xfrm>
            <a:solidFill>
              <a:srgbClr val="330099"/>
            </a:solidFill>
          </p:grpSpPr>
          <p:sp>
            <p:nvSpPr>
              <p:cNvPr id="470" name="Freeform: Shape 469">
                <a:extLst>
                  <a:ext uri="{FF2B5EF4-FFF2-40B4-BE49-F238E27FC236}">
                    <a16:creationId xmlns:a16="http://schemas.microsoft.com/office/drawing/2014/main" id="{26A41E56-8705-465F-9368-10EEC213FBE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BE425D99-4CF7-4F9D-929A-291F639849BB}"/>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8" name="Graphic 79" descr="Man">
              <a:extLst>
                <a:ext uri="{FF2B5EF4-FFF2-40B4-BE49-F238E27FC236}">
                  <a16:creationId xmlns:a16="http://schemas.microsoft.com/office/drawing/2014/main" id="{36163423-1C1B-4864-9226-0A73E5D648E5}"/>
                </a:ext>
              </a:extLst>
            </p:cNvPr>
            <p:cNvGrpSpPr/>
            <p:nvPr/>
          </p:nvGrpSpPr>
          <p:grpSpPr>
            <a:xfrm>
              <a:off x="10405491" y="3194262"/>
              <a:ext cx="269113" cy="523047"/>
              <a:chOff x="9393084" y="5557653"/>
              <a:chExt cx="291641" cy="596539"/>
            </a:xfrm>
            <a:solidFill>
              <a:srgbClr val="330099"/>
            </a:solidFill>
          </p:grpSpPr>
          <p:sp>
            <p:nvSpPr>
              <p:cNvPr id="468" name="Freeform: Shape 467">
                <a:extLst>
                  <a:ext uri="{FF2B5EF4-FFF2-40B4-BE49-F238E27FC236}">
                    <a16:creationId xmlns:a16="http://schemas.microsoft.com/office/drawing/2014/main" id="{C6FDB021-485F-4471-A44C-E02764035CF5}"/>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69" name="Freeform: Shape 468">
                <a:extLst>
                  <a:ext uri="{FF2B5EF4-FFF2-40B4-BE49-F238E27FC236}">
                    <a16:creationId xmlns:a16="http://schemas.microsoft.com/office/drawing/2014/main" id="{72959944-312B-4D87-8009-613E3FA2C5D2}"/>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9" name="Graphic 81" descr="Man">
              <a:extLst>
                <a:ext uri="{FF2B5EF4-FFF2-40B4-BE49-F238E27FC236}">
                  <a16:creationId xmlns:a16="http://schemas.microsoft.com/office/drawing/2014/main" id="{CE09A8EA-DB2F-4894-9D6E-52ADB93AED08}"/>
                </a:ext>
              </a:extLst>
            </p:cNvPr>
            <p:cNvGrpSpPr/>
            <p:nvPr/>
          </p:nvGrpSpPr>
          <p:grpSpPr>
            <a:xfrm>
              <a:off x="10725699" y="3194262"/>
              <a:ext cx="269113" cy="523047"/>
              <a:chOff x="9713292" y="5557653"/>
              <a:chExt cx="291641" cy="596539"/>
            </a:xfrm>
            <a:solidFill>
              <a:schemeClr val="accent3">
                <a:lumMod val="75000"/>
              </a:schemeClr>
            </a:solidFill>
          </p:grpSpPr>
          <p:sp>
            <p:nvSpPr>
              <p:cNvPr id="466" name="Freeform: Shape 465">
                <a:extLst>
                  <a:ext uri="{FF2B5EF4-FFF2-40B4-BE49-F238E27FC236}">
                    <a16:creationId xmlns:a16="http://schemas.microsoft.com/office/drawing/2014/main" id="{A5B6AFE6-470D-4DF0-B436-90F14802D83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9D422688-C812-4956-8446-14176CDF96E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60" name="Graphic 83" descr="Man">
              <a:extLst>
                <a:ext uri="{FF2B5EF4-FFF2-40B4-BE49-F238E27FC236}">
                  <a16:creationId xmlns:a16="http://schemas.microsoft.com/office/drawing/2014/main" id="{9D4819F0-F8CE-4ED4-AE03-EF16F1ADCB50}"/>
                </a:ext>
              </a:extLst>
            </p:cNvPr>
            <p:cNvGrpSpPr/>
            <p:nvPr/>
          </p:nvGrpSpPr>
          <p:grpSpPr>
            <a:xfrm>
              <a:off x="11043854" y="3194262"/>
              <a:ext cx="269113" cy="523047"/>
              <a:chOff x="10031447" y="5557653"/>
              <a:chExt cx="291641" cy="596539"/>
            </a:xfrm>
            <a:solidFill>
              <a:srgbClr val="7C7C7C"/>
            </a:solidFill>
          </p:grpSpPr>
          <p:sp>
            <p:nvSpPr>
              <p:cNvPr id="464" name="Freeform: Shape 463">
                <a:extLst>
                  <a:ext uri="{FF2B5EF4-FFF2-40B4-BE49-F238E27FC236}">
                    <a16:creationId xmlns:a16="http://schemas.microsoft.com/office/drawing/2014/main" id="{0F08C5E5-B559-4EB7-A9CC-8D293D0D78DC}"/>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1C01B925-1D7D-414C-BFF7-3D1C8FBBF51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61" name="Graphic 87" descr="Man">
              <a:extLst>
                <a:ext uri="{FF2B5EF4-FFF2-40B4-BE49-F238E27FC236}">
                  <a16:creationId xmlns:a16="http://schemas.microsoft.com/office/drawing/2014/main" id="{E9F9E4E7-09FE-44DB-A1E8-FBFF3DDF6DCE}"/>
                </a:ext>
              </a:extLst>
            </p:cNvPr>
            <p:cNvGrpSpPr/>
            <p:nvPr/>
          </p:nvGrpSpPr>
          <p:grpSpPr>
            <a:xfrm>
              <a:off x="8378171" y="3194259"/>
              <a:ext cx="269113" cy="523047"/>
              <a:chOff x="7365764" y="5557650"/>
              <a:chExt cx="291641" cy="596539"/>
            </a:xfrm>
            <a:solidFill>
              <a:srgbClr val="330099"/>
            </a:solidFill>
          </p:grpSpPr>
          <p:sp>
            <p:nvSpPr>
              <p:cNvPr id="462" name="Freeform: Shape 461">
                <a:extLst>
                  <a:ext uri="{FF2B5EF4-FFF2-40B4-BE49-F238E27FC236}">
                    <a16:creationId xmlns:a16="http://schemas.microsoft.com/office/drawing/2014/main" id="{0F62CF23-80A9-4EC8-84C9-5C26DDC871E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D5008880-C0BD-4466-9C68-328DD4DF1C5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sp>
        <p:nvSpPr>
          <p:cNvPr id="12" name="TextBox 11">
            <a:extLst>
              <a:ext uri="{FF2B5EF4-FFF2-40B4-BE49-F238E27FC236}">
                <a16:creationId xmlns:a16="http://schemas.microsoft.com/office/drawing/2014/main" id="{12EFD3E9-C5C2-4E1F-AFDF-35EBCBBC1E61}"/>
              </a:ext>
            </a:extLst>
          </p:cNvPr>
          <p:cNvSpPr txBox="1"/>
          <p:nvPr/>
        </p:nvSpPr>
        <p:spPr>
          <a:xfrm>
            <a:off x="9455611" y="1759826"/>
            <a:ext cx="2685259"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69%</a:t>
            </a:r>
            <a:r>
              <a:rPr lang="en-GB" sz="2400" dirty="0">
                <a:latin typeface="Arial" panose="020B0604020202020204" pitchFamily="34" charset="0"/>
                <a:cs typeface="Arial" panose="020B0604020202020204" pitchFamily="34" charset="0"/>
              </a:rPr>
              <a:t> have been to the dentist in the </a:t>
            </a:r>
            <a:r>
              <a:rPr lang="en-GB" sz="2400">
                <a:latin typeface="Arial" panose="020B0604020202020204" pitchFamily="34" charset="0"/>
                <a:cs typeface="Arial" panose="020B0604020202020204" pitchFamily="34" charset="0"/>
              </a:rPr>
              <a:t>last six </a:t>
            </a:r>
            <a:r>
              <a:rPr lang="en-GB" sz="2400" dirty="0">
                <a:latin typeface="Arial" panose="020B0604020202020204" pitchFamily="34" charset="0"/>
                <a:cs typeface="Arial" panose="020B0604020202020204" pitchFamily="34" charset="0"/>
              </a:rPr>
              <a:t>months</a:t>
            </a:r>
          </a:p>
        </p:txBody>
      </p:sp>
    </p:spTree>
    <p:extLst>
      <p:ext uri="{BB962C8B-B14F-4D97-AF65-F5344CB8AC3E}">
        <p14:creationId xmlns:p14="http://schemas.microsoft.com/office/powerpoint/2010/main" val="265482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1954033474"/>
              </p:ext>
            </p:extLst>
          </p:nvPr>
        </p:nvGraphicFramePr>
        <p:xfrm>
          <a:off x="918410" y="1543821"/>
          <a:ext cx="10037512" cy="24157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Free-time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Enjoy spending time with family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‘Hardly ever’ or ‘never’ go to countryside in own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‘Never’ read a book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4611B6C5-0C55-4E6C-BD16-2A464C95D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5C876A6C-CBAF-4359-8CA4-9B933C8747AC}"/>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C017652B-3EB4-4A24-9B65-01DD649BA1B1}"/>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8279278F-6F48-4EA8-99FC-2C7E9CE5AFF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D3FADB0-3722-4C5C-B81D-FD2F61E621E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C17313FB-F587-405B-B792-15877BE41226}"/>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3063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258256919"/>
              </p:ext>
            </p:extLst>
          </p:nvPr>
        </p:nvGraphicFramePr>
        <p:xfrm>
          <a:off x="902368" y="1495004"/>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Free-time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Enjoy spending time with family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‘Hardly ever’ or ‘never’ go to countryside in own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‘Never’ read a book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01587383-0108-4FB8-958C-B1D81B545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948FC040-8D57-4B2E-913F-AE5182D2076D}"/>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87838D20-52D6-49E6-AAC5-B33A8180CA77}"/>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97C6674A-3237-450A-8A48-595209120D3C}"/>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E3C8E1F-9630-4E08-8D65-A43A6CBA175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D8B240C5-9DA4-4B11-AA26-76FF72A43AE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24599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295279" y="1445672"/>
            <a:ext cx="445769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social media apps/sites used ‘most days’ or ‘every day’</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083368778"/>
              </p:ext>
            </p:extLst>
          </p:nvPr>
        </p:nvGraphicFramePr>
        <p:xfrm>
          <a:off x="131829" y="2227366"/>
          <a:ext cx="4457696" cy="346299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096000" y="1325879"/>
            <a:ext cx="562928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Social media worries</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5067300" y="1325879"/>
            <a:ext cx="0" cy="5030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B2716F03-42EE-4627-89DB-EFDD7558AD6B}"/>
              </a:ext>
            </a:extLst>
          </p:cNvPr>
          <p:cNvGraphicFramePr/>
          <p:nvPr>
            <p:extLst>
              <p:ext uri="{D42A27DB-BD31-4B8C-83A1-F6EECF244321}">
                <p14:modId xmlns:p14="http://schemas.microsoft.com/office/powerpoint/2010/main" val="2106994249"/>
              </p:ext>
            </p:extLst>
          </p:nvPr>
        </p:nvGraphicFramePr>
        <p:xfrm>
          <a:off x="5276859" y="1664433"/>
          <a:ext cx="6667482" cy="4416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90943C2-34E7-4FD6-9A6A-572998AAA422}"/>
              </a:ext>
            </a:extLst>
          </p:cNvPr>
          <p:cNvSpPr txBox="1"/>
          <p:nvPr/>
        </p:nvSpPr>
        <p:spPr>
          <a:xfrm>
            <a:off x="113162"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1,695 – 1,732 </a:t>
            </a:r>
          </a:p>
        </p:txBody>
      </p:sp>
      <p:sp>
        <p:nvSpPr>
          <p:cNvPr id="11" name="Title 1">
            <a:extLst>
              <a:ext uri="{FF2B5EF4-FFF2-40B4-BE49-F238E27FC236}">
                <a16:creationId xmlns:a16="http://schemas.microsoft.com/office/drawing/2014/main" id="{3A431F9D-93B8-48FD-8BEA-8A4B9D949A9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9A986F04-EFC9-41F3-AFCE-CB1F66FEC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669457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658916" y="1510895"/>
            <a:ext cx="5078921"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use online gaming?</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699997899"/>
              </p:ext>
            </p:extLst>
          </p:nvPr>
        </p:nvGraphicFramePr>
        <p:xfrm>
          <a:off x="384366" y="2120542"/>
          <a:ext cx="4995309" cy="3370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267441" y="1510895"/>
            <a:ext cx="562928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hours a week do you spend online gaming?</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096000" y="1381843"/>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6F04D617-C489-45BA-82CA-CACAA432B2A0}"/>
              </a:ext>
            </a:extLst>
          </p:cNvPr>
          <p:cNvGraphicFramePr/>
          <p:nvPr>
            <p:extLst>
              <p:ext uri="{D42A27DB-BD31-4B8C-83A1-F6EECF244321}">
                <p14:modId xmlns:p14="http://schemas.microsoft.com/office/powerpoint/2010/main" val="751667504"/>
              </p:ext>
            </p:extLst>
          </p:nvPr>
        </p:nvGraphicFramePr>
        <p:xfrm>
          <a:off x="6267441" y="2058028"/>
          <a:ext cx="5629280" cy="362039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2656C4A-6BF7-4BBB-B674-DCF47F955065}"/>
              </a:ext>
            </a:extLst>
          </p:cNvPr>
          <p:cNvSpPr txBox="1"/>
          <p:nvPr/>
        </p:nvSpPr>
        <p:spPr>
          <a:xfrm>
            <a:off x="113162"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1,695</a:t>
            </a:r>
          </a:p>
        </p:txBody>
      </p:sp>
      <p:sp>
        <p:nvSpPr>
          <p:cNvPr id="7" name="TextBox 6">
            <a:extLst>
              <a:ext uri="{FF2B5EF4-FFF2-40B4-BE49-F238E27FC236}">
                <a16:creationId xmlns:a16="http://schemas.microsoft.com/office/drawing/2014/main" id="{9419D70E-C8B4-4D89-8E3E-6C36E41BBBD1}"/>
              </a:ext>
            </a:extLst>
          </p:cNvPr>
          <p:cNvSpPr txBox="1"/>
          <p:nvPr/>
        </p:nvSpPr>
        <p:spPr>
          <a:xfrm>
            <a:off x="6267688"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1,717</a:t>
            </a:r>
          </a:p>
        </p:txBody>
      </p:sp>
      <p:sp>
        <p:nvSpPr>
          <p:cNvPr id="8" name="Title 1">
            <a:extLst>
              <a:ext uri="{FF2B5EF4-FFF2-40B4-BE49-F238E27FC236}">
                <a16:creationId xmlns:a16="http://schemas.microsoft.com/office/drawing/2014/main" id="{7E238092-D798-4489-879A-64165FDED439}"/>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FEA5BE60-54EA-4AED-96F5-2A4A8775A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45372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994281789"/>
              </p:ext>
            </p:extLst>
          </p:nvPr>
        </p:nvGraphicFramePr>
        <p:xfrm>
          <a:off x="918410" y="1543821"/>
          <a:ext cx="10037512" cy="28729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Social media and the internet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YouTube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83%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Instagram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online gaming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48745946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Spend more than ten hours a week gaming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FAB6922B-2820-45B2-B4D2-C6B816E3C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E03031A0-FC48-4E75-8E31-9765F8B10064}"/>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4C5401B0-DA2C-4595-AC09-199EABEE218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F0FB5BA2-03ED-45EE-AA10-29ACE59523EC}"/>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FE97EB0-D456-4CCA-AA78-C964323C0CD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C0DE195D-E33E-4582-ADFC-CDE8C738406F}"/>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64907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368439835"/>
              </p:ext>
            </p:extLst>
          </p:nvPr>
        </p:nvGraphicFramePr>
        <p:xfrm>
          <a:off x="902368" y="1495004"/>
          <a:ext cx="8943392" cy="295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Social media and the internet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You Tube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Instagram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online gaming most days or every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404961705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Spend more than ten hours a week gaming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0F160087-A88C-4DB5-9AC0-0F1B3B608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E074116-D18D-4484-B750-7F91C96BFA41}"/>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F49B2711-318D-4EA6-9E8B-1A7EB3F1421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5924FD70-CF4E-4E86-BE30-7C4E48F726EC}"/>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9333828-E955-43ED-BE79-F7B01CE8A1E1}"/>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C40D550E-24AD-4239-93B2-DB49873680AD}"/>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2121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24" name="TextBox 23">
            <a:extLst>
              <a:ext uri="{FF2B5EF4-FFF2-40B4-BE49-F238E27FC236}">
                <a16:creationId xmlns:a16="http://schemas.microsoft.com/office/drawing/2014/main" id="{896A8AAB-BF88-40D0-954A-F8F7A87323C7}"/>
              </a:ext>
            </a:extLst>
          </p:cNvPr>
          <p:cNvSpPr txBox="1"/>
          <p:nvPr/>
        </p:nvSpPr>
        <p:spPr>
          <a:xfrm>
            <a:off x="3055141" y="1259567"/>
            <a:ext cx="608171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have you taken part in the following activities?</a:t>
            </a:r>
          </a:p>
        </p:txBody>
      </p:sp>
      <p:graphicFrame>
        <p:nvGraphicFramePr>
          <p:cNvPr id="6" name="Chart 5">
            <a:extLst>
              <a:ext uri="{FF2B5EF4-FFF2-40B4-BE49-F238E27FC236}">
                <a16:creationId xmlns:a16="http://schemas.microsoft.com/office/drawing/2014/main" id="{B2716F03-42EE-4627-89DB-EFDD7558AD6B}"/>
              </a:ext>
            </a:extLst>
          </p:cNvPr>
          <p:cNvGraphicFramePr/>
          <p:nvPr>
            <p:extLst>
              <p:ext uri="{D42A27DB-BD31-4B8C-83A1-F6EECF244321}">
                <p14:modId xmlns:p14="http://schemas.microsoft.com/office/powerpoint/2010/main" val="3772534364"/>
              </p:ext>
            </p:extLst>
          </p:nvPr>
        </p:nvGraphicFramePr>
        <p:xfrm>
          <a:off x="472343" y="1814264"/>
          <a:ext cx="11247313" cy="440891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4E1BC556-C2E7-42E6-9DDD-73924672FE52}"/>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2" name="Picture 1" descr="A picture containing light, drawing&#10;&#10;Description automatically generated">
            <a:extLst>
              <a:ext uri="{FF2B5EF4-FFF2-40B4-BE49-F238E27FC236}">
                <a16:creationId xmlns:a16="http://schemas.microsoft.com/office/drawing/2014/main" id="{C1483C18-C0F2-47DC-BB03-19F0BDAE4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139451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658916" y="1510895"/>
            <a:ext cx="5078921"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If you have done any of these gambling activities within the last year, were your parents/carers aware of this?</a:t>
            </a:r>
          </a:p>
        </p:txBody>
      </p:sp>
      <p:sp>
        <p:nvSpPr>
          <p:cNvPr id="24" name="TextBox 23">
            <a:extLst>
              <a:ext uri="{FF2B5EF4-FFF2-40B4-BE49-F238E27FC236}">
                <a16:creationId xmlns:a16="http://schemas.microsoft.com/office/drawing/2014/main" id="{896A8AAB-BF88-40D0-954A-F8F7A87323C7}"/>
              </a:ext>
            </a:extLst>
          </p:cNvPr>
          <p:cNvSpPr txBox="1"/>
          <p:nvPr/>
        </p:nvSpPr>
        <p:spPr>
          <a:xfrm>
            <a:off x="6267441" y="1510895"/>
            <a:ext cx="5629283"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see adverts for gambling or betting companies in the following places? </a:t>
            </a:r>
            <a:r>
              <a:rPr lang="en-GB" sz="1600" b="1" i="1" dirty="0">
                <a:latin typeface="Arial" panose="020B0604020202020204" pitchFamily="34" charset="0"/>
                <a:cs typeface="Arial" panose="020B0604020202020204" pitchFamily="34" charset="0"/>
              </a:rPr>
              <a:t>(% shown is total ‘most days’ or ‘every day’)</a:t>
            </a:r>
            <a:endParaRPr lang="en-GB" sz="1600"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096000" y="1381843"/>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6F04D617-C489-45BA-82CA-CACAA432B2A0}"/>
              </a:ext>
            </a:extLst>
          </p:cNvPr>
          <p:cNvGraphicFramePr/>
          <p:nvPr>
            <p:extLst>
              <p:ext uri="{D42A27DB-BD31-4B8C-83A1-F6EECF244321}">
                <p14:modId xmlns:p14="http://schemas.microsoft.com/office/powerpoint/2010/main" val="1667122126"/>
              </p:ext>
            </p:extLst>
          </p:nvPr>
        </p:nvGraphicFramePr>
        <p:xfrm>
          <a:off x="6267441" y="2441448"/>
          <a:ext cx="5629280" cy="3396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62AA83A-1CAF-44AA-BA0F-A53658D7D262}"/>
              </a:ext>
            </a:extLst>
          </p:cNvPr>
          <p:cNvGraphicFramePr/>
          <p:nvPr>
            <p:extLst>
              <p:ext uri="{D42A27DB-BD31-4B8C-83A1-F6EECF244321}">
                <p14:modId xmlns:p14="http://schemas.microsoft.com/office/powerpoint/2010/main" val="1552610429"/>
              </p:ext>
            </p:extLst>
          </p:nvPr>
        </p:nvGraphicFramePr>
        <p:xfrm>
          <a:off x="1065407" y="1926393"/>
          <a:ext cx="4206594"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DBB9DF8-EE63-4149-8E3E-0036F4071B2C}"/>
              </a:ext>
            </a:extLst>
          </p:cNvPr>
          <p:cNvSpPr txBox="1"/>
          <p:nvPr/>
        </p:nvSpPr>
        <p:spPr>
          <a:xfrm>
            <a:off x="6267441" y="5927859"/>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1,629 – 1,659 </a:t>
            </a:r>
          </a:p>
        </p:txBody>
      </p:sp>
      <p:sp>
        <p:nvSpPr>
          <p:cNvPr id="7" name="TextBox 6">
            <a:extLst>
              <a:ext uri="{FF2B5EF4-FFF2-40B4-BE49-F238E27FC236}">
                <a16:creationId xmlns:a16="http://schemas.microsoft.com/office/drawing/2014/main" id="{297F5336-B481-45AA-A34D-A5848FBA47CF}"/>
              </a:ext>
            </a:extLst>
          </p:cNvPr>
          <p:cNvSpPr txBox="1"/>
          <p:nvPr/>
        </p:nvSpPr>
        <p:spPr>
          <a:xfrm>
            <a:off x="284602" y="5927858"/>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1,661</a:t>
            </a:r>
          </a:p>
        </p:txBody>
      </p:sp>
      <p:sp>
        <p:nvSpPr>
          <p:cNvPr id="8" name="Title 1">
            <a:extLst>
              <a:ext uri="{FF2B5EF4-FFF2-40B4-BE49-F238E27FC236}">
                <a16:creationId xmlns:a16="http://schemas.microsoft.com/office/drawing/2014/main" id="{0ED0445E-F351-488C-9715-F74002FD93D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D2B0A34D-1AB8-4482-8349-0AAB97E24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113889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658916" y="1510895"/>
            <a:ext cx="5078921"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What do you usually do with your money?</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749067336"/>
              </p:ext>
            </p:extLst>
          </p:nvPr>
        </p:nvGraphicFramePr>
        <p:xfrm>
          <a:off x="384366" y="2282930"/>
          <a:ext cx="5540193" cy="3370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267441" y="1510895"/>
            <a:ext cx="562928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much do you worry about money problems?</a:t>
            </a:r>
          </a:p>
        </p:txBody>
      </p:sp>
      <p:graphicFrame>
        <p:nvGraphicFramePr>
          <p:cNvPr id="2" name="Chart 1">
            <a:extLst>
              <a:ext uri="{FF2B5EF4-FFF2-40B4-BE49-F238E27FC236}">
                <a16:creationId xmlns:a16="http://schemas.microsoft.com/office/drawing/2014/main" id="{6F04D617-C489-45BA-82CA-CACAA432B2A0}"/>
              </a:ext>
            </a:extLst>
          </p:cNvPr>
          <p:cNvGraphicFramePr/>
          <p:nvPr>
            <p:extLst>
              <p:ext uri="{D42A27DB-BD31-4B8C-83A1-F6EECF244321}">
                <p14:modId xmlns:p14="http://schemas.microsoft.com/office/powerpoint/2010/main" val="3347878871"/>
              </p:ext>
            </p:extLst>
          </p:nvPr>
        </p:nvGraphicFramePr>
        <p:xfrm>
          <a:off x="6367465" y="2058028"/>
          <a:ext cx="5429234" cy="3820606"/>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096000" y="1381843"/>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1548E-C89B-4421-AEA2-C5D6A7778CA1}"/>
              </a:ext>
            </a:extLst>
          </p:cNvPr>
          <p:cNvSpPr txBox="1"/>
          <p:nvPr/>
        </p:nvSpPr>
        <p:spPr>
          <a:xfrm>
            <a:off x="284602" y="5927858"/>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1,677</a:t>
            </a:r>
          </a:p>
        </p:txBody>
      </p:sp>
      <p:sp>
        <p:nvSpPr>
          <p:cNvPr id="7" name="TextBox 6">
            <a:extLst>
              <a:ext uri="{FF2B5EF4-FFF2-40B4-BE49-F238E27FC236}">
                <a16:creationId xmlns:a16="http://schemas.microsoft.com/office/drawing/2014/main" id="{A82F1106-4348-4AB6-AF9A-4B235B42FE2F}"/>
              </a:ext>
            </a:extLst>
          </p:cNvPr>
          <p:cNvSpPr txBox="1"/>
          <p:nvPr/>
        </p:nvSpPr>
        <p:spPr>
          <a:xfrm>
            <a:off x="6267441" y="5927859"/>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1,825</a:t>
            </a:r>
          </a:p>
        </p:txBody>
      </p:sp>
      <p:sp>
        <p:nvSpPr>
          <p:cNvPr id="8" name="Title 1">
            <a:extLst>
              <a:ext uri="{FF2B5EF4-FFF2-40B4-BE49-F238E27FC236}">
                <a16:creationId xmlns:a16="http://schemas.microsoft.com/office/drawing/2014/main" id="{00E8D2CA-5317-4472-B3F2-9597B870A118}"/>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99FAE122-960F-4BD1-9818-DBBBD2631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705774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59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3749586271"/>
              </p:ext>
            </p:extLst>
          </p:nvPr>
        </p:nvGraphicFramePr>
        <p:xfrm>
          <a:off x="918410" y="1543821"/>
          <a:ext cx="10037512" cy="19585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Gambling and money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money problems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Save up money to buy things they want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67D865CB-6E3F-4550-8A90-1FC674719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24BF7C80-F12E-4BF4-9EFA-4F748054B072}"/>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2CEF624C-B2F6-40AF-BB6B-ACB87E249792}"/>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63EC3E59-26AF-431C-93B1-F5302CEB5EC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610E52F-D5F4-4C03-A093-778A8E79D82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2F3C1D14-8640-4296-A797-8FB0F222B36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797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6</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5" name="Straight Connector 14">
            <a:extLst>
              <a:ext uri="{FF2B5EF4-FFF2-40B4-BE49-F238E27FC236}">
                <a16:creationId xmlns:a16="http://schemas.microsoft.com/office/drawing/2014/main" id="{15BEADD6-B6EA-43A2-8E48-61C8931B1FE0}"/>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CD1844-603B-401D-A1E5-5BA83FC566DA}"/>
              </a:ext>
            </a:extLst>
          </p:cNvPr>
          <p:cNvCxnSpPr>
            <a:cxnSpLocks/>
          </p:cNvCxnSpPr>
          <p:nvPr/>
        </p:nvCxnSpPr>
        <p:spPr>
          <a:xfrm flipV="1">
            <a:off x="7951082" y="3824850"/>
            <a:ext cx="4028585" cy="7411"/>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101F6F4B-9C3F-4277-8590-E6067B7B9797}"/>
              </a:ext>
            </a:extLst>
          </p:cNvPr>
          <p:cNvGrpSpPr/>
          <p:nvPr/>
        </p:nvGrpSpPr>
        <p:grpSpPr>
          <a:xfrm>
            <a:off x="572409" y="5074256"/>
            <a:ext cx="3252951" cy="523051"/>
            <a:chOff x="504997" y="3473485"/>
            <a:chExt cx="3252951" cy="523051"/>
          </a:xfrm>
        </p:grpSpPr>
        <p:grpSp>
          <p:nvGrpSpPr>
            <p:cNvPr id="22" name="Graphic 85" descr="Man">
              <a:extLst>
                <a:ext uri="{FF2B5EF4-FFF2-40B4-BE49-F238E27FC236}">
                  <a16:creationId xmlns:a16="http://schemas.microsoft.com/office/drawing/2014/main" id="{67ABACEB-E3E2-4C3F-9A51-2836C8B3676E}"/>
                </a:ext>
              </a:extLst>
            </p:cNvPr>
            <p:cNvGrpSpPr/>
            <p:nvPr/>
          </p:nvGrpSpPr>
          <p:grpSpPr>
            <a:xfrm>
              <a:off x="3488835" y="3473489"/>
              <a:ext cx="269113" cy="523047"/>
              <a:chOff x="10349602" y="5557654"/>
              <a:chExt cx="291641" cy="596539"/>
            </a:xfrm>
            <a:solidFill>
              <a:srgbClr val="7C7C7C"/>
            </a:solidFill>
          </p:grpSpPr>
          <p:sp>
            <p:nvSpPr>
              <p:cNvPr id="23" name="Freeform: Shape 22">
                <a:extLst>
                  <a:ext uri="{FF2B5EF4-FFF2-40B4-BE49-F238E27FC236}">
                    <a16:creationId xmlns:a16="http://schemas.microsoft.com/office/drawing/2014/main" id="{D04B1B6B-7422-490D-9DB2-62ADEB70C549}"/>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BE5C6E0-F1CC-4014-A5FB-2E7B6E60F260}"/>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 name="Graphic 69" descr="Man">
              <a:extLst>
                <a:ext uri="{FF2B5EF4-FFF2-40B4-BE49-F238E27FC236}">
                  <a16:creationId xmlns:a16="http://schemas.microsoft.com/office/drawing/2014/main" id="{87B25811-E9CF-4229-835E-9CA4D1B60D8A}"/>
                </a:ext>
              </a:extLst>
            </p:cNvPr>
            <p:cNvGrpSpPr/>
            <p:nvPr/>
          </p:nvGrpSpPr>
          <p:grpSpPr>
            <a:xfrm>
              <a:off x="851209" y="3473485"/>
              <a:ext cx="269113" cy="523047"/>
              <a:chOff x="7711976" y="5557650"/>
              <a:chExt cx="291641" cy="596539"/>
            </a:xfrm>
            <a:solidFill>
              <a:srgbClr val="330099"/>
            </a:solidFill>
          </p:grpSpPr>
          <p:sp>
            <p:nvSpPr>
              <p:cNvPr id="26" name="Freeform: Shape 25">
                <a:extLst>
                  <a:ext uri="{FF2B5EF4-FFF2-40B4-BE49-F238E27FC236}">
                    <a16:creationId xmlns:a16="http://schemas.microsoft.com/office/drawing/2014/main" id="{E37662D1-C463-4CC2-9EF5-ED94B5BC481D}"/>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446922-D841-4A33-81A3-61F1DBF35F6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8" name="Graphic 71" descr="Man">
              <a:extLst>
                <a:ext uri="{FF2B5EF4-FFF2-40B4-BE49-F238E27FC236}">
                  <a16:creationId xmlns:a16="http://schemas.microsoft.com/office/drawing/2014/main" id="{8C768327-722E-47FA-92C7-1AD2C12F7040}"/>
                </a:ext>
              </a:extLst>
            </p:cNvPr>
            <p:cNvGrpSpPr/>
            <p:nvPr/>
          </p:nvGrpSpPr>
          <p:grpSpPr>
            <a:xfrm>
              <a:off x="1197421" y="3473486"/>
              <a:ext cx="269113" cy="523047"/>
              <a:chOff x="8058188" y="5557651"/>
              <a:chExt cx="291641" cy="596539"/>
            </a:xfrm>
            <a:solidFill>
              <a:srgbClr val="330099"/>
            </a:solidFill>
          </p:grpSpPr>
          <p:sp>
            <p:nvSpPr>
              <p:cNvPr id="29" name="Freeform: Shape 28">
                <a:extLst>
                  <a:ext uri="{FF2B5EF4-FFF2-40B4-BE49-F238E27FC236}">
                    <a16:creationId xmlns:a16="http://schemas.microsoft.com/office/drawing/2014/main" id="{887CD9FA-8880-4E7C-8800-7AFF77758568}"/>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94F3DE6-13F6-4D50-B593-65794C84D39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1" name="Graphic 73" descr="Man">
              <a:extLst>
                <a:ext uri="{FF2B5EF4-FFF2-40B4-BE49-F238E27FC236}">
                  <a16:creationId xmlns:a16="http://schemas.microsoft.com/office/drawing/2014/main" id="{60A46749-9798-4C6D-B830-F20A13D0CE3B}"/>
                </a:ext>
              </a:extLst>
            </p:cNvPr>
            <p:cNvGrpSpPr/>
            <p:nvPr/>
          </p:nvGrpSpPr>
          <p:grpSpPr>
            <a:xfrm>
              <a:off x="1543633" y="3473486"/>
              <a:ext cx="269113" cy="523047"/>
              <a:chOff x="8404400" y="5557651"/>
              <a:chExt cx="291641" cy="596539"/>
            </a:xfrm>
            <a:solidFill>
              <a:schemeClr val="accent3">
                <a:lumMod val="75000"/>
              </a:schemeClr>
            </a:solidFill>
          </p:grpSpPr>
          <p:sp>
            <p:nvSpPr>
              <p:cNvPr id="32" name="Freeform: Shape 31">
                <a:extLst>
                  <a:ext uri="{FF2B5EF4-FFF2-40B4-BE49-F238E27FC236}">
                    <a16:creationId xmlns:a16="http://schemas.microsoft.com/office/drawing/2014/main" id="{4FAF33B3-BC21-4706-8D3B-7EDA862AA9F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B02ED00-925B-455B-BC4A-CE991946EA5C}"/>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4" name="Graphic 75" descr="Man">
              <a:extLst>
                <a:ext uri="{FF2B5EF4-FFF2-40B4-BE49-F238E27FC236}">
                  <a16:creationId xmlns:a16="http://schemas.microsoft.com/office/drawing/2014/main" id="{49A70C6C-A129-4FA4-AF2F-157C43D0646B}"/>
                </a:ext>
              </a:extLst>
            </p:cNvPr>
            <p:cNvGrpSpPr/>
            <p:nvPr/>
          </p:nvGrpSpPr>
          <p:grpSpPr>
            <a:xfrm>
              <a:off x="1889845" y="3473487"/>
              <a:ext cx="269113" cy="523047"/>
              <a:chOff x="8750612" y="5557652"/>
              <a:chExt cx="291641" cy="596539"/>
            </a:xfrm>
            <a:solidFill>
              <a:schemeClr val="accent3">
                <a:lumMod val="75000"/>
              </a:schemeClr>
            </a:solidFill>
          </p:grpSpPr>
          <p:sp>
            <p:nvSpPr>
              <p:cNvPr id="35" name="Freeform: Shape 34">
                <a:extLst>
                  <a:ext uri="{FF2B5EF4-FFF2-40B4-BE49-F238E27FC236}">
                    <a16:creationId xmlns:a16="http://schemas.microsoft.com/office/drawing/2014/main" id="{F88FFE30-780C-4A22-9692-0582127DEC2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B6FD9D5-9E10-4E2D-8E23-21C25245CE9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7" name="Graphic 77" descr="Man">
              <a:extLst>
                <a:ext uri="{FF2B5EF4-FFF2-40B4-BE49-F238E27FC236}">
                  <a16:creationId xmlns:a16="http://schemas.microsoft.com/office/drawing/2014/main" id="{594656D7-A3FD-4EA1-A48E-C2619A65A9E6}"/>
                </a:ext>
              </a:extLst>
            </p:cNvPr>
            <p:cNvGrpSpPr/>
            <p:nvPr/>
          </p:nvGrpSpPr>
          <p:grpSpPr>
            <a:xfrm>
              <a:off x="2212108" y="3473488"/>
              <a:ext cx="269113" cy="523047"/>
              <a:chOff x="9072875" y="5557653"/>
              <a:chExt cx="291641" cy="596539"/>
            </a:xfrm>
            <a:solidFill>
              <a:schemeClr val="accent3">
                <a:lumMod val="75000"/>
              </a:schemeClr>
            </a:solidFill>
          </p:grpSpPr>
          <p:sp>
            <p:nvSpPr>
              <p:cNvPr id="38" name="Freeform: Shape 37">
                <a:extLst>
                  <a:ext uri="{FF2B5EF4-FFF2-40B4-BE49-F238E27FC236}">
                    <a16:creationId xmlns:a16="http://schemas.microsoft.com/office/drawing/2014/main" id="{2443F398-7D07-4625-826B-9EEB372C596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19353924-0FD5-4E48-8B26-6E33668A1B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0" name="Graphic 79" descr="Man">
              <a:extLst>
                <a:ext uri="{FF2B5EF4-FFF2-40B4-BE49-F238E27FC236}">
                  <a16:creationId xmlns:a16="http://schemas.microsoft.com/office/drawing/2014/main" id="{E79085E7-F6CB-4EEA-B112-A4FF4C0EBE78}"/>
                </a:ext>
              </a:extLst>
            </p:cNvPr>
            <p:cNvGrpSpPr/>
            <p:nvPr/>
          </p:nvGrpSpPr>
          <p:grpSpPr>
            <a:xfrm>
              <a:off x="2532317" y="3473488"/>
              <a:ext cx="269113" cy="523047"/>
              <a:chOff x="9393084" y="5557653"/>
              <a:chExt cx="291641" cy="596539"/>
            </a:xfrm>
            <a:solidFill>
              <a:srgbClr val="7C7C7C"/>
            </a:solidFill>
          </p:grpSpPr>
          <p:sp>
            <p:nvSpPr>
              <p:cNvPr id="41" name="Freeform: Shape 40">
                <a:extLst>
                  <a:ext uri="{FF2B5EF4-FFF2-40B4-BE49-F238E27FC236}">
                    <a16:creationId xmlns:a16="http://schemas.microsoft.com/office/drawing/2014/main" id="{25F64D81-DE23-4AF2-87CD-0F109E1D88FF}"/>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468F52-99A2-40FE-B027-BDE7940A1F7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3" name="Graphic 81" descr="Man">
              <a:extLst>
                <a:ext uri="{FF2B5EF4-FFF2-40B4-BE49-F238E27FC236}">
                  <a16:creationId xmlns:a16="http://schemas.microsoft.com/office/drawing/2014/main" id="{A4803154-7937-41E9-9B26-8C862B7D6D75}"/>
                </a:ext>
              </a:extLst>
            </p:cNvPr>
            <p:cNvGrpSpPr/>
            <p:nvPr/>
          </p:nvGrpSpPr>
          <p:grpSpPr>
            <a:xfrm>
              <a:off x="2852525" y="3473488"/>
              <a:ext cx="269113" cy="523047"/>
              <a:chOff x="9713292" y="5557653"/>
              <a:chExt cx="291641" cy="596539"/>
            </a:xfrm>
            <a:solidFill>
              <a:srgbClr val="7C7C7C"/>
            </a:solidFill>
          </p:grpSpPr>
          <p:sp>
            <p:nvSpPr>
              <p:cNvPr id="44" name="Freeform: Shape 43">
                <a:extLst>
                  <a:ext uri="{FF2B5EF4-FFF2-40B4-BE49-F238E27FC236}">
                    <a16:creationId xmlns:a16="http://schemas.microsoft.com/office/drawing/2014/main" id="{19E75C52-A615-450E-918E-980F2FDD065D}"/>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BAF3FE18-6CD6-43BC-90AE-1E531B14E4C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6" name="Graphic 83" descr="Man">
              <a:extLst>
                <a:ext uri="{FF2B5EF4-FFF2-40B4-BE49-F238E27FC236}">
                  <a16:creationId xmlns:a16="http://schemas.microsoft.com/office/drawing/2014/main" id="{CD6956AE-0B6E-41F7-91C1-F0517BE2DCCF}"/>
                </a:ext>
              </a:extLst>
            </p:cNvPr>
            <p:cNvGrpSpPr/>
            <p:nvPr/>
          </p:nvGrpSpPr>
          <p:grpSpPr>
            <a:xfrm>
              <a:off x="3170680" y="3473488"/>
              <a:ext cx="269113" cy="523047"/>
              <a:chOff x="10031447" y="5557653"/>
              <a:chExt cx="291641" cy="596539"/>
            </a:xfrm>
            <a:solidFill>
              <a:srgbClr val="7C7C7C"/>
            </a:solidFill>
          </p:grpSpPr>
          <p:sp>
            <p:nvSpPr>
              <p:cNvPr id="47" name="Freeform: Shape 46">
                <a:extLst>
                  <a:ext uri="{FF2B5EF4-FFF2-40B4-BE49-F238E27FC236}">
                    <a16:creationId xmlns:a16="http://schemas.microsoft.com/office/drawing/2014/main" id="{BCE8DF08-ACAA-4805-9601-9BDC466219B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10B2D55-744D-4CB4-B0D1-E773DBFF875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9" name="Graphic 87" descr="Man">
              <a:extLst>
                <a:ext uri="{FF2B5EF4-FFF2-40B4-BE49-F238E27FC236}">
                  <a16:creationId xmlns:a16="http://schemas.microsoft.com/office/drawing/2014/main" id="{4CBD8FAB-AE9A-4914-9D60-9D76A7291CBF}"/>
                </a:ext>
              </a:extLst>
            </p:cNvPr>
            <p:cNvGrpSpPr/>
            <p:nvPr/>
          </p:nvGrpSpPr>
          <p:grpSpPr>
            <a:xfrm>
              <a:off x="504997" y="3473485"/>
              <a:ext cx="269113" cy="523047"/>
              <a:chOff x="7365764" y="5557650"/>
              <a:chExt cx="291641" cy="596539"/>
            </a:xfrm>
            <a:solidFill>
              <a:srgbClr val="330099"/>
            </a:solidFill>
          </p:grpSpPr>
          <p:sp>
            <p:nvSpPr>
              <p:cNvPr id="50" name="Freeform: Shape 49">
                <a:extLst>
                  <a:ext uri="{FF2B5EF4-FFF2-40B4-BE49-F238E27FC236}">
                    <a16:creationId xmlns:a16="http://schemas.microsoft.com/office/drawing/2014/main" id="{B98C245F-8790-47E5-AEF7-D1998F0FA3E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F8867CF-B1F2-4D89-95B3-DD32EEDBA3A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grpSp>
        <p:nvGrpSpPr>
          <p:cNvPr id="52" name="Graphic 85" descr="Man">
            <a:extLst>
              <a:ext uri="{FF2B5EF4-FFF2-40B4-BE49-F238E27FC236}">
                <a16:creationId xmlns:a16="http://schemas.microsoft.com/office/drawing/2014/main" id="{4E57C047-D8E8-4A45-91A5-270781555A40}"/>
              </a:ext>
            </a:extLst>
          </p:cNvPr>
          <p:cNvGrpSpPr/>
          <p:nvPr/>
        </p:nvGrpSpPr>
        <p:grpSpPr>
          <a:xfrm>
            <a:off x="7419405" y="3763034"/>
            <a:ext cx="269113" cy="523047"/>
            <a:chOff x="10349602" y="5557654"/>
            <a:chExt cx="291641" cy="596539"/>
          </a:xfrm>
          <a:solidFill>
            <a:srgbClr val="7C7C7C"/>
          </a:solidFill>
        </p:grpSpPr>
        <p:sp>
          <p:nvSpPr>
            <p:cNvPr id="53" name="Freeform: Shape 52">
              <a:extLst>
                <a:ext uri="{FF2B5EF4-FFF2-40B4-BE49-F238E27FC236}">
                  <a16:creationId xmlns:a16="http://schemas.microsoft.com/office/drawing/2014/main" id="{DAF0F674-0167-4FDE-9B8A-AC889097F2E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AE8D4C5-FFE4-466B-9487-7E41508B90FC}"/>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55" name="Graphic 69" descr="Man">
            <a:extLst>
              <a:ext uri="{FF2B5EF4-FFF2-40B4-BE49-F238E27FC236}">
                <a16:creationId xmlns:a16="http://schemas.microsoft.com/office/drawing/2014/main" id="{3B14FC34-ACE5-461D-A38E-89547B057EFA}"/>
              </a:ext>
            </a:extLst>
          </p:cNvPr>
          <p:cNvGrpSpPr/>
          <p:nvPr/>
        </p:nvGrpSpPr>
        <p:grpSpPr>
          <a:xfrm>
            <a:off x="4781779" y="3763030"/>
            <a:ext cx="269113" cy="523047"/>
            <a:chOff x="7711976" y="5557650"/>
            <a:chExt cx="291641" cy="596539"/>
          </a:xfrm>
          <a:solidFill>
            <a:srgbClr val="330099"/>
          </a:solidFill>
        </p:grpSpPr>
        <p:sp>
          <p:nvSpPr>
            <p:cNvPr id="56" name="Freeform: Shape 55">
              <a:extLst>
                <a:ext uri="{FF2B5EF4-FFF2-40B4-BE49-F238E27FC236}">
                  <a16:creationId xmlns:a16="http://schemas.microsoft.com/office/drawing/2014/main" id="{8C69DD84-D1C3-4594-8269-3B3D7BC2E8D0}"/>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BCA9E9CC-18AC-45A6-BD79-C60C6B5C70E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61" name="Graphic 73" descr="Man">
            <a:extLst>
              <a:ext uri="{FF2B5EF4-FFF2-40B4-BE49-F238E27FC236}">
                <a16:creationId xmlns:a16="http://schemas.microsoft.com/office/drawing/2014/main" id="{88C9387E-B7BB-42E6-9A00-4E60EB2D90EA}"/>
              </a:ext>
            </a:extLst>
          </p:cNvPr>
          <p:cNvGrpSpPr/>
          <p:nvPr/>
        </p:nvGrpSpPr>
        <p:grpSpPr>
          <a:xfrm>
            <a:off x="5474203" y="3763031"/>
            <a:ext cx="269113" cy="523047"/>
            <a:chOff x="8404400" y="5557651"/>
            <a:chExt cx="291641" cy="596539"/>
          </a:xfrm>
          <a:solidFill>
            <a:schemeClr val="accent3">
              <a:lumMod val="75000"/>
            </a:schemeClr>
          </a:solidFill>
        </p:grpSpPr>
        <p:sp>
          <p:nvSpPr>
            <p:cNvPr id="62" name="Freeform: Shape 61">
              <a:extLst>
                <a:ext uri="{FF2B5EF4-FFF2-40B4-BE49-F238E27FC236}">
                  <a16:creationId xmlns:a16="http://schemas.microsoft.com/office/drawing/2014/main" id="{56A17173-6C80-496D-BA1D-3A66D61D0E8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DFAC730-C4BC-4133-ACAA-E115A59DDC96}"/>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4" name="Graphic 75" descr="Man">
            <a:extLst>
              <a:ext uri="{FF2B5EF4-FFF2-40B4-BE49-F238E27FC236}">
                <a16:creationId xmlns:a16="http://schemas.microsoft.com/office/drawing/2014/main" id="{B9F3465D-9D49-4DAC-8D13-81F76F44D95B}"/>
              </a:ext>
            </a:extLst>
          </p:cNvPr>
          <p:cNvGrpSpPr/>
          <p:nvPr/>
        </p:nvGrpSpPr>
        <p:grpSpPr>
          <a:xfrm>
            <a:off x="5820415" y="3763032"/>
            <a:ext cx="269113" cy="523047"/>
            <a:chOff x="8750612" y="5557652"/>
            <a:chExt cx="291641" cy="596539"/>
          </a:xfrm>
          <a:solidFill>
            <a:schemeClr val="accent3">
              <a:lumMod val="75000"/>
            </a:schemeClr>
          </a:solidFill>
        </p:grpSpPr>
        <p:sp>
          <p:nvSpPr>
            <p:cNvPr id="65" name="Freeform: Shape 64">
              <a:extLst>
                <a:ext uri="{FF2B5EF4-FFF2-40B4-BE49-F238E27FC236}">
                  <a16:creationId xmlns:a16="http://schemas.microsoft.com/office/drawing/2014/main" id="{DABB70E8-B076-4FE2-B3B8-F927D15D810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31C6252-D017-4311-8BC2-9FE58A4BB2F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7" name="Graphic 77" descr="Man">
            <a:extLst>
              <a:ext uri="{FF2B5EF4-FFF2-40B4-BE49-F238E27FC236}">
                <a16:creationId xmlns:a16="http://schemas.microsoft.com/office/drawing/2014/main" id="{947EBC03-339D-462B-92A0-134E6A9342BC}"/>
              </a:ext>
            </a:extLst>
          </p:cNvPr>
          <p:cNvGrpSpPr/>
          <p:nvPr/>
        </p:nvGrpSpPr>
        <p:grpSpPr>
          <a:xfrm>
            <a:off x="6142678" y="3763033"/>
            <a:ext cx="269113" cy="523047"/>
            <a:chOff x="9072875" y="5557653"/>
            <a:chExt cx="291641" cy="596539"/>
          </a:xfrm>
          <a:solidFill>
            <a:schemeClr val="accent3">
              <a:lumMod val="75000"/>
            </a:schemeClr>
          </a:solidFill>
        </p:grpSpPr>
        <p:sp>
          <p:nvSpPr>
            <p:cNvPr id="68" name="Freeform: Shape 67">
              <a:extLst>
                <a:ext uri="{FF2B5EF4-FFF2-40B4-BE49-F238E27FC236}">
                  <a16:creationId xmlns:a16="http://schemas.microsoft.com/office/drawing/2014/main" id="{10E258F9-B2DB-4D51-9CD5-75EA90EA68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DFEF1869-BCCF-4663-BD6A-63E3DAA3FB3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70" name="Graphic 79" descr="Man">
            <a:extLst>
              <a:ext uri="{FF2B5EF4-FFF2-40B4-BE49-F238E27FC236}">
                <a16:creationId xmlns:a16="http://schemas.microsoft.com/office/drawing/2014/main" id="{D7812846-CDBF-4D3F-9309-EE460503B2D2}"/>
              </a:ext>
            </a:extLst>
          </p:cNvPr>
          <p:cNvGrpSpPr/>
          <p:nvPr/>
        </p:nvGrpSpPr>
        <p:grpSpPr>
          <a:xfrm>
            <a:off x="6462887" y="3763033"/>
            <a:ext cx="269113" cy="523047"/>
            <a:chOff x="9393084" y="5557653"/>
            <a:chExt cx="291641" cy="596539"/>
          </a:xfrm>
          <a:solidFill>
            <a:srgbClr val="7C7C7C"/>
          </a:solidFill>
        </p:grpSpPr>
        <p:sp>
          <p:nvSpPr>
            <p:cNvPr id="71" name="Freeform: Shape 70">
              <a:extLst>
                <a:ext uri="{FF2B5EF4-FFF2-40B4-BE49-F238E27FC236}">
                  <a16:creationId xmlns:a16="http://schemas.microsoft.com/office/drawing/2014/main" id="{1DA8E016-26F3-44E8-9F14-CAB0132119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11B1305-F1AF-4FAE-87DD-EB909492687A}"/>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3" name="Graphic 81" descr="Man">
            <a:extLst>
              <a:ext uri="{FF2B5EF4-FFF2-40B4-BE49-F238E27FC236}">
                <a16:creationId xmlns:a16="http://schemas.microsoft.com/office/drawing/2014/main" id="{EFA3D615-E44D-43E3-87CD-5ACDA9C91F76}"/>
              </a:ext>
            </a:extLst>
          </p:cNvPr>
          <p:cNvGrpSpPr/>
          <p:nvPr/>
        </p:nvGrpSpPr>
        <p:grpSpPr>
          <a:xfrm>
            <a:off x="6783095" y="3763033"/>
            <a:ext cx="269113" cy="523047"/>
            <a:chOff x="9713292" y="5557653"/>
            <a:chExt cx="291641" cy="596539"/>
          </a:xfrm>
          <a:solidFill>
            <a:srgbClr val="7C7C7C"/>
          </a:solidFill>
        </p:grpSpPr>
        <p:sp>
          <p:nvSpPr>
            <p:cNvPr id="74" name="Freeform: Shape 73">
              <a:extLst>
                <a:ext uri="{FF2B5EF4-FFF2-40B4-BE49-F238E27FC236}">
                  <a16:creationId xmlns:a16="http://schemas.microsoft.com/office/drawing/2014/main" id="{C6BD0EAB-9240-4014-BEEC-72E1A6983E0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CD25426-98F4-4C9D-9AE4-D1ED9C5054D3}"/>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6" name="Graphic 83" descr="Man">
            <a:extLst>
              <a:ext uri="{FF2B5EF4-FFF2-40B4-BE49-F238E27FC236}">
                <a16:creationId xmlns:a16="http://schemas.microsoft.com/office/drawing/2014/main" id="{D86AE8B1-B94F-42D4-9A16-B40FAF55544E}"/>
              </a:ext>
            </a:extLst>
          </p:cNvPr>
          <p:cNvGrpSpPr/>
          <p:nvPr/>
        </p:nvGrpSpPr>
        <p:grpSpPr>
          <a:xfrm>
            <a:off x="7101250" y="3763033"/>
            <a:ext cx="269113" cy="523047"/>
            <a:chOff x="10031447" y="5557653"/>
            <a:chExt cx="291641" cy="596539"/>
          </a:xfrm>
          <a:solidFill>
            <a:srgbClr val="7C7C7C"/>
          </a:solidFill>
        </p:grpSpPr>
        <p:sp>
          <p:nvSpPr>
            <p:cNvPr id="77" name="Freeform: Shape 76">
              <a:extLst>
                <a:ext uri="{FF2B5EF4-FFF2-40B4-BE49-F238E27FC236}">
                  <a16:creationId xmlns:a16="http://schemas.microsoft.com/office/drawing/2014/main" id="{E3DE59F6-5340-4993-97FA-CA13201941C3}"/>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95A7E12-3A97-48DE-B434-6116F7F5B24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9" name="Graphic 87" descr="Man">
            <a:extLst>
              <a:ext uri="{FF2B5EF4-FFF2-40B4-BE49-F238E27FC236}">
                <a16:creationId xmlns:a16="http://schemas.microsoft.com/office/drawing/2014/main" id="{9D26210E-5B91-4535-A747-B0EB76401096}"/>
              </a:ext>
            </a:extLst>
          </p:cNvPr>
          <p:cNvGrpSpPr/>
          <p:nvPr/>
        </p:nvGrpSpPr>
        <p:grpSpPr>
          <a:xfrm>
            <a:off x="4435567" y="3763030"/>
            <a:ext cx="269113" cy="523047"/>
            <a:chOff x="7365764" y="5557650"/>
            <a:chExt cx="291641" cy="596539"/>
          </a:xfrm>
          <a:solidFill>
            <a:srgbClr val="330099"/>
          </a:solidFill>
        </p:grpSpPr>
        <p:sp>
          <p:nvSpPr>
            <p:cNvPr id="80" name="Freeform: Shape 79">
              <a:extLst>
                <a:ext uri="{FF2B5EF4-FFF2-40B4-BE49-F238E27FC236}">
                  <a16:creationId xmlns:a16="http://schemas.microsoft.com/office/drawing/2014/main" id="{3D4F012D-C384-4E64-9A0E-6F275293EAE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694E782D-C426-4DB0-A8B3-3575586794D3}"/>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2" name="Graphic 85" descr="Man">
            <a:extLst>
              <a:ext uri="{FF2B5EF4-FFF2-40B4-BE49-F238E27FC236}">
                <a16:creationId xmlns:a16="http://schemas.microsoft.com/office/drawing/2014/main" id="{D2EEB4D5-FBD0-4316-A578-1A15EC30A3A4}"/>
              </a:ext>
            </a:extLst>
          </p:cNvPr>
          <p:cNvGrpSpPr/>
          <p:nvPr/>
        </p:nvGrpSpPr>
        <p:grpSpPr>
          <a:xfrm>
            <a:off x="11284971" y="5518458"/>
            <a:ext cx="269113" cy="523047"/>
            <a:chOff x="10349602" y="5557654"/>
            <a:chExt cx="291641" cy="596539"/>
          </a:xfrm>
          <a:solidFill>
            <a:srgbClr val="7C7C7C"/>
          </a:solidFill>
        </p:grpSpPr>
        <p:sp>
          <p:nvSpPr>
            <p:cNvPr id="113" name="Freeform: Shape 112">
              <a:extLst>
                <a:ext uri="{FF2B5EF4-FFF2-40B4-BE49-F238E27FC236}">
                  <a16:creationId xmlns:a16="http://schemas.microsoft.com/office/drawing/2014/main" id="{F9097D3C-834F-447A-8E3B-D97A1EDD8BE2}"/>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D381D435-2B7D-450D-805E-8D6F6F93B28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15" name="Graphic 69" descr="Man">
            <a:extLst>
              <a:ext uri="{FF2B5EF4-FFF2-40B4-BE49-F238E27FC236}">
                <a16:creationId xmlns:a16="http://schemas.microsoft.com/office/drawing/2014/main" id="{778B1EA2-91EA-45FB-955E-7BA6FE36B8B6}"/>
              </a:ext>
            </a:extLst>
          </p:cNvPr>
          <p:cNvGrpSpPr/>
          <p:nvPr/>
        </p:nvGrpSpPr>
        <p:grpSpPr>
          <a:xfrm>
            <a:off x="8647345" y="5518454"/>
            <a:ext cx="269113" cy="523047"/>
            <a:chOff x="7711976" y="5557650"/>
            <a:chExt cx="291641" cy="596539"/>
          </a:xfrm>
          <a:solidFill>
            <a:srgbClr val="330099"/>
          </a:solidFill>
        </p:grpSpPr>
        <p:sp>
          <p:nvSpPr>
            <p:cNvPr id="116" name="Freeform: Shape 115">
              <a:extLst>
                <a:ext uri="{FF2B5EF4-FFF2-40B4-BE49-F238E27FC236}">
                  <a16:creationId xmlns:a16="http://schemas.microsoft.com/office/drawing/2014/main" id="{024CA62A-E524-421B-8F05-3305C8B59A03}"/>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08A38EE-5266-44C0-B873-E860DBB769C0}"/>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8" name="Graphic 71" descr="Man">
            <a:extLst>
              <a:ext uri="{FF2B5EF4-FFF2-40B4-BE49-F238E27FC236}">
                <a16:creationId xmlns:a16="http://schemas.microsoft.com/office/drawing/2014/main" id="{1F8C4776-D82C-4886-8E88-46A1A761FBD6}"/>
              </a:ext>
            </a:extLst>
          </p:cNvPr>
          <p:cNvGrpSpPr/>
          <p:nvPr/>
        </p:nvGrpSpPr>
        <p:grpSpPr>
          <a:xfrm>
            <a:off x="8993557" y="5518455"/>
            <a:ext cx="269113" cy="523047"/>
            <a:chOff x="8058188" y="5557651"/>
            <a:chExt cx="291641" cy="596539"/>
          </a:xfrm>
          <a:solidFill>
            <a:srgbClr val="330099"/>
          </a:solidFill>
        </p:grpSpPr>
        <p:sp>
          <p:nvSpPr>
            <p:cNvPr id="119" name="Freeform: Shape 118">
              <a:extLst>
                <a:ext uri="{FF2B5EF4-FFF2-40B4-BE49-F238E27FC236}">
                  <a16:creationId xmlns:a16="http://schemas.microsoft.com/office/drawing/2014/main" id="{2083868A-25CB-48A9-A2F2-8769427E38A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D878348A-BBD0-451D-AC4E-EB0CA29FE8B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24" name="Graphic 75" descr="Man">
            <a:extLst>
              <a:ext uri="{FF2B5EF4-FFF2-40B4-BE49-F238E27FC236}">
                <a16:creationId xmlns:a16="http://schemas.microsoft.com/office/drawing/2014/main" id="{DBE3AFA4-C16C-4A14-B2BD-53A8B620E518}"/>
              </a:ext>
            </a:extLst>
          </p:cNvPr>
          <p:cNvGrpSpPr/>
          <p:nvPr/>
        </p:nvGrpSpPr>
        <p:grpSpPr>
          <a:xfrm>
            <a:off x="9685981" y="5518456"/>
            <a:ext cx="269113" cy="523047"/>
            <a:chOff x="8750612" y="5557652"/>
            <a:chExt cx="291641" cy="596539"/>
          </a:xfrm>
          <a:solidFill>
            <a:schemeClr val="accent3">
              <a:lumMod val="75000"/>
            </a:schemeClr>
          </a:solidFill>
        </p:grpSpPr>
        <p:sp>
          <p:nvSpPr>
            <p:cNvPr id="125" name="Freeform: Shape 124">
              <a:extLst>
                <a:ext uri="{FF2B5EF4-FFF2-40B4-BE49-F238E27FC236}">
                  <a16:creationId xmlns:a16="http://schemas.microsoft.com/office/drawing/2014/main" id="{CD05512E-B784-44AA-8732-F358F469344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79A847F4-8BF6-44F3-BF5C-3388D13D194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27" name="Graphic 77" descr="Man">
            <a:extLst>
              <a:ext uri="{FF2B5EF4-FFF2-40B4-BE49-F238E27FC236}">
                <a16:creationId xmlns:a16="http://schemas.microsoft.com/office/drawing/2014/main" id="{2DCFAAB3-531D-411E-9966-652AB89F6380}"/>
              </a:ext>
            </a:extLst>
          </p:cNvPr>
          <p:cNvGrpSpPr/>
          <p:nvPr/>
        </p:nvGrpSpPr>
        <p:grpSpPr>
          <a:xfrm>
            <a:off x="10008244" y="5518457"/>
            <a:ext cx="269113" cy="523047"/>
            <a:chOff x="9072875" y="5557653"/>
            <a:chExt cx="291641" cy="596539"/>
          </a:xfrm>
          <a:solidFill>
            <a:schemeClr val="accent3">
              <a:lumMod val="75000"/>
            </a:schemeClr>
          </a:solidFill>
        </p:grpSpPr>
        <p:sp>
          <p:nvSpPr>
            <p:cNvPr id="128" name="Freeform: Shape 127">
              <a:extLst>
                <a:ext uri="{FF2B5EF4-FFF2-40B4-BE49-F238E27FC236}">
                  <a16:creationId xmlns:a16="http://schemas.microsoft.com/office/drawing/2014/main" id="{EA8F6187-0782-45A6-B279-D365C790A7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211D0D06-7092-41D8-A7F1-B743C83952F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30" name="Graphic 79" descr="Man">
            <a:extLst>
              <a:ext uri="{FF2B5EF4-FFF2-40B4-BE49-F238E27FC236}">
                <a16:creationId xmlns:a16="http://schemas.microsoft.com/office/drawing/2014/main" id="{9F94ACDC-74DD-4A83-A4D9-28A8BF1B294F}"/>
              </a:ext>
            </a:extLst>
          </p:cNvPr>
          <p:cNvGrpSpPr/>
          <p:nvPr/>
        </p:nvGrpSpPr>
        <p:grpSpPr>
          <a:xfrm>
            <a:off x="10328453" y="5518457"/>
            <a:ext cx="269113" cy="523047"/>
            <a:chOff x="9393084" y="5557653"/>
            <a:chExt cx="291641" cy="596539"/>
          </a:xfrm>
          <a:solidFill>
            <a:srgbClr val="7C7C7C"/>
          </a:solidFill>
        </p:grpSpPr>
        <p:sp>
          <p:nvSpPr>
            <p:cNvPr id="131" name="Freeform: Shape 130">
              <a:extLst>
                <a:ext uri="{FF2B5EF4-FFF2-40B4-BE49-F238E27FC236}">
                  <a16:creationId xmlns:a16="http://schemas.microsoft.com/office/drawing/2014/main" id="{24990592-65EE-49E7-8518-A0A833F5575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B7297575-1EFC-46CB-A923-FB3B43C2BC85}"/>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3" name="Graphic 81" descr="Man">
            <a:extLst>
              <a:ext uri="{FF2B5EF4-FFF2-40B4-BE49-F238E27FC236}">
                <a16:creationId xmlns:a16="http://schemas.microsoft.com/office/drawing/2014/main" id="{02197DA7-E9E8-46BD-988F-889860E51C13}"/>
              </a:ext>
            </a:extLst>
          </p:cNvPr>
          <p:cNvGrpSpPr/>
          <p:nvPr/>
        </p:nvGrpSpPr>
        <p:grpSpPr>
          <a:xfrm>
            <a:off x="10648661" y="5518457"/>
            <a:ext cx="269113" cy="523047"/>
            <a:chOff x="9713292" y="5557653"/>
            <a:chExt cx="291641" cy="596539"/>
          </a:xfrm>
          <a:solidFill>
            <a:srgbClr val="7C7C7C"/>
          </a:solidFill>
        </p:grpSpPr>
        <p:sp>
          <p:nvSpPr>
            <p:cNvPr id="134" name="Freeform: Shape 133">
              <a:extLst>
                <a:ext uri="{FF2B5EF4-FFF2-40B4-BE49-F238E27FC236}">
                  <a16:creationId xmlns:a16="http://schemas.microsoft.com/office/drawing/2014/main" id="{51B704E0-7AB5-437B-A07F-4AFF5DA8A7E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F6C907F-8F1E-457A-9F4D-DAB5714F2BB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6" name="Graphic 83" descr="Man">
            <a:extLst>
              <a:ext uri="{FF2B5EF4-FFF2-40B4-BE49-F238E27FC236}">
                <a16:creationId xmlns:a16="http://schemas.microsoft.com/office/drawing/2014/main" id="{EF1E4ACC-85F6-4B5B-A08B-A4F1B2B5CB81}"/>
              </a:ext>
            </a:extLst>
          </p:cNvPr>
          <p:cNvGrpSpPr/>
          <p:nvPr/>
        </p:nvGrpSpPr>
        <p:grpSpPr>
          <a:xfrm>
            <a:off x="10966816" y="5518457"/>
            <a:ext cx="269113" cy="523047"/>
            <a:chOff x="10031447" y="5557653"/>
            <a:chExt cx="291641" cy="596539"/>
          </a:xfrm>
          <a:solidFill>
            <a:srgbClr val="7C7C7C"/>
          </a:solidFill>
        </p:grpSpPr>
        <p:sp>
          <p:nvSpPr>
            <p:cNvPr id="137" name="Freeform: Shape 136">
              <a:extLst>
                <a:ext uri="{FF2B5EF4-FFF2-40B4-BE49-F238E27FC236}">
                  <a16:creationId xmlns:a16="http://schemas.microsoft.com/office/drawing/2014/main" id="{09DC377C-6825-4464-9566-0C71BDC2D249}"/>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E82B1257-87F8-4B4A-A3A4-3619B03B6B23}"/>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9" name="Graphic 87" descr="Man">
            <a:extLst>
              <a:ext uri="{FF2B5EF4-FFF2-40B4-BE49-F238E27FC236}">
                <a16:creationId xmlns:a16="http://schemas.microsoft.com/office/drawing/2014/main" id="{FA2BA4E8-1B5B-4214-917F-C46D1250E385}"/>
              </a:ext>
            </a:extLst>
          </p:cNvPr>
          <p:cNvGrpSpPr/>
          <p:nvPr/>
        </p:nvGrpSpPr>
        <p:grpSpPr>
          <a:xfrm>
            <a:off x="8301133" y="5518454"/>
            <a:ext cx="269113" cy="523047"/>
            <a:chOff x="7365764" y="5557650"/>
            <a:chExt cx="291641" cy="596539"/>
          </a:xfrm>
          <a:solidFill>
            <a:srgbClr val="330099"/>
          </a:solidFill>
        </p:grpSpPr>
        <p:sp>
          <p:nvSpPr>
            <p:cNvPr id="140" name="Freeform: Shape 139">
              <a:extLst>
                <a:ext uri="{FF2B5EF4-FFF2-40B4-BE49-F238E27FC236}">
                  <a16:creationId xmlns:a16="http://schemas.microsoft.com/office/drawing/2014/main" id="{8D99C57F-6993-442D-B1BF-4587CBCBDC9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4E0938E-523A-4750-8A32-28CDBD7779F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42" name="Graphic 85" descr="Man">
            <a:extLst>
              <a:ext uri="{FF2B5EF4-FFF2-40B4-BE49-F238E27FC236}">
                <a16:creationId xmlns:a16="http://schemas.microsoft.com/office/drawing/2014/main" id="{43F2B6BD-A4BE-4BAB-BC1C-DD49D22271B0}"/>
              </a:ext>
            </a:extLst>
          </p:cNvPr>
          <p:cNvGrpSpPr/>
          <p:nvPr/>
        </p:nvGrpSpPr>
        <p:grpSpPr>
          <a:xfrm>
            <a:off x="7415556" y="5518458"/>
            <a:ext cx="269113" cy="523047"/>
            <a:chOff x="10349602" y="5557654"/>
            <a:chExt cx="291641" cy="596539"/>
          </a:xfrm>
          <a:solidFill>
            <a:srgbClr val="7C7C7C"/>
          </a:solidFill>
        </p:grpSpPr>
        <p:sp>
          <p:nvSpPr>
            <p:cNvPr id="143" name="Freeform: Shape 142">
              <a:extLst>
                <a:ext uri="{FF2B5EF4-FFF2-40B4-BE49-F238E27FC236}">
                  <a16:creationId xmlns:a16="http://schemas.microsoft.com/office/drawing/2014/main" id="{9F5B0102-9213-4739-9EFE-AF3214348272}"/>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F9D9504A-7651-4CCB-ADB5-2AB2B365BE9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45" name="Graphic 69" descr="Man">
            <a:extLst>
              <a:ext uri="{FF2B5EF4-FFF2-40B4-BE49-F238E27FC236}">
                <a16:creationId xmlns:a16="http://schemas.microsoft.com/office/drawing/2014/main" id="{5C37B4CE-F3C3-4208-A3ED-885A08DA4FE7}"/>
              </a:ext>
            </a:extLst>
          </p:cNvPr>
          <p:cNvGrpSpPr/>
          <p:nvPr/>
        </p:nvGrpSpPr>
        <p:grpSpPr>
          <a:xfrm>
            <a:off x="4777930" y="5518454"/>
            <a:ext cx="269113" cy="523047"/>
            <a:chOff x="7711976" y="5557650"/>
            <a:chExt cx="291641" cy="596539"/>
          </a:xfrm>
          <a:solidFill>
            <a:srgbClr val="330099"/>
          </a:solidFill>
        </p:grpSpPr>
        <p:sp>
          <p:nvSpPr>
            <p:cNvPr id="146" name="Freeform: Shape 145">
              <a:extLst>
                <a:ext uri="{FF2B5EF4-FFF2-40B4-BE49-F238E27FC236}">
                  <a16:creationId xmlns:a16="http://schemas.microsoft.com/office/drawing/2014/main" id="{347119F7-2C67-4993-9EE6-ACC4465164DF}"/>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4CA7676E-A89B-49FB-B93C-E54B7276C13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48" name="Graphic 71" descr="Man">
            <a:extLst>
              <a:ext uri="{FF2B5EF4-FFF2-40B4-BE49-F238E27FC236}">
                <a16:creationId xmlns:a16="http://schemas.microsoft.com/office/drawing/2014/main" id="{6BCBD9CC-1B50-46A7-B800-C639F2A097A5}"/>
              </a:ext>
            </a:extLst>
          </p:cNvPr>
          <p:cNvGrpSpPr/>
          <p:nvPr/>
        </p:nvGrpSpPr>
        <p:grpSpPr>
          <a:xfrm>
            <a:off x="5124142" y="5518455"/>
            <a:ext cx="269113" cy="523047"/>
            <a:chOff x="8058188" y="5557651"/>
            <a:chExt cx="291641" cy="596539"/>
          </a:xfrm>
          <a:solidFill>
            <a:srgbClr val="330099"/>
          </a:solidFill>
        </p:grpSpPr>
        <p:sp>
          <p:nvSpPr>
            <p:cNvPr id="149" name="Freeform: Shape 148">
              <a:extLst>
                <a:ext uri="{FF2B5EF4-FFF2-40B4-BE49-F238E27FC236}">
                  <a16:creationId xmlns:a16="http://schemas.microsoft.com/office/drawing/2014/main" id="{71D00CC0-52ED-4E71-8130-C106FD47897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EACEFB80-A28E-4987-8247-1521516A421F}"/>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51" name="Graphic 73" descr="Man">
            <a:extLst>
              <a:ext uri="{FF2B5EF4-FFF2-40B4-BE49-F238E27FC236}">
                <a16:creationId xmlns:a16="http://schemas.microsoft.com/office/drawing/2014/main" id="{F80F6CF9-277D-42A0-BEA9-57ACD7E97DED}"/>
              </a:ext>
            </a:extLst>
          </p:cNvPr>
          <p:cNvGrpSpPr/>
          <p:nvPr/>
        </p:nvGrpSpPr>
        <p:grpSpPr>
          <a:xfrm>
            <a:off x="5470354" y="5518455"/>
            <a:ext cx="269113" cy="523047"/>
            <a:chOff x="8404400" y="5557651"/>
            <a:chExt cx="291641" cy="596539"/>
          </a:xfrm>
          <a:solidFill>
            <a:srgbClr val="330099"/>
          </a:solidFill>
        </p:grpSpPr>
        <p:sp>
          <p:nvSpPr>
            <p:cNvPr id="152" name="Freeform: Shape 151">
              <a:extLst>
                <a:ext uri="{FF2B5EF4-FFF2-40B4-BE49-F238E27FC236}">
                  <a16:creationId xmlns:a16="http://schemas.microsoft.com/office/drawing/2014/main" id="{BF339176-98B8-4104-BA03-969C2581D937}"/>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6436B65-4A33-44E4-90F1-5E72C9032F6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54" name="Graphic 75" descr="Man">
            <a:extLst>
              <a:ext uri="{FF2B5EF4-FFF2-40B4-BE49-F238E27FC236}">
                <a16:creationId xmlns:a16="http://schemas.microsoft.com/office/drawing/2014/main" id="{5C581563-B1B1-42E4-A79B-F7D5227A84AB}"/>
              </a:ext>
            </a:extLst>
          </p:cNvPr>
          <p:cNvGrpSpPr/>
          <p:nvPr/>
        </p:nvGrpSpPr>
        <p:grpSpPr>
          <a:xfrm>
            <a:off x="5816566" y="5518456"/>
            <a:ext cx="269113" cy="523047"/>
            <a:chOff x="8750612" y="5557652"/>
            <a:chExt cx="291641" cy="596539"/>
          </a:xfrm>
          <a:solidFill>
            <a:srgbClr val="330099"/>
          </a:solidFill>
        </p:grpSpPr>
        <p:sp>
          <p:nvSpPr>
            <p:cNvPr id="155" name="Freeform: Shape 154">
              <a:extLst>
                <a:ext uri="{FF2B5EF4-FFF2-40B4-BE49-F238E27FC236}">
                  <a16:creationId xmlns:a16="http://schemas.microsoft.com/office/drawing/2014/main" id="{3F640DCE-4FFF-4880-8EF8-C58F66B571E2}"/>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8E9A511B-FB75-4DA5-9339-A867B45BD8F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57" name="Graphic 77" descr="Man">
            <a:extLst>
              <a:ext uri="{FF2B5EF4-FFF2-40B4-BE49-F238E27FC236}">
                <a16:creationId xmlns:a16="http://schemas.microsoft.com/office/drawing/2014/main" id="{3A3BEE37-DA2B-44AB-B112-09CFF3753C28}"/>
              </a:ext>
            </a:extLst>
          </p:cNvPr>
          <p:cNvGrpSpPr/>
          <p:nvPr/>
        </p:nvGrpSpPr>
        <p:grpSpPr>
          <a:xfrm>
            <a:off x="6138829" y="5518457"/>
            <a:ext cx="269113" cy="523047"/>
            <a:chOff x="9072875" y="5557653"/>
            <a:chExt cx="291641" cy="596539"/>
          </a:xfrm>
          <a:solidFill>
            <a:schemeClr val="accent3">
              <a:lumMod val="75000"/>
            </a:schemeClr>
          </a:solidFill>
        </p:grpSpPr>
        <p:sp>
          <p:nvSpPr>
            <p:cNvPr id="158" name="Freeform: Shape 157">
              <a:extLst>
                <a:ext uri="{FF2B5EF4-FFF2-40B4-BE49-F238E27FC236}">
                  <a16:creationId xmlns:a16="http://schemas.microsoft.com/office/drawing/2014/main" id="{F70261A5-3389-4366-8B1B-A88C1AB87EEA}"/>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B16604F8-ED57-4A4B-A37B-73B8CC6D0A5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0" name="Graphic 79" descr="Man">
            <a:extLst>
              <a:ext uri="{FF2B5EF4-FFF2-40B4-BE49-F238E27FC236}">
                <a16:creationId xmlns:a16="http://schemas.microsoft.com/office/drawing/2014/main" id="{AF5A464F-F58D-4531-A655-DD1746F9B035}"/>
              </a:ext>
            </a:extLst>
          </p:cNvPr>
          <p:cNvGrpSpPr/>
          <p:nvPr/>
        </p:nvGrpSpPr>
        <p:grpSpPr>
          <a:xfrm>
            <a:off x="6459038" y="5518457"/>
            <a:ext cx="269113" cy="523047"/>
            <a:chOff x="9393084" y="5557653"/>
            <a:chExt cx="291641" cy="596539"/>
          </a:xfrm>
          <a:solidFill>
            <a:srgbClr val="7C7C7C"/>
          </a:solidFill>
        </p:grpSpPr>
        <p:sp>
          <p:nvSpPr>
            <p:cNvPr id="161" name="Freeform: Shape 160">
              <a:extLst>
                <a:ext uri="{FF2B5EF4-FFF2-40B4-BE49-F238E27FC236}">
                  <a16:creationId xmlns:a16="http://schemas.microsoft.com/office/drawing/2014/main" id="{BC6DA12D-1320-4631-8AA1-F4FDF5F061F2}"/>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BB624A52-E0A4-4584-9B90-E7751263526D}"/>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3" name="Graphic 81" descr="Man">
            <a:extLst>
              <a:ext uri="{FF2B5EF4-FFF2-40B4-BE49-F238E27FC236}">
                <a16:creationId xmlns:a16="http://schemas.microsoft.com/office/drawing/2014/main" id="{C6003E16-1FDB-49A4-989A-8EDB1DCC9D3A}"/>
              </a:ext>
            </a:extLst>
          </p:cNvPr>
          <p:cNvGrpSpPr/>
          <p:nvPr/>
        </p:nvGrpSpPr>
        <p:grpSpPr>
          <a:xfrm>
            <a:off x="6779246" y="5518457"/>
            <a:ext cx="269113" cy="523047"/>
            <a:chOff x="9713292" y="5557653"/>
            <a:chExt cx="291641" cy="596539"/>
          </a:xfrm>
          <a:solidFill>
            <a:srgbClr val="7C7C7C"/>
          </a:solidFill>
        </p:grpSpPr>
        <p:sp>
          <p:nvSpPr>
            <p:cNvPr id="164" name="Freeform: Shape 163">
              <a:extLst>
                <a:ext uri="{FF2B5EF4-FFF2-40B4-BE49-F238E27FC236}">
                  <a16:creationId xmlns:a16="http://schemas.microsoft.com/office/drawing/2014/main" id="{48A3C2AC-69BB-4824-87FF-585DB4179C8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12AFCCDE-259B-4FB9-9DF3-373D1FF1BCD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6" name="Graphic 83" descr="Man">
            <a:extLst>
              <a:ext uri="{FF2B5EF4-FFF2-40B4-BE49-F238E27FC236}">
                <a16:creationId xmlns:a16="http://schemas.microsoft.com/office/drawing/2014/main" id="{454F5613-11D5-4C7C-AF22-AA5FD4587267}"/>
              </a:ext>
            </a:extLst>
          </p:cNvPr>
          <p:cNvGrpSpPr/>
          <p:nvPr/>
        </p:nvGrpSpPr>
        <p:grpSpPr>
          <a:xfrm>
            <a:off x="7097401" y="5518457"/>
            <a:ext cx="269113" cy="523047"/>
            <a:chOff x="10031447" y="5557653"/>
            <a:chExt cx="291641" cy="596539"/>
          </a:xfrm>
          <a:solidFill>
            <a:srgbClr val="7C7C7C"/>
          </a:solidFill>
        </p:grpSpPr>
        <p:sp>
          <p:nvSpPr>
            <p:cNvPr id="167" name="Freeform: Shape 166">
              <a:extLst>
                <a:ext uri="{FF2B5EF4-FFF2-40B4-BE49-F238E27FC236}">
                  <a16:creationId xmlns:a16="http://schemas.microsoft.com/office/drawing/2014/main" id="{A89B4503-BCC3-4E02-81E1-0755BE0D858D}"/>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7343A861-5AD3-4BCA-B445-7C7BBF77CA0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9" name="Graphic 87" descr="Man">
            <a:extLst>
              <a:ext uri="{FF2B5EF4-FFF2-40B4-BE49-F238E27FC236}">
                <a16:creationId xmlns:a16="http://schemas.microsoft.com/office/drawing/2014/main" id="{0A3AFCBB-6132-4535-A40E-E52A7FD14C85}"/>
              </a:ext>
            </a:extLst>
          </p:cNvPr>
          <p:cNvGrpSpPr/>
          <p:nvPr/>
        </p:nvGrpSpPr>
        <p:grpSpPr>
          <a:xfrm>
            <a:off x="4431718" y="5518454"/>
            <a:ext cx="269113" cy="523047"/>
            <a:chOff x="7365764" y="5557650"/>
            <a:chExt cx="291641" cy="596539"/>
          </a:xfrm>
          <a:solidFill>
            <a:srgbClr val="330099"/>
          </a:solidFill>
        </p:grpSpPr>
        <p:sp>
          <p:nvSpPr>
            <p:cNvPr id="170" name="Freeform: Shape 169">
              <a:extLst>
                <a:ext uri="{FF2B5EF4-FFF2-40B4-BE49-F238E27FC236}">
                  <a16:creationId xmlns:a16="http://schemas.microsoft.com/office/drawing/2014/main" id="{5881D535-937D-4CD3-8E8F-8121B9A4B59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C080F80E-62D8-4E7A-B2D4-BA2ED525D8B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73" name="TextBox 172">
            <a:extLst>
              <a:ext uri="{FF2B5EF4-FFF2-40B4-BE49-F238E27FC236}">
                <a16:creationId xmlns:a16="http://schemas.microsoft.com/office/drawing/2014/main" id="{D6C3E8AB-B896-4CCE-BFBF-6C867BFD11FD}"/>
              </a:ext>
            </a:extLst>
          </p:cNvPr>
          <p:cNvSpPr txBox="1"/>
          <p:nvPr/>
        </p:nvSpPr>
        <p:spPr>
          <a:xfrm>
            <a:off x="480710" y="4122611"/>
            <a:ext cx="3579140"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29%</a:t>
            </a:r>
            <a:r>
              <a:rPr lang="en-GB" sz="2000" dirty="0">
                <a:latin typeface="Arial" panose="020B0604020202020204" pitchFamily="34" charset="0"/>
                <a:cs typeface="Arial" panose="020B0604020202020204" pitchFamily="34" charset="0"/>
              </a:rPr>
              <a:t> do less than one hour of physical exercise a day</a:t>
            </a:r>
          </a:p>
        </p:txBody>
      </p:sp>
      <p:sp>
        <p:nvSpPr>
          <p:cNvPr id="174" name="TextBox 173">
            <a:extLst>
              <a:ext uri="{FF2B5EF4-FFF2-40B4-BE49-F238E27FC236}">
                <a16:creationId xmlns:a16="http://schemas.microsoft.com/office/drawing/2014/main" id="{CF19401B-1B75-4C85-9F58-4DCDF1EBDEEF}"/>
              </a:ext>
            </a:extLst>
          </p:cNvPr>
          <p:cNvSpPr txBox="1"/>
          <p:nvPr/>
        </p:nvSpPr>
        <p:spPr>
          <a:xfrm>
            <a:off x="5774587" y="1847921"/>
            <a:ext cx="2164894" cy="163121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25%</a:t>
            </a:r>
            <a:r>
              <a:rPr lang="en-GB" sz="2000" dirty="0">
                <a:latin typeface="Arial" panose="020B0604020202020204" pitchFamily="34" charset="0"/>
                <a:cs typeface="Arial" panose="020B0604020202020204" pitchFamily="34" charset="0"/>
              </a:rPr>
              <a:t> think the amount of exercise they do is not enough to keep healthy </a:t>
            </a:r>
          </a:p>
        </p:txBody>
      </p:sp>
      <p:sp>
        <p:nvSpPr>
          <p:cNvPr id="175" name="TextBox 174">
            <a:extLst>
              <a:ext uri="{FF2B5EF4-FFF2-40B4-BE49-F238E27FC236}">
                <a16:creationId xmlns:a16="http://schemas.microsoft.com/office/drawing/2014/main" id="{0674DAB7-8447-4573-A0DE-DFEA08F83C33}"/>
              </a:ext>
            </a:extLst>
          </p:cNvPr>
          <p:cNvSpPr txBox="1"/>
          <p:nvPr/>
        </p:nvSpPr>
        <p:spPr>
          <a:xfrm>
            <a:off x="8207423" y="4804630"/>
            <a:ext cx="3848497"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35%</a:t>
            </a:r>
            <a:r>
              <a:rPr lang="en-GB" sz="2000" dirty="0">
                <a:latin typeface="Arial" panose="020B0604020202020204" pitchFamily="34" charset="0"/>
                <a:cs typeface="Arial" panose="020B0604020202020204" pitchFamily="34" charset="0"/>
              </a:rPr>
              <a:t> usually get to school by car or van </a:t>
            </a:r>
          </a:p>
        </p:txBody>
      </p:sp>
      <p:sp>
        <p:nvSpPr>
          <p:cNvPr id="176" name="TextBox 175">
            <a:extLst>
              <a:ext uri="{FF2B5EF4-FFF2-40B4-BE49-F238E27FC236}">
                <a16:creationId xmlns:a16="http://schemas.microsoft.com/office/drawing/2014/main" id="{990279EF-2EA4-4D08-A261-FF48720DFAFF}"/>
              </a:ext>
            </a:extLst>
          </p:cNvPr>
          <p:cNvSpPr txBox="1"/>
          <p:nvPr/>
        </p:nvSpPr>
        <p:spPr>
          <a:xfrm>
            <a:off x="4213290" y="4448487"/>
            <a:ext cx="3848500"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48% </a:t>
            </a:r>
            <a:r>
              <a:rPr lang="en-GB" sz="2000" dirty="0">
                <a:latin typeface="Arial" panose="020B0604020202020204" pitchFamily="34" charset="0"/>
                <a:cs typeface="Arial" panose="020B0604020202020204" pitchFamily="34" charset="0"/>
              </a:rPr>
              <a:t>of pupils who do less than one hour of physical exercise a day think this </a:t>
            </a:r>
          </a:p>
        </p:txBody>
      </p:sp>
      <p:cxnSp>
        <p:nvCxnSpPr>
          <p:cNvPr id="192" name="Straight Connector 191">
            <a:extLst>
              <a:ext uri="{FF2B5EF4-FFF2-40B4-BE49-F238E27FC236}">
                <a16:creationId xmlns:a16="http://schemas.microsoft.com/office/drawing/2014/main" id="{EDA58B6F-F5F6-4567-9F8C-3B7798DFC19A}"/>
              </a:ext>
            </a:extLst>
          </p:cNvPr>
          <p:cNvCxnSpPr>
            <a:cxnSpLocks/>
          </p:cNvCxnSpPr>
          <p:nvPr/>
        </p:nvCxnSpPr>
        <p:spPr>
          <a:xfrm>
            <a:off x="7939569" y="1632687"/>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93" name="Graphic 85" descr="Man">
            <a:extLst>
              <a:ext uri="{FF2B5EF4-FFF2-40B4-BE49-F238E27FC236}">
                <a16:creationId xmlns:a16="http://schemas.microsoft.com/office/drawing/2014/main" id="{5E9E6E11-D99E-4FEF-8D41-5886A53ECDF1}"/>
              </a:ext>
            </a:extLst>
          </p:cNvPr>
          <p:cNvGrpSpPr/>
          <p:nvPr/>
        </p:nvGrpSpPr>
        <p:grpSpPr>
          <a:xfrm>
            <a:off x="11289620" y="3098351"/>
            <a:ext cx="269113" cy="523047"/>
            <a:chOff x="10349602" y="5557654"/>
            <a:chExt cx="291641" cy="596539"/>
          </a:xfrm>
          <a:solidFill>
            <a:srgbClr val="7C7C7C"/>
          </a:solidFill>
        </p:grpSpPr>
        <p:sp>
          <p:nvSpPr>
            <p:cNvPr id="194" name="Freeform: Shape 193">
              <a:extLst>
                <a:ext uri="{FF2B5EF4-FFF2-40B4-BE49-F238E27FC236}">
                  <a16:creationId xmlns:a16="http://schemas.microsoft.com/office/drawing/2014/main" id="{BEBED489-EFF6-4651-90A4-BB90550FFD7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1D93A5AC-55F6-46C7-A3E2-577D8E237EC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6" name="Graphic 69" descr="Man">
            <a:extLst>
              <a:ext uri="{FF2B5EF4-FFF2-40B4-BE49-F238E27FC236}">
                <a16:creationId xmlns:a16="http://schemas.microsoft.com/office/drawing/2014/main" id="{096F4F26-508E-44B3-8810-8F922B0163DB}"/>
              </a:ext>
            </a:extLst>
          </p:cNvPr>
          <p:cNvGrpSpPr/>
          <p:nvPr/>
        </p:nvGrpSpPr>
        <p:grpSpPr>
          <a:xfrm>
            <a:off x="8651994" y="3098347"/>
            <a:ext cx="269113" cy="523047"/>
            <a:chOff x="7711976" y="5557650"/>
            <a:chExt cx="291641" cy="596539"/>
          </a:xfrm>
          <a:solidFill>
            <a:srgbClr val="330099"/>
          </a:solidFill>
        </p:grpSpPr>
        <p:sp>
          <p:nvSpPr>
            <p:cNvPr id="197" name="Freeform: Shape 196">
              <a:extLst>
                <a:ext uri="{FF2B5EF4-FFF2-40B4-BE49-F238E27FC236}">
                  <a16:creationId xmlns:a16="http://schemas.microsoft.com/office/drawing/2014/main" id="{A167FFB4-D017-470B-9F56-569305CD232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B3A9A0EF-3837-4DA5-93DB-5D926FB58DD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9" name="Graphic 71" descr="Man">
            <a:extLst>
              <a:ext uri="{FF2B5EF4-FFF2-40B4-BE49-F238E27FC236}">
                <a16:creationId xmlns:a16="http://schemas.microsoft.com/office/drawing/2014/main" id="{7B018C0B-84D6-4DF4-AEF9-8B6DA66B796C}"/>
              </a:ext>
            </a:extLst>
          </p:cNvPr>
          <p:cNvGrpSpPr/>
          <p:nvPr/>
        </p:nvGrpSpPr>
        <p:grpSpPr>
          <a:xfrm>
            <a:off x="8998206" y="3098348"/>
            <a:ext cx="269113" cy="523047"/>
            <a:chOff x="8058188" y="5557651"/>
            <a:chExt cx="291641" cy="596539"/>
          </a:xfrm>
          <a:solidFill>
            <a:srgbClr val="330099"/>
          </a:solidFill>
        </p:grpSpPr>
        <p:sp>
          <p:nvSpPr>
            <p:cNvPr id="200" name="Freeform: Shape 199">
              <a:extLst>
                <a:ext uri="{FF2B5EF4-FFF2-40B4-BE49-F238E27FC236}">
                  <a16:creationId xmlns:a16="http://schemas.microsoft.com/office/drawing/2014/main" id="{08125918-7530-461B-8006-C2431CEE289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DAC5013D-52DD-4A9B-BEF6-1F5FCD87326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2" name="Graphic 73" descr="Man">
            <a:extLst>
              <a:ext uri="{FF2B5EF4-FFF2-40B4-BE49-F238E27FC236}">
                <a16:creationId xmlns:a16="http://schemas.microsoft.com/office/drawing/2014/main" id="{EFD6EC32-0685-4F52-B90C-8AA4DAEB28E1}"/>
              </a:ext>
            </a:extLst>
          </p:cNvPr>
          <p:cNvGrpSpPr/>
          <p:nvPr/>
        </p:nvGrpSpPr>
        <p:grpSpPr>
          <a:xfrm>
            <a:off x="9344418" y="3098348"/>
            <a:ext cx="269113" cy="523047"/>
            <a:chOff x="8404400" y="5557651"/>
            <a:chExt cx="291641" cy="596539"/>
          </a:xfrm>
          <a:solidFill>
            <a:srgbClr val="330099"/>
          </a:solidFill>
        </p:grpSpPr>
        <p:sp>
          <p:nvSpPr>
            <p:cNvPr id="203" name="Freeform: Shape 202">
              <a:extLst>
                <a:ext uri="{FF2B5EF4-FFF2-40B4-BE49-F238E27FC236}">
                  <a16:creationId xmlns:a16="http://schemas.microsoft.com/office/drawing/2014/main" id="{0AA78C8B-1B50-411E-AB2B-28C1FEAF758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14AA2BBF-874F-4AE9-A5A2-9B1786F1B93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5" name="Graphic 75" descr="Man">
            <a:extLst>
              <a:ext uri="{FF2B5EF4-FFF2-40B4-BE49-F238E27FC236}">
                <a16:creationId xmlns:a16="http://schemas.microsoft.com/office/drawing/2014/main" id="{7A15ECFD-6A31-4F69-B40D-94372827F3D7}"/>
              </a:ext>
            </a:extLst>
          </p:cNvPr>
          <p:cNvGrpSpPr/>
          <p:nvPr/>
        </p:nvGrpSpPr>
        <p:grpSpPr>
          <a:xfrm>
            <a:off x="9690630" y="3098349"/>
            <a:ext cx="269113" cy="523047"/>
            <a:chOff x="8750612" y="5557652"/>
            <a:chExt cx="291641" cy="596539"/>
          </a:xfrm>
          <a:solidFill>
            <a:schemeClr val="accent3">
              <a:lumMod val="75000"/>
            </a:schemeClr>
          </a:solidFill>
        </p:grpSpPr>
        <p:sp>
          <p:nvSpPr>
            <p:cNvPr id="206" name="Freeform: Shape 205">
              <a:extLst>
                <a:ext uri="{FF2B5EF4-FFF2-40B4-BE49-F238E27FC236}">
                  <a16:creationId xmlns:a16="http://schemas.microsoft.com/office/drawing/2014/main" id="{7FF2CEB5-471A-4FB8-9BBC-41BA720DC12D}"/>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41D303-61E2-48A8-B64D-53B81B06DBE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8" name="Graphic 77" descr="Man">
            <a:extLst>
              <a:ext uri="{FF2B5EF4-FFF2-40B4-BE49-F238E27FC236}">
                <a16:creationId xmlns:a16="http://schemas.microsoft.com/office/drawing/2014/main" id="{13286ADC-BB9C-4E12-AD5A-38BCDF8682FE}"/>
              </a:ext>
            </a:extLst>
          </p:cNvPr>
          <p:cNvGrpSpPr/>
          <p:nvPr/>
        </p:nvGrpSpPr>
        <p:grpSpPr>
          <a:xfrm>
            <a:off x="10012893" y="3098350"/>
            <a:ext cx="269113" cy="523047"/>
            <a:chOff x="9072875" y="5557653"/>
            <a:chExt cx="291641" cy="596539"/>
          </a:xfrm>
          <a:solidFill>
            <a:schemeClr val="accent3">
              <a:lumMod val="75000"/>
            </a:schemeClr>
          </a:solidFill>
        </p:grpSpPr>
        <p:sp>
          <p:nvSpPr>
            <p:cNvPr id="209" name="Freeform: Shape 208">
              <a:extLst>
                <a:ext uri="{FF2B5EF4-FFF2-40B4-BE49-F238E27FC236}">
                  <a16:creationId xmlns:a16="http://schemas.microsoft.com/office/drawing/2014/main" id="{D1C5C19F-620C-463E-870D-04556FA444A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B3F9C8BC-C713-4DF6-AB29-A63025579C2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1" name="Graphic 79" descr="Man">
            <a:extLst>
              <a:ext uri="{FF2B5EF4-FFF2-40B4-BE49-F238E27FC236}">
                <a16:creationId xmlns:a16="http://schemas.microsoft.com/office/drawing/2014/main" id="{CE239ABD-5F00-4B96-949A-FB0C557FAE0C}"/>
              </a:ext>
            </a:extLst>
          </p:cNvPr>
          <p:cNvGrpSpPr/>
          <p:nvPr/>
        </p:nvGrpSpPr>
        <p:grpSpPr>
          <a:xfrm>
            <a:off x="10333102" y="3098350"/>
            <a:ext cx="269113" cy="523047"/>
            <a:chOff x="9393084" y="5557653"/>
            <a:chExt cx="291641" cy="596539"/>
          </a:xfrm>
          <a:solidFill>
            <a:srgbClr val="7C7C7C"/>
          </a:solidFill>
        </p:grpSpPr>
        <p:sp>
          <p:nvSpPr>
            <p:cNvPr id="212" name="Freeform: Shape 211">
              <a:extLst>
                <a:ext uri="{FF2B5EF4-FFF2-40B4-BE49-F238E27FC236}">
                  <a16:creationId xmlns:a16="http://schemas.microsoft.com/office/drawing/2014/main" id="{33DD6EFD-A6F2-43ED-93C8-67942883AA5A}"/>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5C29E859-20C5-4AEB-9198-A506702CCEEE}"/>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4" name="Graphic 81" descr="Man">
            <a:extLst>
              <a:ext uri="{FF2B5EF4-FFF2-40B4-BE49-F238E27FC236}">
                <a16:creationId xmlns:a16="http://schemas.microsoft.com/office/drawing/2014/main" id="{7AB5106A-E14E-402D-A3DE-D84484BDDF0D}"/>
              </a:ext>
            </a:extLst>
          </p:cNvPr>
          <p:cNvGrpSpPr/>
          <p:nvPr/>
        </p:nvGrpSpPr>
        <p:grpSpPr>
          <a:xfrm>
            <a:off x="10653310" y="3098350"/>
            <a:ext cx="269113" cy="523047"/>
            <a:chOff x="9713292" y="5557653"/>
            <a:chExt cx="291641" cy="596539"/>
          </a:xfrm>
          <a:solidFill>
            <a:srgbClr val="7C7C7C"/>
          </a:solidFill>
        </p:grpSpPr>
        <p:sp>
          <p:nvSpPr>
            <p:cNvPr id="215" name="Freeform: Shape 214">
              <a:extLst>
                <a:ext uri="{FF2B5EF4-FFF2-40B4-BE49-F238E27FC236}">
                  <a16:creationId xmlns:a16="http://schemas.microsoft.com/office/drawing/2014/main" id="{86A08C4D-B49F-4DED-8E1E-E49BFBF5322B}"/>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181F3FF2-6930-4447-9B06-A27AD46FB4A4}"/>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7" name="Graphic 83" descr="Man">
            <a:extLst>
              <a:ext uri="{FF2B5EF4-FFF2-40B4-BE49-F238E27FC236}">
                <a16:creationId xmlns:a16="http://schemas.microsoft.com/office/drawing/2014/main" id="{0FCE64E7-4362-4CDD-8AD7-4B728CB77FBF}"/>
              </a:ext>
            </a:extLst>
          </p:cNvPr>
          <p:cNvGrpSpPr/>
          <p:nvPr/>
        </p:nvGrpSpPr>
        <p:grpSpPr>
          <a:xfrm>
            <a:off x="10971465" y="3098350"/>
            <a:ext cx="269113" cy="523047"/>
            <a:chOff x="10031447" y="5557653"/>
            <a:chExt cx="291641" cy="596539"/>
          </a:xfrm>
          <a:solidFill>
            <a:srgbClr val="7C7C7C"/>
          </a:solidFill>
        </p:grpSpPr>
        <p:sp>
          <p:nvSpPr>
            <p:cNvPr id="218" name="Freeform: Shape 217">
              <a:extLst>
                <a:ext uri="{FF2B5EF4-FFF2-40B4-BE49-F238E27FC236}">
                  <a16:creationId xmlns:a16="http://schemas.microsoft.com/office/drawing/2014/main" id="{A39DF543-71ED-4345-BA91-1A6CCF9C516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72076794-32D8-4040-BA1F-4E4C1F229CA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0" name="Graphic 87" descr="Man">
            <a:extLst>
              <a:ext uri="{FF2B5EF4-FFF2-40B4-BE49-F238E27FC236}">
                <a16:creationId xmlns:a16="http://schemas.microsoft.com/office/drawing/2014/main" id="{56422FB3-717F-46C4-87D2-3D336BA1BF90}"/>
              </a:ext>
            </a:extLst>
          </p:cNvPr>
          <p:cNvGrpSpPr/>
          <p:nvPr/>
        </p:nvGrpSpPr>
        <p:grpSpPr>
          <a:xfrm>
            <a:off x="8305782" y="3098347"/>
            <a:ext cx="269113" cy="523047"/>
            <a:chOff x="7365764" y="5557650"/>
            <a:chExt cx="291641" cy="596539"/>
          </a:xfrm>
          <a:solidFill>
            <a:srgbClr val="330099"/>
          </a:solidFill>
        </p:grpSpPr>
        <p:sp>
          <p:nvSpPr>
            <p:cNvPr id="221" name="Freeform: Shape 220">
              <a:extLst>
                <a:ext uri="{FF2B5EF4-FFF2-40B4-BE49-F238E27FC236}">
                  <a16:creationId xmlns:a16="http://schemas.microsoft.com/office/drawing/2014/main" id="{836D1BB8-2D07-4447-8D5F-79CE2249EC37}"/>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F7F12434-23B9-43B5-81A4-8C141288EB2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23" name="TextBox 222">
            <a:extLst>
              <a:ext uri="{FF2B5EF4-FFF2-40B4-BE49-F238E27FC236}">
                <a16:creationId xmlns:a16="http://schemas.microsoft.com/office/drawing/2014/main" id="{E5EF63F8-FCFF-4FC5-B351-6DD994402031}"/>
              </a:ext>
            </a:extLst>
          </p:cNvPr>
          <p:cNvSpPr txBox="1"/>
          <p:nvPr/>
        </p:nvSpPr>
        <p:spPr>
          <a:xfrm>
            <a:off x="8237422" y="2583443"/>
            <a:ext cx="3465202"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39%</a:t>
            </a:r>
            <a:r>
              <a:rPr lang="en-GB" sz="2000" dirty="0">
                <a:latin typeface="Arial" panose="020B0604020202020204" pitchFamily="34" charset="0"/>
                <a:cs typeface="Arial" panose="020B0604020202020204" pitchFamily="34" charset="0"/>
              </a:rPr>
              <a:t> usually walk to school</a:t>
            </a:r>
          </a:p>
        </p:txBody>
      </p:sp>
      <p:pic>
        <p:nvPicPr>
          <p:cNvPr id="225" name="Picture 224" descr="A picture containing object, clock&#10;&#10;Description automatically generated">
            <a:extLst>
              <a:ext uri="{FF2B5EF4-FFF2-40B4-BE49-F238E27FC236}">
                <a16:creationId xmlns:a16="http://schemas.microsoft.com/office/drawing/2014/main" id="{C6C3CB29-1ED8-42B2-8D7E-1AD5A52F8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69" y="1646719"/>
            <a:ext cx="2377094" cy="2377094"/>
          </a:xfrm>
          <a:prstGeom prst="rect">
            <a:avLst/>
          </a:prstGeom>
        </p:spPr>
      </p:pic>
      <p:pic>
        <p:nvPicPr>
          <p:cNvPr id="231" name="Graphic 230" descr="Close">
            <a:extLst>
              <a:ext uri="{FF2B5EF4-FFF2-40B4-BE49-F238E27FC236}">
                <a16:creationId xmlns:a16="http://schemas.microsoft.com/office/drawing/2014/main" id="{94C38133-BA18-49F0-B8E9-BB858D40B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1358" y="2402372"/>
            <a:ext cx="1230707" cy="1296940"/>
          </a:xfrm>
          <a:prstGeom prst="rect">
            <a:avLst/>
          </a:prstGeom>
        </p:spPr>
      </p:pic>
      <p:pic>
        <p:nvPicPr>
          <p:cNvPr id="239" name="Picture 238" descr="A picture containing light&#10;&#10;Description automatically generated">
            <a:extLst>
              <a:ext uri="{FF2B5EF4-FFF2-40B4-BE49-F238E27FC236}">
                <a16:creationId xmlns:a16="http://schemas.microsoft.com/office/drawing/2014/main" id="{9B8EFEF5-78D3-49C1-8C10-CC97BB99D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1493" y="1627526"/>
            <a:ext cx="959144" cy="959144"/>
          </a:xfrm>
          <a:prstGeom prst="rect">
            <a:avLst/>
          </a:prstGeom>
        </p:spPr>
      </p:pic>
      <p:pic>
        <p:nvPicPr>
          <p:cNvPr id="241" name="Picture 240" descr="A picture containing light&#10;&#10;Description automatically generated">
            <a:extLst>
              <a:ext uri="{FF2B5EF4-FFF2-40B4-BE49-F238E27FC236}">
                <a16:creationId xmlns:a16="http://schemas.microsoft.com/office/drawing/2014/main" id="{26E33D3B-582F-4F9C-9D7D-82C0A33125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5145" y="1466804"/>
            <a:ext cx="959144" cy="959144"/>
          </a:xfrm>
          <a:prstGeom prst="rect">
            <a:avLst/>
          </a:prstGeom>
        </p:spPr>
      </p:pic>
      <p:pic>
        <p:nvPicPr>
          <p:cNvPr id="243" name="Picture 242" descr="A picture containing light&#10;&#10;Description automatically generated">
            <a:extLst>
              <a:ext uri="{FF2B5EF4-FFF2-40B4-BE49-F238E27FC236}">
                <a16:creationId xmlns:a16="http://schemas.microsoft.com/office/drawing/2014/main" id="{BFBB2CAB-80B3-4543-8E9B-1FEA010C7C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5931" y="1669524"/>
            <a:ext cx="959144" cy="959144"/>
          </a:xfrm>
          <a:prstGeom prst="rect">
            <a:avLst/>
          </a:prstGeom>
        </p:spPr>
      </p:pic>
      <p:pic>
        <p:nvPicPr>
          <p:cNvPr id="245" name="Picture 244" descr="A picture containing toy&#10;&#10;Description automatically generated">
            <a:extLst>
              <a:ext uri="{FF2B5EF4-FFF2-40B4-BE49-F238E27FC236}">
                <a16:creationId xmlns:a16="http://schemas.microsoft.com/office/drawing/2014/main" id="{C454C2B3-CE63-4601-81B0-F62D606261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6619" y="3860769"/>
            <a:ext cx="1152745" cy="1152745"/>
          </a:xfrm>
          <a:prstGeom prst="rect">
            <a:avLst/>
          </a:prstGeom>
        </p:spPr>
      </p:pic>
      <p:pic>
        <p:nvPicPr>
          <p:cNvPr id="247" name="Picture 246" descr="A close up of a sign&#10;&#10;Description automatically generated">
            <a:extLst>
              <a:ext uri="{FF2B5EF4-FFF2-40B4-BE49-F238E27FC236}">
                <a16:creationId xmlns:a16="http://schemas.microsoft.com/office/drawing/2014/main" id="{06151197-6419-48AA-86E8-728B08674B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9849" y="3832989"/>
            <a:ext cx="1145334" cy="1145334"/>
          </a:xfrm>
          <a:prstGeom prst="rect">
            <a:avLst/>
          </a:prstGeom>
        </p:spPr>
      </p:pic>
      <p:pic>
        <p:nvPicPr>
          <p:cNvPr id="251" name="Picture 250" descr="A picture containing toy, clock&#10;&#10;Description automatically generated">
            <a:extLst>
              <a:ext uri="{FF2B5EF4-FFF2-40B4-BE49-F238E27FC236}">
                <a16:creationId xmlns:a16="http://schemas.microsoft.com/office/drawing/2014/main" id="{1BFBB78A-D485-41A4-8240-4AE4DB902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37390" y="3855347"/>
            <a:ext cx="1106789" cy="1106789"/>
          </a:xfrm>
          <a:prstGeom prst="rect">
            <a:avLst/>
          </a:prstGeom>
        </p:spPr>
      </p:pic>
      <p:pic>
        <p:nvPicPr>
          <p:cNvPr id="257" name="Picture 256" descr="A close up of a logo&#10;&#10;Description automatically generated">
            <a:extLst>
              <a:ext uri="{FF2B5EF4-FFF2-40B4-BE49-F238E27FC236}">
                <a16:creationId xmlns:a16="http://schemas.microsoft.com/office/drawing/2014/main" id="{071557E7-C741-4297-9A4B-E352709AD0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9428" y="1747899"/>
            <a:ext cx="1732484" cy="1732484"/>
          </a:xfrm>
          <a:prstGeom prst="rect">
            <a:avLst/>
          </a:prstGeom>
        </p:spPr>
      </p:pic>
      <p:pic>
        <p:nvPicPr>
          <p:cNvPr id="259" name="Graphic 258" descr="Close">
            <a:extLst>
              <a:ext uri="{FF2B5EF4-FFF2-40B4-BE49-F238E27FC236}">
                <a16:creationId xmlns:a16="http://schemas.microsoft.com/office/drawing/2014/main" id="{179190B1-689B-42D5-B82C-97F379EB4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6839" y="2776447"/>
            <a:ext cx="340359" cy="358676"/>
          </a:xfrm>
          <a:prstGeom prst="rect">
            <a:avLst/>
          </a:prstGeom>
        </p:spPr>
      </p:pic>
      <p:sp>
        <p:nvSpPr>
          <p:cNvPr id="3" name="Title 1">
            <a:extLst>
              <a:ext uri="{FF2B5EF4-FFF2-40B4-BE49-F238E27FC236}">
                <a16:creationId xmlns:a16="http://schemas.microsoft.com/office/drawing/2014/main" id="{3247DE6C-C5C9-420F-B50B-D53AD04C3EDF}"/>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grpSp>
        <p:nvGrpSpPr>
          <p:cNvPr id="180" name="Graphic 77" descr="Man">
            <a:extLst>
              <a:ext uri="{FF2B5EF4-FFF2-40B4-BE49-F238E27FC236}">
                <a16:creationId xmlns:a16="http://schemas.microsoft.com/office/drawing/2014/main" id="{90C64099-AE7B-4BC7-A468-34290AB204CB}"/>
              </a:ext>
            </a:extLst>
          </p:cNvPr>
          <p:cNvGrpSpPr/>
          <p:nvPr/>
        </p:nvGrpSpPr>
        <p:grpSpPr>
          <a:xfrm>
            <a:off x="5121967" y="3772174"/>
            <a:ext cx="291645" cy="534386"/>
            <a:chOff x="9072877" y="5557653"/>
            <a:chExt cx="291641" cy="596527"/>
          </a:xfrm>
          <a:gradFill>
            <a:gsLst>
              <a:gs pos="50000">
                <a:srgbClr val="330099"/>
              </a:gs>
              <a:gs pos="50000">
                <a:schemeClr val="bg1">
                  <a:lumMod val="50000"/>
                </a:schemeClr>
              </a:gs>
            </a:gsLst>
            <a:lin ang="16200000" scaled="0"/>
          </a:gradFill>
        </p:grpSpPr>
        <p:sp>
          <p:nvSpPr>
            <p:cNvPr id="181" name="Freeform: Shape 180">
              <a:extLst>
                <a:ext uri="{FF2B5EF4-FFF2-40B4-BE49-F238E27FC236}">
                  <a16:creationId xmlns:a16="http://schemas.microsoft.com/office/drawing/2014/main" id="{91FE018E-64B1-4E14-811C-C6302A04E7BC}"/>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919414C1-8BDD-47C9-846B-B7A8C5580EED}"/>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183" name="Graphic 77" descr="Man">
            <a:extLst>
              <a:ext uri="{FF2B5EF4-FFF2-40B4-BE49-F238E27FC236}">
                <a16:creationId xmlns:a16="http://schemas.microsoft.com/office/drawing/2014/main" id="{8EC92CC3-7265-4A4D-87D4-059DEE6E2069}"/>
              </a:ext>
            </a:extLst>
          </p:cNvPr>
          <p:cNvGrpSpPr/>
          <p:nvPr/>
        </p:nvGrpSpPr>
        <p:grpSpPr>
          <a:xfrm>
            <a:off x="9329032" y="5522372"/>
            <a:ext cx="291645" cy="534386"/>
            <a:chOff x="9072877" y="5557653"/>
            <a:chExt cx="291641" cy="596527"/>
          </a:xfrm>
          <a:gradFill>
            <a:gsLst>
              <a:gs pos="50000">
                <a:srgbClr val="330099"/>
              </a:gs>
              <a:gs pos="50000">
                <a:schemeClr val="bg1">
                  <a:lumMod val="50000"/>
                </a:schemeClr>
              </a:gs>
            </a:gsLst>
            <a:lin ang="16200000" scaled="0"/>
          </a:gradFill>
        </p:grpSpPr>
        <p:sp>
          <p:nvSpPr>
            <p:cNvPr id="184" name="Freeform: Shape 183">
              <a:extLst>
                <a:ext uri="{FF2B5EF4-FFF2-40B4-BE49-F238E27FC236}">
                  <a16:creationId xmlns:a16="http://schemas.microsoft.com/office/drawing/2014/main" id="{AEB2AA8C-8E45-4C4F-B231-C6B595EFB00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15208DFB-6FA7-4DF0-9FA9-4796A6E85568}"/>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5" name="Title 1">
            <a:extLst>
              <a:ext uri="{FF2B5EF4-FFF2-40B4-BE49-F238E27FC236}">
                <a16:creationId xmlns:a16="http://schemas.microsoft.com/office/drawing/2014/main" id="{8DD2D428-C0C6-4757-AB34-FF42F73219B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Physical activity</a:t>
            </a:r>
          </a:p>
        </p:txBody>
      </p:sp>
      <p:pic>
        <p:nvPicPr>
          <p:cNvPr id="2" name="Picture 1" descr="A picture containing light, drawing&#10;&#10;Description automatically generated">
            <a:extLst>
              <a:ext uri="{FF2B5EF4-FFF2-40B4-BE49-F238E27FC236}">
                <a16:creationId xmlns:a16="http://schemas.microsoft.com/office/drawing/2014/main" id="{CA7EF88B-F386-405E-88F2-1AD7621481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446098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60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Gambling and money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051006780"/>
              </p:ext>
            </p:extLst>
          </p:nvPr>
        </p:nvGraphicFramePr>
        <p:xfrm>
          <a:off x="902368" y="1495004"/>
          <a:ext cx="8943392" cy="201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Gambling and money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money problems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669900"/>
                    </a:solid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Save up money to buy things they want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9A6DDCEC-980C-4CAA-9EC8-0FD6799DB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BB99D85-D363-445D-828F-C315388C3C10}"/>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6AE6EDDB-D4B9-4FBE-AE82-9A63B372F81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623499B1-0961-4CC8-90B8-8E2E14D91C21}"/>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49F58D7-0A81-47BA-ACEA-59A0195BEA2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73FC24CA-3986-450B-8DBB-FF5B014DA22E}"/>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8111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61</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10" name="Title 1">
            <a:extLst>
              <a:ext uri="{FF2B5EF4-FFF2-40B4-BE49-F238E27FC236}">
                <a16:creationId xmlns:a16="http://schemas.microsoft.com/office/drawing/2014/main" id="{8DB89883-1E73-4B78-BEC6-042CF31807FD}"/>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Aspirations</a:t>
            </a:r>
          </a:p>
        </p:txBody>
      </p:sp>
      <p:sp>
        <p:nvSpPr>
          <p:cNvPr id="12" name="TextBox 11">
            <a:extLst>
              <a:ext uri="{FF2B5EF4-FFF2-40B4-BE49-F238E27FC236}">
                <a16:creationId xmlns:a16="http://schemas.microsoft.com/office/drawing/2014/main" id="{F7D5B2A4-1D73-4C39-9DD5-8C01EF02F42A}"/>
              </a:ext>
            </a:extLst>
          </p:cNvPr>
          <p:cNvSpPr txBox="1"/>
          <p:nvPr/>
        </p:nvSpPr>
        <p:spPr>
          <a:xfrm>
            <a:off x="2900446" y="1339990"/>
            <a:ext cx="639110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After finishing high school, what do you want to do?</a:t>
            </a:r>
          </a:p>
        </p:txBody>
      </p:sp>
      <p:graphicFrame>
        <p:nvGraphicFramePr>
          <p:cNvPr id="14" name="Chart 13">
            <a:extLst>
              <a:ext uri="{FF2B5EF4-FFF2-40B4-BE49-F238E27FC236}">
                <a16:creationId xmlns:a16="http://schemas.microsoft.com/office/drawing/2014/main" id="{CF17A1D0-4B09-434F-A325-D33F8578852D}"/>
              </a:ext>
            </a:extLst>
          </p:cNvPr>
          <p:cNvGraphicFramePr/>
          <p:nvPr>
            <p:extLst>
              <p:ext uri="{D42A27DB-BD31-4B8C-83A1-F6EECF244321}">
                <p14:modId xmlns:p14="http://schemas.microsoft.com/office/powerpoint/2010/main" val="719732421"/>
              </p:ext>
            </p:extLst>
          </p:nvPr>
        </p:nvGraphicFramePr>
        <p:xfrm>
          <a:off x="1514856" y="1871821"/>
          <a:ext cx="9162288" cy="38206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189C7C5-D2AA-4E08-8FBF-B732EA4A5940}"/>
              </a:ext>
            </a:extLst>
          </p:cNvPr>
          <p:cNvSpPr txBox="1"/>
          <p:nvPr/>
        </p:nvSpPr>
        <p:spPr>
          <a:xfrm>
            <a:off x="378705" y="592786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1,676</a:t>
            </a:r>
          </a:p>
        </p:txBody>
      </p:sp>
      <p:sp>
        <p:nvSpPr>
          <p:cNvPr id="3" name="Title 1">
            <a:extLst>
              <a:ext uri="{FF2B5EF4-FFF2-40B4-BE49-F238E27FC236}">
                <a16:creationId xmlns:a16="http://schemas.microsoft.com/office/drawing/2014/main" id="{966D80E9-790B-42DB-8889-AF62FF5FBF0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5" name="Picture 4" descr="A picture containing light, drawing&#10;&#10;Description automatically generated">
            <a:extLst>
              <a:ext uri="{FF2B5EF4-FFF2-40B4-BE49-F238E27FC236}">
                <a16:creationId xmlns:a16="http://schemas.microsoft.com/office/drawing/2014/main" id="{98D6BD1C-25C2-4E8F-A97D-0CE76E207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290516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62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Aspirations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3015023231"/>
              </p:ext>
            </p:extLst>
          </p:nvPr>
        </p:nvGraphicFramePr>
        <p:xfrm>
          <a:off x="918410" y="1543821"/>
          <a:ext cx="10037512" cy="28729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Aspirations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White British</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BAME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go to university or college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get training for a skilled job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06803350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full time job as soon as possible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22419153"/>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start a family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 </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635866637"/>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CE0558E5-07A1-45F4-8AD1-2382936C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3CE65D3D-5A1C-4D44-A8E7-1AB15D611A0F}"/>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70BCB1E9-17E1-42B0-8E04-C2ACAE3D017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2C89559C-BA37-4681-9751-979A4C19E329}"/>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352D6D6-3C51-4D30-8BBA-3EAC634C85C7}"/>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DA1D6460-D9A9-4A3D-8674-F1D28A9E35C4}"/>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13519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63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Aspirations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Area³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84864893"/>
              </p:ext>
            </p:extLst>
          </p:nvPr>
        </p:nvGraphicFramePr>
        <p:xfrm>
          <a:off x="902368" y="1495004"/>
          <a:ext cx="8943392" cy="295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Aspirations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9</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go to university or college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get training for a skilled job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930904531"/>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full time job as soon as possible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911544842"/>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start a family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11564767"/>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CBCA317C-1BD1-4743-9E8F-809F9B362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23682B3-5325-49D3-ADBD-5DCE094CF37E}"/>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D7446971-B920-40FF-9FEB-0E0D607CE333}"/>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CD46598B-7A5A-434B-83B6-E5D837306AE1}"/>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CB453F9-9130-4F44-8E64-BF3DC1293319}"/>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0A7898D0-2D7E-4712-92DA-F3C148DEB59F}"/>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3673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1"/>
            <a:ext cx="10515600" cy="4920951"/>
          </a:xfrm>
        </p:spPr>
        <p:txBody>
          <a:bodyPr>
            <a:normAutofit lnSpcReduction="10000"/>
          </a:bodyPr>
          <a:lstStyle/>
          <a:p>
            <a:pPr marL="0" indent="0" algn="just">
              <a:lnSpc>
                <a:spcPct val="134000"/>
              </a:lnSpc>
              <a:buNone/>
            </a:pPr>
            <a:r>
              <a:rPr lang="en-GB" sz="2400" b="1" dirty="0">
                <a:latin typeface="Arial" panose="020B0604020202020204" pitchFamily="34" charset="0"/>
                <a:cs typeface="Arial" panose="020B0604020202020204" pitchFamily="34" charset="0"/>
              </a:rPr>
              <a:t>Acknowledgments</a:t>
            </a:r>
          </a:p>
          <a:p>
            <a:pPr marL="0" indent="0" algn="just">
              <a:lnSpc>
                <a:spcPct val="134000"/>
              </a:lnSpc>
              <a:buNone/>
            </a:pPr>
            <a:r>
              <a:rPr lang="en-GB" sz="2400" dirty="0">
                <a:latin typeface="Arial" panose="020B0604020202020204" pitchFamily="34" charset="0"/>
                <a:cs typeface="Arial" panose="020B0604020202020204" pitchFamily="34" charset="0"/>
              </a:rPr>
              <a:t>Enventure Research would like to thank the Public Health Intelligence Team and the Health Improvement Team from Wakefield Council for their help and cooperation on this project, and to express gratitude to the schools and their pupils who took part in the research.</a:t>
            </a:r>
          </a:p>
          <a:p>
            <a:pPr marL="0" indent="0" algn="just">
              <a:lnSpc>
                <a:spcPct val="134000"/>
              </a:lnSpc>
              <a:buNone/>
            </a:pPr>
            <a:r>
              <a:rPr lang="en-GB" sz="2400" b="1" dirty="0">
                <a:latin typeface="Arial" panose="020B0604020202020204" pitchFamily="34" charset="0"/>
                <a:cs typeface="Arial" panose="020B0604020202020204" pitchFamily="34" charset="0"/>
              </a:rPr>
              <a:t>Notes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¹Postcodes where pupils live were mapped to local Index of Multiple Deprivation (IMD) Quintiles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²Based on the </a:t>
            </a:r>
            <a:r>
              <a:rPr lang="en-GB" sz="1600" dirty="0">
                <a:latin typeface="Arial" panose="020B0604020202020204" pitchFamily="34" charset="0"/>
                <a:cs typeface="Arial" panose="020B0604020202020204" pitchFamily="34" charset="0"/>
                <a:hlinkClick r:id="rId2"/>
              </a:rPr>
              <a:t>Warwick-Edinburgh Mental Wellbeing 7 point scale</a:t>
            </a:r>
            <a:endParaRPr lang="en-GB" sz="1600" dirty="0">
              <a:latin typeface="Arial" panose="020B0604020202020204" pitchFamily="34" charset="0"/>
              <a:cs typeface="Arial" panose="020B0604020202020204" pitchFamily="34" charset="0"/>
            </a:endParaRP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³Area of the district has been based on school location rather than where a pupil lives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⁴Recommended amount according to the </a:t>
            </a:r>
            <a:r>
              <a:rPr lang="en-GB" sz="1600" dirty="0">
                <a:latin typeface="Arial" panose="020B0604020202020204" pitchFamily="34" charset="0"/>
                <a:cs typeface="Arial" panose="020B0604020202020204" pitchFamily="34" charset="0"/>
                <a:hlinkClick r:id="rId3"/>
              </a:rPr>
              <a:t>Millpond Children’s Sleep Clinic</a:t>
            </a:r>
            <a:r>
              <a:rPr lang="en-GB" sz="1600" dirty="0">
                <a:latin typeface="Arial" panose="020B0604020202020204" pitchFamily="34" charset="0"/>
                <a:cs typeface="Arial" panose="020B0604020202020204" pitchFamily="34" charset="0"/>
              </a:rPr>
              <a:t>. Enventure Research has concerns about these findings, due to many pupils not understanding the difference between AM and PM in the survey.</a:t>
            </a:r>
          </a:p>
          <a:p>
            <a:pPr marL="0" indent="0" algn="just">
              <a:lnSpc>
                <a:spcPct val="134000"/>
              </a:lnSpc>
              <a:spcBef>
                <a:spcPts val="600"/>
              </a:spcBef>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64</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9" name="Title 1">
            <a:extLst>
              <a:ext uri="{FF2B5EF4-FFF2-40B4-BE49-F238E27FC236}">
                <a16:creationId xmlns:a16="http://schemas.microsoft.com/office/drawing/2014/main" id="{E69D1F63-5C0E-409A-ABD5-AF261EBC4951}"/>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Notes and acknowledgments</a:t>
            </a:r>
          </a:p>
        </p:txBody>
      </p:sp>
      <p:pic>
        <p:nvPicPr>
          <p:cNvPr id="2" name="Picture 1" descr="A picture containing light, drawing&#10;&#10;Description automatically generated">
            <a:extLst>
              <a:ext uri="{FF2B5EF4-FFF2-40B4-BE49-F238E27FC236}">
                <a16:creationId xmlns:a16="http://schemas.microsoft.com/office/drawing/2014/main" id="{06F177AF-AA23-4044-B6E8-1007DAFB9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69913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EB70-FAED-409D-ACFC-DFADFD24F9BD}"/>
              </a:ext>
            </a:extLst>
          </p:cNvPr>
          <p:cNvSpPr>
            <a:spLocks noGrp="1"/>
          </p:cNvSpPr>
          <p:nvPr>
            <p:ph idx="1"/>
          </p:nvPr>
        </p:nvSpPr>
        <p:spPr>
          <a:xfrm>
            <a:off x="777240" y="728345"/>
            <a:ext cx="4099560" cy="3142615"/>
          </a:xfrm>
        </p:spPr>
        <p:txBody>
          <a:bodyPr/>
          <a:lstStyle/>
          <a:p>
            <a:pPr marL="0" indent="0">
              <a:lnSpc>
                <a:spcPct val="100000"/>
              </a:lnSpc>
              <a:spcBef>
                <a:spcPts val="0"/>
              </a:spcBef>
              <a:buNone/>
            </a:pPr>
            <a:r>
              <a:rPr lang="en-GB" sz="1800" b="1" dirty="0">
                <a:effectLst/>
                <a:latin typeface="Arial" panose="020B0604020202020204" pitchFamily="34" charset="0"/>
                <a:ea typeface="Fira Sans"/>
              </a:rPr>
              <a:t>Report prepared by:</a:t>
            </a:r>
            <a:endParaRPr lang="en-GB" sz="1800" dirty="0">
              <a:effectLst/>
              <a:latin typeface="Arial" panose="020B0604020202020204" pitchFamily="34" charset="0"/>
              <a:ea typeface="Fira Sans"/>
            </a:endParaRPr>
          </a:p>
          <a:p>
            <a:pPr>
              <a:lnSpc>
                <a:spcPct val="100000"/>
              </a:lnSpc>
              <a:spcBef>
                <a:spcPts val="0"/>
              </a:spcBef>
            </a:pPr>
            <a:endParaRPr lang="en-GB" sz="1800" dirty="0">
              <a:effectLst/>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Andrew Cameron</a:t>
            </a:r>
          </a:p>
          <a:p>
            <a:pPr marL="0" indent="0">
              <a:lnSpc>
                <a:spcPct val="100000"/>
              </a:lnSpc>
              <a:spcBef>
                <a:spcPts val="0"/>
              </a:spcBef>
              <a:buNone/>
            </a:pPr>
            <a:r>
              <a:rPr lang="en-GB" sz="1800" dirty="0">
                <a:solidFill>
                  <a:srgbClr val="425363"/>
                </a:solidFill>
                <a:effectLst/>
                <a:latin typeface="Arial" panose="020B0604020202020204" pitchFamily="34" charset="0"/>
                <a:ea typeface="Fira Sans"/>
                <a:hlinkClick r:id="rId2"/>
              </a:rPr>
              <a:t>andrew@enventure.co.uk</a:t>
            </a:r>
            <a:endParaRPr lang="en-GB" sz="1800" dirty="0">
              <a:solidFill>
                <a:srgbClr val="425363"/>
              </a:solidFill>
              <a:effectLst/>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Katie Osborne</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3"/>
              </a:rPr>
              <a:t>katie@enventure.co.uk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latin typeface="Arial" panose="020B0604020202020204" pitchFamily="34" charset="0"/>
                <a:ea typeface="Fira Sans"/>
              </a:rPr>
              <a:t>Matt Thurman</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4"/>
              </a:rPr>
              <a:t>matt@enventure.co.uk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effectLst/>
              <a:latin typeface="Arial" panose="020B0604020202020204" pitchFamily="34" charset="0"/>
              <a:ea typeface="Fira Sans"/>
            </a:endParaRPr>
          </a:p>
          <a:p>
            <a:pPr marL="0" indent="0">
              <a:buNone/>
            </a:pPr>
            <a:endParaRPr lang="en-GB" dirty="0"/>
          </a:p>
        </p:txBody>
      </p:sp>
      <p:sp>
        <p:nvSpPr>
          <p:cNvPr id="4" name="Slide Number Placeholder 3">
            <a:extLst>
              <a:ext uri="{FF2B5EF4-FFF2-40B4-BE49-F238E27FC236}">
                <a16:creationId xmlns:a16="http://schemas.microsoft.com/office/drawing/2014/main" id="{7E70116B-3874-4A20-B2F2-A8F88529DF28}"/>
              </a:ext>
            </a:extLst>
          </p:cNvPr>
          <p:cNvSpPr>
            <a:spLocks noGrp="1"/>
          </p:cNvSpPr>
          <p:nvPr>
            <p:ph type="sldNum" sz="quarter" idx="12"/>
          </p:nvPr>
        </p:nvSpPr>
        <p:spPr/>
        <p:txBody>
          <a:bodyPr/>
          <a:lstStyle/>
          <a:p>
            <a:fld id="{2AB65736-E7D2-48B3-BCE6-5F419FA2F65B}" type="slidenum">
              <a:rPr lang="en-GB" smtClean="0"/>
              <a:t>65</a:t>
            </a:fld>
            <a:endParaRPr lang="en-GB"/>
          </a:p>
        </p:txBody>
      </p:sp>
      <p:sp>
        <p:nvSpPr>
          <p:cNvPr id="7" name="Text Box 2">
            <a:extLst>
              <a:ext uri="{FF2B5EF4-FFF2-40B4-BE49-F238E27FC236}">
                <a16:creationId xmlns:a16="http://schemas.microsoft.com/office/drawing/2014/main" id="{5173C2E7-A658-4AC1-8F61-72B07D323605}"/>
              </a:ext>
            </a:extLst>
          </p:cNvPr>
          <p:cNvSpPr txBox="1">
            <a:spLocks noChangeArrowheads="1"/>
          </p:cNvSpPr>
          <p:nvPr/>
        </p:nvSpPr>
        <p:spPr bwMode="auto">
          <a:xfrm>
            <a:off x="777240" y="4158285"/>
            <a:ext cx="8229600" cy="16675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1000"/>
              </a:spcAft>
            </a:pPr>
            <a:r>
              <a:rPr lang="en-GB" b="1" dirty="0">
                <a:latin typeface="Arial" panose="020B0604020202020204" pitchFamily="34" charset="0"/>
              </a:rPr>
              <a:t>Enventure Research</a:t>
            </a:r>
          </a:p>
          <a:p>
            <a:pPr>
              <a:spcAft>
                <a:spcPts val="1000"/>
              </a:spcAft>
            </a:pPr>
            <a:r>
              <a:rPr lang="en-GB" dirty="0">
                <a:latin typeface="Arial" panose="020B0604020202020204" pitchFamily="34" charset="0"/>
              </a:rPr>
              <a:t>Thornhill Brigg Mill, Thornhill Beck Lane, Brighouse, West Yorkshire, HD6 4AH</a:t>
            </a:r>
          </a:p>
          <a:p>
            <a:pPr>
              <a:spcAft>
                <a:spcPts val="1000"/>
              </a:spcAft>
            </a:pPr>
            <a:r>
              <a:rPr lang="en-GB" dirty="0">
                <a:latin typeface="Arial" panose="020B0604020202020204" pitchFamily="34" charset="0"/>
              </a:rPr>
              <a:t>T: 01484 404797 </a:t>
            </a:r>
          </a:p>
          <a:p>
            <a:pPr>
              <a:spcAft>
                <a:spcPts val="1000"/>
              </a:spcAft>
            </a:pPr>
            <a:r>
              <a:rPr lang="en-GB" dirty="0">
                <a:latin typeface="Arial" panose="020B0604020202020204" pitchFamily="34" charset="0"/>
              </a:rPr>
              <a:t>W: </a:t>
            </a:r>
            <a:r>
              <a:rPr lang="en-GB" dirty="0">
                <a:latin typeface="Arial" panose="020B0604020202020204" pitchFamily="34" charset="0"/>
                <a:hlinkClick r:id="rId5"/>
              </a:rPr>
              <a:t>www.enventure.co.uk</a:t>
            </a:r>
            <a:r>
              <a:rPr lang="en-GB" dirty="0">
                <a:latin typeface="Arial" panose="020B0604020202020204" pitchFamily="34" charset="0"/>
              </a:rPr>
              <a:t>   E: </a:t>
            </a:r>
            <a:r>
              <a:rPr lang="en-GB" dirty="0">
                <a:latin typeface="Arial" panose="020B0604020202020204" pitchFamily="34" charset="0"/>
                <a:hlinkClick r:id="rId6"/>
              </a:rPr>
              <a:t>info@enventure.co.uk</a:t>
            </a:r>
            <a:r>
              <a:rPr lang="en-GB" dirty="0">
                <a:latin typeface="Arial" panose="020B0604020202020204" pitchFamily="34" charset="0"/>
              </a:rPr>
              <a:t>  </a:t>
            </a:r>
          </a:p>
          <a:p>
            <a:pPr>
              <a:lnSpc>
                <a:spcPct val="115000"/>
              </a:lnSpc>
              <a:spcAft>
                <a:spcPts val="1000"/>
              </a:spcAft>
            </a:pPr>
            <a:r>
              <a:rPr lang="en-GB" sz="1100" dirty="0">
                <a:solidFill>
                  <a:srgbClr val="425363"/>
                </a:solidFill>
                <a:effectLst/>
                <a:latin typeface="Arial" panose="020B0604020202020204" pitchFamily="34" charset="0"/>
                <a:ea typeface="Fira Sans"/>
              </a:rPr>
              <a:t> </a:t>
            </a:r>
          </a:p>
        </p:txBody>
      </p:sp>
      <p:pic>
        <p:nvPicPr>
          <p:cNvPr id="9" name="Picture 8">
            <a:extLst>
              <a:ext uri="{FF2B5EF4-FFF2-40B4-BE49-F238E27FC236}">
                <a16:creationId xmlns:a16="http://schemas.microsoft.com/office/drawing/2014/main" id="{07D13AA0-F535-4128-B8EB-1E9D05307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pic>
        <p:nvPicPr>
          <p:cNvPr id="2" name="Picture 1" descr="A picture containing light, drawing&#10;&#10;Description automatically generated">
            <a:extLst>
              <a:ext uri="{FF2B5EF4-FFF2-40B4-BE49-F238E27FC236}">
                <a16:creationId xmlns:a16="http://schemas.microsoft.com/office/drawing/2014/main" id="{77EA519C-37F9-4EA7-A9E3-798F73C56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1557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7</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92726" y="319426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201312" y="3194264"/>
            <a:ext cx="269113" cy="523047"/>
            <a:chOff x="8058188" y="5557651"/>
            <a:chExt cx="291641" cy="596539"/>
          </a:xfrm>
          <a:solidFill>
            <a:schemeClr val="accent3">
              <a:lumMod val="75000"/>
            </a:schemeClr>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47524" y="3194264"/>
            <a:ext cx="269113" cy="523047"/>
            <a:chOff x="8404400" y="5557651"/>
            <a:chExt cx="291641" cy="596539"/>
          </a:xfrm>
          <a:solidFill>
            <a:schemeClr val="accent3">
              <a:lumMod val="75000"/>
            </a:schemeClr>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93736" y="319426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215999" y="319426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536208" y="319426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56416" y="319426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508888" y="319426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433492" y="3205594"/>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95866" y="3205590"/>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5488290" y="3205591"/>
            <a:ext cx="269113" cy="523047"/>
            <a:chOff x="8404400" y="5557651"/>
            <a:chExt cx="291641" cy="596539"/>
          </a:xfrm>
          <a:solidFill>
            <a:schemeClr val="accent3">
              <a:lumMod val="75000"/>
            </a:schemeClr>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5834502" y="3205592"/>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6156765" y="3205593"/>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76974" y="3205593"/>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97182" y="3205593"/>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115337" y="3205593"/>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49654" y="3205590"/>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3492726" y="5494115"/>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855100" y="5494111"/>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1201312" y="5494112"/>
            <a:ext cx="269113" cy="523047"/>
            <a:chOff x="8058188" y="5557651"/>
            <a:chExt cx="291641" cy="596539"/>
          </a:xfrm>
          <a:solidFill>
            <a:schemeClr val="accent3">
              <a:lumMod val="75000"/>
            </a:schemeClr>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6" name="Graphic 73" descr="Man">
            <a:extLst>
              <a:ext uri="{FF2B5EF4-FFF2-40B4-BE49-F238E27FC236}">
                <a16:creationId xmlns:a16="http://schemas.microsoft.com/office/drawing/2014/main" id="{E6EC829D-D18D-4B3E-B32D-9BA7F75BB483}"/>
              </a:ext>
            </a:extLst>
          </p:cNvPr>
          <p:cNvGrpSpPr/>
          <p:nvPr/>
        </p:nvGrpSpPr>
        <p:grpSpPr>
          <a:xfrm>
            <a:off x="1547524" y="5494112"/>
            <a:ext cx="269113" cy="523047"/>
            <a:chOff x="8404400" y="5557651"/>
            <a:chExt cx="291641" cy="596539"/>
          </a:xfrm>
          <a:solidFill>
            <a:schemeClr val="accent3">
              <a:lumMod val="75000"/>
            </a:schemeClr>
          </a:solidFill>
        </p:grpSpPr>
        <p:sp>
          <p:nvSpPr>
            <p:cNvPr id="315" name="Freeform: Shape 314">
              <a:extLst>
                <a:ext uri="{FF2B5EF4-FFF2-40B4-BE49-F238E27FC236}">
                  <a16:creationId xmlns:a16="http://schemas.microsoft.com/office/drawing/2014/main" id="{2477B491-5CFA-43AC-AA8C-47185526B8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C0EF4198-BD1C-4BEF-8EBF-36A3294A7F4C}"/>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7" name="Graphic 75" descr="Man">
            <a:extLst>
              <a:ext uri="{FF2B5EF4-FFF2-40B4-BE49-F238E27FC236}">
                <a16:creationId xmlns:a16="http://schemas.microsoft.com/office/drawing/2014/main" id="{0A421A25-1F8E-4E23-AF73-40EFB7D134C0}"/>
              </a:ext>
            </a:extLst>
          </p:cNvPr>
          <p:cNvGrpSpPr/>
          <p:nvPr/>
        </p:nvGrpSpPr>
        <p:grpSpPr>
          <a:xfrm>
            <a:off x="1893736" y="5494113"/>
            <a:ext cx="269113" cy="523047"/>
            <a:chOff x="8750612" y="5557652"/>
            <a:chExt cx="291641" cy="596539"/>
          </a:xfrm>
          <a:solidFill>
            <a:schemeClr val="accent3">
              <a:lumMod val="75000"/>
            </a:schemeClr>
          </a:solidFill>
        </p:grpSpPr>
        <p:sp>
          <p:nvSpPr>
            <p:cNvPr id="313" name="Freeform: Shape 312">
              <a:extLst>
                <a:ext uri="{FF2B5EF4-FFF2-40B4-BE49-F238E27FC236}">
                  <a16:creationId xmlns:a16="http://schemas.microsoft.com/office/drawing/2014/main" id="{4B415C0A-7889-41B4-95EB-0C2B180C48C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086B5DF9-7544-4125-9D87-375216F0ECFF}"/>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8" name="Graphic 77" descr="Man">
            <a:extLst>
              <a:ext uri="{FF2B5EF4-FFF2-40B4-BE49-F238E27FC236}">
                <a16:creationId xmlns:a16="http://schemas.microsoft.com/office/drawing/2014/main" id="{A4881F99-D5FF-47C0-9446-FFEB223A14C0}"/>
              </a:ext>
            </a:extLst>
          </p:cNvPr>
          <p:cNvGrpSpPr/>
          <p:nvPr/>
        </p:nvGrpSpPr>
        <p:grpSpPr>
          <a:xfrm>
            <a:off x="2215999" y="5494114"/>
            <a:ext cx="269113" cy="523047"/>
            <a:chOff x="9072875" y="5557653"/>
            <a:chExt cx="291641" cy="596539"/>
          </a:xfrm>
          <a:solidFill>
            <a:schemeClr val="accent3">
              <a:lumMod val="75000"/>
            </a:schemeClr>
          </a:solidFill>
        </p:grpSpPr>
        <p:sp>
          <p:nvSpPr>
            <p:cNvPr id="311" name="Freeform: Shape 310">
              <a:extLst>
                <a:ext uri="{FF2B5EF4-FFF2-40B4-BE49-F238E27FC236}">
                  <a16:creationId xmlns:a16="http://schemas.microsoft.com/office/drawing/2014/main" id="{CEDD00A7-313B-4C6F-92E4-1B1A055D550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C3D8862-03A7-45B9-9B12-8A7049EEBC7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9" name="Graphic 79" descr="Man">
            <a:extLst>
              <a:ext uri="{FF2B5EF4-FFF2-40B4-BE49-F238E27FC236}">
                <a16:creationId xmlns:a16="http://schemas.microsoft.com/office/drawing/2014/main" id="{0E5183F4-3F2F-45E0-AC51-EDB4E4E1ABDD}"/>
              </a:ext>
            </a:extLst>
          </p:cNvPr>
          <p:cNvGrpSpPr/>
          <p:nvPr/>
        </p:nvGrpSpPr>
        <p:grpSpPr>
          <a:xfrm>
            <a:off x="2536208" y="5494114"/>
            <a:ext cx="269113" cy="523047"/>
            <a:chOff x="9393084" y="5557653"/>
            <a:chExt cx="291641" cy="596539"/>
          </a:xfrm>
          <a:solidFill>
            <a:schemeClr val="accent3">
              <a:lumMod val="75000"/>
            </a:schemeClr>
          </a:solidFill>
        </p:grpSpPr>
        <p:sp>
          <p:nvSpPr>
            <p:cNvPr id="309" name="Freeform: Shape 308">
              <a:extLst>
                <a:ext uri="{FF2B5EF4-FFF2-40B4-BE49-F238E27FC236}">
                  <a16:creationId xmlns:a16="http://schemas.microsoft.com/office/drawing/2014/main" id="{936BC434-5CF0-4CE4-BC03-52CF47A2257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B23C576-59EA-4FAB-9B4A-452E95A63CD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2856416" y="5494114"/>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3174571" y="5494114"/>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508888" y="5494111"/>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62009" y="319426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724383" y="319425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9070595" y="3194260"/>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9416807" y="3194260"/>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63019" y="3194261"/>
            <a:ext cx="269113" cy="523047"/>
            <a:chOff x="8750612" y="5557652"/>
            <a:chExt cx="291641" cy="596539"/>
          </a:xfrm>
          <a:solidFill>
            <a:schemeClr val="accent3">
              <a:lumMod val="75000"/>
            </a:schemeClr>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85282" y="3194262"/>
            <a:ext cx="269113" cy="523047"/>
            <a:chOff x="9072875" y="5557653"/>
            <a:chExt cx="291641" cy="596539"/>
          </a:xfrm>
          <a:solidFill>
            <a:schemeClr val="accent3">
              <a:lumMod val="75000"/>
            </a:schemeClr>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405491" y="3194262"/>
            <a:ext cx="269113" cy="523047"/>
            <a:chOff x="9393084" y="5557653"/>
            <a:chExt cx="291641" cy="596539"/>
          </a:xfrm>
          <a:solidFill>
            <a:srgbClr val="7C7C7C"/>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10725699" y="3194262"/>
            <a:ext cx="269113" cy="523047"/>
            <a:chOff x="9713292" y="5557653"/>
            <a:chExt cx="291641" cy="596539"/>
          </a:xfrm>
          <a:solidFill>
            <a:srgbClr val="7C7C7C"/>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11043854" y="3194262"/>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78171" y="319425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629229" y="1847530"/>
            <a:ext cx="2360231"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14%</a:t>
            </a:r>
            <a:r>
              <a:rPr lang="en-GB" sz="2200" dirty="0">
                <a:latin typeface="Arial" panose="020B0604020202020204" pitchFamily="34" charset="0"/>
                <a:cs typeface="Arial" panose="020B0604020202020204" pitchFamily="34" charset="0"/>
              </a:rPr>
              <a:t> have tried smoking a cigarette</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5775311" y="1816318"/>
            <a:ext cx="2360231"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26%</a:t>
            </a:r>
            <a:r>
              <a:rPr lang="en-GB" sz="2200" dirty="0">
                <a:latin typeface="Arial" panose="020B0604020202020204" pitchFamily="34" charset="0"/>
                <a:cs typeface="Arial" panose="020B0604020202020204" pitchFamily="34" charset="0"/>
              </a:rPr>
              <a:t> have tried e-cigarettes or vaping</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9600293" y="1771683"/>
            <a:ext cx="2170426"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39%</a:t>
            </a:r>
            <a:r>
              <a:rPr lang="en-GB" sz="2200" dirty="0">
                <a:latin typeface="Arial" panose="020B0604020202020204" pitchFamily="34" charset="0"/>
                <a:cs typeface="Arial" panose="020B0604020202020204" pitchFamily="34" charset="0"/>
              </a:rPr>
              <a:t> have never tried drinking alcohol</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1893736" y="4099704"/>
            <a:ext cx="2134713"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17%</a:t>
            </a:r>
            <a:r>
              <a:rPr lang="en-GB" sz="2200" dirty="0">
                <a:latin typeface="Arial" panose="020B0604020202020204" pitchFamily="34" charset="0"/>
                <a:cs typeface="Arial" panose="020B0604020202020204" pitchFamily="34" charset="0"/>
              </a:rPr>
              <a:t> have been offered cannabis</a:t>
            </a:r>
          </a:p>
        </p:txBody>
      </p:sp>
      <p:sp>
        <p:nvSpPr>
          <p:cNvPr id="390" name="TextBox 389">
            <a:extLst>
              <a:ext uri="{FF2B5EF4-FFF2-40B4-BE49-F238E27FC236}">
                <a16:creationId xmlns:a16="http://schemas.microsoft.com/office/drawing/2014/main" id="{FD8793BF-4AFC-4923-A4D8-F3FC6C5ADFB1}"/>
              </a:ext>
            </a:extLst>
          </p:cNvPr>
          <p:cNvSpPr txBox="1"/>
          <p:nvPr/>
        </p:nvSpPr>
        <p:spPr>
          <a:xfrm>
            <a:off x="5472482" y="4056380"/>
            <a:ext cx="2623947"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65%</a:t>
            </a:r>
            <a:r>
              <a:rPr lang="en-GB" sz="2200" dirty="0">
                <a:latin typeface="Arial" panose="020B0604020202020204" pitchFamily="34" charset="0"/>
                <a:cs typeface="Arial" panose="020B0604020202020204" pitchFamily="34" charset="0"/>
              </a:rPr>
              <a:t> do not know where they can get condoms for free</a:t>
            </a:r>
          </a:p>
        </p:txBody>
      </p:sp>
      <p:pic>
        <p:nvPicPr>
          <p:cNvPr id="3" name="Picture 2" descr="A picture containing flower&#10;&#10;Description automatically generated">
            <a:extLst>
              <a:ext uri="{FF2B5EF4-FFF2-40B4-BE49-F238E27FC236}">
                <a16:creationId xmlns:a16="http://schemas.microsoft.com/office/drawing/2014/main" id="{A780D498-D3A8-4CEC-BC56-15F4582C1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15" y="1724853"/>
            <a:ext cx="1154826" cy="1154826"/>
          </a:xfrm>
          <a:prstGeom prst="rect">
            <a:avLst/>
          </a:prstGeom>
        </p:spPr>
      </p:pic>
      <p:pic>
        <p:nvPicPr>
          <p:cNvPr id="7" name="Picture 6" descr="A close up of a logo&#10;&#10;Description automatically generated">
            <a:extLst>
              <a:ext uri="{FF2B5EF4-FFF2-40B4-BE49-F238E27FC236}">
                <a16:creationId xmlns:a16="http://schemas.microsoft.com/office/drawing/2014/main" id="{B9982381-95B5-4781-B701-D5783CE0C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336" y="1771683"/>
            <a:ext cx="1249247" cy="1249247"/>
          </a:xfrm>
          <a:prstGeom prst="rect">
            <a:avLst/>
          </a:prstGeom>
        </p:spPr>
      </p:pic>
      <p:pic>
        <p:nvPicPr>
          <p:cNvPr id="10" name="Picture 9" descr="A picture containing food, shirt&#10;&#10;Description automatically generated">
            <a:extLst>
              <a:ext uri="{FF2B5EF4-FFF2-40B4-BE49-F238E27FC236}">
                <a16:creationId xmlns:a16="http://schemas.microsoft.com/office/drawing/2014/main" id="{B5607CE4-40CB-4515-A78C-11A01021E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541" y="1568257"/>
            <a:ext cx="1484538" cy="1484538"/>
          </a:xfrm>
          <a:prstGeom prst="rect">
            <a:avLst/>
          </a:prstGeom>
        </p:spPr>
      </p:pic>
      <p:pic>
        <p:nvPicPr>
          <p:cNvPr id="12" name="Graphic 11" descr="Close">
            <a:extLst>
              <a:ext uri="{FF2B5EF4-FFF2-40B4-BE49-F238E27FC236}">
                <a16:creationId xmlns:a16="http://schemas.microsoft.com/office/drawing/2014/main" id="{2542E972-A145-47CA-97FB-8B33814FD9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3919" y="2021842"/>
            <a:ext cx="995789" cy="1049380"/>
          </a:xfrm>
          <a:prstGeom prst="rect">
            <a:avLst/>
          </a:prstGeom>
        </p:spPr>
      </p:pic>
      <p:pic>
        <p:nvPicPr>
          <p:cNvPr id="16" name="Picture 15" descr="A picture containing knife&#10;&#10;Description automatically generated">
            <a:extLst>
              <a:ext uri="{FF2B5EF4-FFF2-40B4-BE49-F238E27FC236}">
                <a16:creationId xmlns:a16="http://schemas.microsoft.com/office/drawing/2014/main" id="{99D51315-FB6E-409B-A743-416D4A2487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017" y="3950166"/>
            <a:ext cx="1430302" cy="1430302"/>
          </a:xfrm>
          <a:prstGeom prst="rect">
            <a:avLst/>
          </a:prstGeom>
        </p:spPr>
      </p:pic>
      <p:pic>
        <p:nvPicPr>
          <p:cNvPr id="19" name="Picture 18" descr="A close up of a logo&#10;&#10;Description automatically generated">
            <a:extLst>
              <a:ext uri="{FF2B5EF4-FFF2-40B4-BE49-F238E27FC236}">
                <a16:creationId xmlns:a16="http://schemas.microsoft.com/office/drawing/2014/main" id="{3F63831C-3EBA-4754-94A1-BCF62BF434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2905" y="4033933"/>
            <a:ext cx="1254449" cy="1254449"/>
          </a:xfrm>
          <a:prstGeom prst="rect">
            <a:avLst/>
          </a:prstGeom>
        </p:spPr>
      </p:pic>
      <p:grpSp>
        <p:nvGrpSpPr>
          <p:cNvPr id="171" name="Graphic 77" descr="Man">
            <a:extLst>
              <a:ext uri="{FF2B5EF4-FFF2-40B4-BE49-F238E27FC236}">
                <a16:creationId xmlns:a16="http://schemas.microsoft.com/office/drawing/2014/main" id="{0E3A9ECF-B9FA-40EC-A27D-1E8CE5FEBF50}"/>
              </a:ext>
            </a:extLst>
          </p:cNvPr>
          <p:cNvGrpSpPr/>
          <p:nvPr/>
        </p:nvGrpSpPr>
        <p:grpSpPr>
          <a:xfrm>
            <a:off x="5141688" y="3203733"/>
            <a:ext cx="291645" cy="534386"/>
            <a:chOff x="9072877" y="5557653"/>
            <a:chExt cx="291641" cy="596527"/>
          </a:xfrm>
          <a:gradFill>
            <a:gsLst>
              <a:gs pos="50000">
                <a:srgbClr val="330099"/>
              </a:gs>
              <a:gs pos="50000">
                <a:schemeClr val="bg1">
                  <a:lumMod val="50000"/>
                </a:schemeClr>
              </a:gs>
            </a:gsLst>
            <a:lin ang="16200000" scaled="0"/>
          </a:gradFill>
        </p:grpSpPr>
        <p:sp>
          <p:nvSpPr>
            <p:cNvPr id="172" name="Freeform: Shape 171">
              <a:extLst>
                <a:ext uri="{FF2B5EF4-FFF2-40B4-BE49-F238E27FC236}">
                  <a16:creationId xmlns:a16="http://schemas.microsoft.com/office/drawing/2014/main" id="{6586F0C2-EEE5-49ED-967E-48E2514A7B3B}"/>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F51A04F0-4159-4E5C-AFCA-D80E0615BDD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 name="Group 1">
            <a:extLst>
              <a:ext uri="{FF2B5EF4-FFF2-40B4-BE49-F238E27FC236}">
                <a16:creationId xmlns:a16="http://schemas.microsoft.com/office/drawing/2014/main" id="{29D803DA-D45D-46C0-B81E-316BAA2FBC63}"/>
              </a:ext>
            </a:extLst>
          </p:cNvPr>
          <p:cNvGrpSpPr/>
          <p:nvPr/>
        </p:nvGrpSpPr>
        <p:grpSpPr>
          <a:xfrm>
            <a:off x="4452104" y="5494111"/>
            <a:ext cx="3252951" cy="543062"/>
            <a:chOff x="7433492" y="5494111"/>
            <a:chExt cx="3252951" cy="543062"/>
          </a:xfrm>
        </p:grpSpPr>
        <p:grpSp>
          <p:nvGrpSpPr>
            <p:cNvPr id="355" name="Graphic 85" descr="Man">
              <a:extLst>
                <a:ext uri="{FF2B5EF4-FFF2-40B4-BE49-F238E27FC236}">
                  <a16:creationId xmlns:a16="http://schemas.microsoft.com/office/drawing/2014/main" id="{D65D01BA-8F28-44D3-94F6-2B7C151162F4}"/>
                </a:ext>
              </a:extLst>
            </p:cNvPr>
            <p:cNvGrpSpPr/>
            <p:nvPr/>
          </p:nvGrpSpPr>
          <p:grpSpPr>
            <a:xfrm>
              <a:off x="10417330" y="5494115"/>
              <a:ext cx="269113" cy="523047"/>
              <a:chOff x="10349602" y="5557654"/>
              <a:chExt cx="291641" cy="596539"/>
            </a:xfrm>
            <a:solidFill>
              <a:srgbClr val="7C7C7C"/>
            </a:solidFill>
          </p:grpSpPr>
          <p:sp>
            <p:nvSpPr>
              <p:cNvPr id="383" name="Freeform: Shape 382">
                <a:extLst>
                  <a:ext uri="{FF2B5EF4-FFF2-40B4-BE49-F238E27FC236}">
                    <a16:creationId xmlns:a16="http://schemas.microsoft.com/office/drawing/2014/main" id="{0A0ABE5D-B01E-4728-8AD9-F3BC371F080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2D76AB2C-93D7-413F-87D3-7ADACEDDBC81}"/>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56" name="Graphic 69" descr="Man">
              <a:extLst>
                <a:ext uri="{FF2B5EF4-FFF2-40B4-BE49-F238E27FC236}">
                  <a16:creationId xmlns:a16="http://schemas.microsoft.com/office/drawing/2014/main" id="{AA3E6920-610C-4391-A589-1D2B5A81FB42}"/>
                </a:ext>
              </a:extLst>
            </p:cNvPr>
            <p:cNvGrpSpPr/>
            <p:nvPr/>
          </p:nvGrpSpPr>
          <p:grpSpPr>
            <a:xfrm>
              <a:off x="7779704" y="5494111"/>
              <a:ext cx="269113" cy="523047"/>
              <a:chOff x="7711976" y="5557650"/>
              <a:chExt cx="291641" cy="596539"/>
            </a:xfrm>
            <a:solidFill>
              <a:srgbClr val="330099"/>
            </a:solidFill>
          </p:grpSpPr>
          <p:sp>
            <p:nvSpPr>
              <p:cNvPr id="381" name="Freeform: Shape 380">
                <a:extLst>
                  <a:ext uri="{FF2B5EF4-FFF2-40B4-BE49-F238E27FC236}">
                    <a16:creationId xmlns:a16="http://schemas.microsoft.com/office/drawing/2014/main" id="{0ABAD222-39CE-4A53-A39C-E6DACE0B692B}"/>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E95235F7-4AEF-4CA7-9FEA-D68B06F35D8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7" name="Graphic 71" descr="Man">
              <a:extLst>
                <a:ext uri="{FF2B5EF4-FFF2-40B4-BE49-F238E27FC236}">
                  <a16:creationId xmlns:a16="http://schemas.microsoft.com/office/drawing/2014/main" id="{CD3E3DE7-75EE-4F56-87E2-3F014B959407}"/>
                </a:ext>
              </a:extLst>
            </p:cNvPr>
            <p:cNvGrpSpPr/>
            <p:nvPr/>
          </p:nvGrpSpPr>
          <p:grpSpPr>
            <a:xfrm>
              <a:off x="8125916" y="5494112"/>
              <a:ext cx="269113" cy="523047"/>
              <a:chOff x="8058188" y="5557651"/>
              <a:chExt cx="291641" cy="596539"/>
            </a:xfrm>
            <a:solidFill>
              <a:srgbClr val="330099"/>
            </a:solidFill>
          </p:grpSpPr>
          <p:sp>
            <p:nvSpPr>
              <p:cNvPr id="379" name="Freeform: Shape 378">
                <a:extLst>
                  <a:ext uri="{FF2B5EF4-FFF2-40B4-BE49-F238E27FC236}">
                    <a16:creationId xmlns:a16="http://schemas.microsoft.com/office/drawing/2014/main" id="{5B03E58A-4D01-4D73-83D2-29E2C0D8C977}"/>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127DE681-DE3A-4880-B910-85B5A348EE9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8" name="Graphic 73" descr="Man">
              <a:extLst>
                <a:ext uri="{FF2B5EF4-FFF2-40B4-BE49-F238E27FC236}">
                  <a16:creationId xmlns:a16="http://schemas.microsoft.com/office/drawing/2014/main" id="{103FC11B-8BA3-4EA8-B1DB-6C68F174A74A}"/>
                </a:ext>
              </a:extLst>
            </p:cNvPr>
            <p:cNvGrpSpPr/>
            <p:nvPr/>
          </p:nvGrpSpPr>
          <p:grpSpPr>
            <a:xfrm>
              <a:off x="8472128" y="5494112"/>
              <a:ext cx="269113" cy="523047"/>
              <a:chOff x="8404400" y="5557651"/>
              <a:chExt cx="291641" cy="596539"/>
            </a:xfrm>
            <a:solidFill>
              <a:srgbClr val="330099"/>
            </a:solidFill>
          </p:grpSpPr>
          <p:sp>
            <p:nvSpPr>
              <p:cNvPr id="377" name="Freeform: Shape 376">
                <a:extLst>
                  <a:ext uri="{FF2B5EF4-FFF2-40B4-BE49-F238E27FC236}">
                    <a16:creationId xmlns:a16="http://schemas.microsoft.com/office/drawing/2014/main" id="{D3E532CE-F3AC-4DAA-9350-F0EF2E04CB7D}"/>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50CF4080-EDA4-4685-93BE-17BBF0711801}"/>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9" name="Graphic 75" descr="Man">
              <a:extLst>
                <a:ext uri="{FF2B5EF4-FFF2-40B4-BE49-F238E27FC236}">
                  <a16:creationId xmlns:a16="http://schemas.microsoft.com/office/drawing/2014/main" id="{F2CF4DD5-7E28-406B-B003-80A47663C191}"/>
                </a:ext>
              </a:extLst>
            </p:cNvPr>
            <p:cNvGrpSpPr/>
            <p:nvPr/>
          </p:nvGrpSpPr>
          <p:grpSpPr>
            <a:xfrm>
              <a:off x="8818340" y="5494113"/>
              <a:ext cx="269113" cy="523047"/>
              <a:chOff x="8750612" y="5557652"/>
              <a:chExt cx="291641" cy="596539"/>
            </a:xfrm>
            <a:solidFill>
              <a:srgbClr val="330099"/>
            </a:solidFill>
          </p:grpSpPr>
          <p:sp>
            <p:nvSpPr>
              <p:cNvPr id="375" name="Freeform: Shape 374">
                <a:extLst>
                  <a:ext uri="{FF2B5EF4-FFF2-40B4-BE49-F238E27FC236}">
                    <a16:creationId xmlns:a16="http://schemas.microsoft.com/office/drawing/2014/main" id="{30F1A55D-66E3-481D-AB21-D3A0E7E5BBD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4263D6E3-FA9C-4887-A0E0-7A75AB22B05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0" name="Graphic 77" descr="Man">
              <a:extLst>
                <a:ext uri="{FF2B5EF4-FFF2-40B4-BE49-F238E27FC236}">
                  <a16:creationId xmlns:a16="http://schemas.microsoft.com/office/drawing/2014/main" id="{8BA3A074-1B5C-4E13-B9B7-C45A47D79438}"/>
                </a:ext>
              </a:extLst>
            </p:cNvPr>
            <p:cNvGrpSpPr/>
            <p:nvPr/>
          </p:nvGrpSpPr>
          <p:grpSpPr>
            <a:xfrm>
              <a:off x="9140603" y="5494114"/>
              <a:ext cx="269113" cy="523047"/>
              <a:chOff x="9072875" y="5557653"/>
              <a:chExt cx="291641" cy="596539"/>
            </a:xfrm>
            <a:solidFill>
              <a:srgbClr val="330099"/>
            </a:solidFill>
          </p:grpSpPr>
          <p:sp>
            <p:nvSpPr>
              <p:cNvPr id="373" name="Freeform: Shape 372">
                <a:extLst>
                  <a:ext uri="{FF2B5EF4-FFF2-40B4-BE49-F238E27FC236}">
                    <a16:creationId xmlns:a16="http://schemas.microsoft.com/office/drawing/2014/main" id="{F01F8DF8-BB3A-4686-95C7-207B647BA156}"/>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17136107-CD49-4D9C-AB66-46F2A5CC22B1}"/>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2" name="Graphic 81" descr="Man">
              <a:extLst>
                <a:ext uri="{FF2B5EF4-FFF2-40B4-BE49-F238E27FC236}">
                  <a16:creationId xmlns:a16="http://schemas.microsoft.com/office/drawing/2014/main" id="{F6CD766D-64F9-431A-84D2-81A3FA6CF70F}"/>
                </a:ext>
              </a:extLst>
            </p:cNvPr>
            <p:cNvGrpSpPr/>
            <p:nvPr/>
          </p:nvGrpSpPr>
          <p:grpSpPr>
            <a:xfrm>
              <a:off x="9781020" y="5494114"/>
              <a:ext cx="269113" cy="523047"/>
              <a:chOff x="9713292" y="5557653"/>
              <a:chExt cx="291641" cy="596539"/>
            </a:xfrm>
            <a:solidFill>
              <a:srgbClr val="7C7C7C"/>
            </a:solidFill>
          </p:grpSpPr>
          <p:sp>
            <p:nvSpPr>
              <p:cNvPr id="369" name="Freeform: Shape 368">
                <a:extLst>
                  <a:ext uri="{FF2B5EF4-FFF2-40B4-BE49-F238E27FC236}">
                    <a16:creationId xmlns:a16="http://schemas.microsoft.com/office/drawing/2014/main" id="{639C691D-CF6E-4F54-A3C1-1FDFE47F4D8E}"/>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7F0612DB-48B0-4862-B4B0-F54C2D6DC521}"/>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63" name="Graphic 83" descr="Man">
              <a:extLst>
                <a:ext uri="{FF2B5EF4-FFF2-40B4-BE49-F238E27FC236}">
                  <a16:creationId xmlns:a16="http://schemas.microsoft.com/office/drawing/2014/main" id="{D69D95D3-7918-4FA4-BFD6-F78F8569B2CA}"/>
                </a:ext>
              </a:extLst>
            </p:cNvPr>
            <p:cNvGrpSpPr/>
            <p:nvPr/>
          </p:nvGrpSpPr>
          <p:grpSpPr>
            <a:xfrm>
              <a:off x="10099175" y="5494114"/>
              <a:ext cx="269113" cy="523047"/>
              <a:chOff x="10031447" y="5557653"/>
              <a:chExt cx="291641" cy="596539"/>
            </a:xfrm>
            <a:solidFill>
              <a:srgbClr val="7C7C7C"/>
            </a:solidFill>
          </p:grpSpPr>
          <p:sp>
            <p:nvSpPr>
              <p:cNvPr id="367" name="Freeform: Shape 366">
                <a:extLst>
                  <a:ext uri="{FF2B5EF4-FFF2-40B4-BE49-F238E27FC236}">
                    <a16:creationId xmlns:a16="http://schemas.microsoft.com/office/drawing/2014/main" id="{5F8B9E54-D0EA-4706-A769-CA01AF066423}"/>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1B024CC1-AE77-479E-A251-E0726F59A573}"/>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64" name="Graphic 87" descr="Man">
              <a:extLst>
                <a:ext uri="{FF2B5EF4-FFF2-40B4-BE49-F238E27FC236}">
                  <a16:creationId xmlns:a16="http://schemas.microsoft.com/office/drawing/2014/main" id="{C96C918F-AC25-459E-A79B-34561E05F293}"/>
                </a:ext>
              </a:extLst>
            </p:cNvPr>
            <p:cNvGrpSpPr/>
            <p:nvPr/>
          </p:nvGrpSpPr>
          <p:grpSpPr>
            <a:xfrm>
              <a:off x="7433492" y="5494111"/>
              <a:ext cx="269113" cy="523047"/>
              <a:chOff x="7365764" y="5557650"/>
              <a:chExt cx="291641" cy="596539"/>
            </a:xfrm>
            <a:solidFill>
              <a:srgbClr val="330099"/>
            </a:solidFill>
          </p:grpSpPr>
          <p:sp>
            <p:nvSpPr>
              <p:cNvPr id="365" name="Freeform: Shape 364">
                <a:extLst>
                  <a:ext uri="{FF2B5EF4-FFF2-40B4-BE49-F238E27FC236}">
                    <a16:creationId xmlns:a16="http://schemas.microsoft.com/office/drawing/2014/main" id="{17F1A384-1C48-4B43-BE66-2C674C9E156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A66804E5-F55C-47B5-B1C4-3BCA952571AC}"/>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77" name="Graphic 77" descr="Man">
              <a:extLst>
                <a:ext uri="{FF2B5EF4-FFF2-40B4-BE49-F238E27FC236}">
                  <a16:creationId xmlns:a16="http://schemas.microsoft.com/office/drawing/2014/main" id="{A6760A1A-E18A-40C2-BE6F-5277A506A065}"/>
                </a:ext>
              </a:extLst>
            </p:cNvPr>
            <p:cNvGrpSpPr/>
            <p:nvPr/>
          </p:nvGrpSpPr>
          <p:grpSpPr>
            <a:xfrm>
              <a:off x="9455755" y="5502787"/>
              <a:ext cx="291645" cy="534386"/>
              <a:chOff x="9072877" y="5557653"/>
              <a:chExt cx="291641" cy="596527"/>
            </a:xfrm>
            <a:gradFill>
              <a:gsLst>
                <a:gs pos="50000">
                  <a:srgbClr val="330099"/>
                </a:gs>
                <a:gs pos="50000">
                  <a:schemeClr val="bg1">
                    <a:lumMod val="50000"/>
                  </a:schemeClr>
                </a:gs>
              </a:gsLst>
              <a:lin ang="16200000" scaled="0"/>
            </a:gradFill>
          </p:grpSpPr>
          <p:sp>
            <p:nvSpPr>
              <p:cNvPr id="179" name="Freeform: Shape 178">
                <a:extLst>
                  <a:ext uri="{FF2B5EF4-FFF2-40B4-BE49-F238E27FC236}">
                    <a16:creationId xmlns:a16="http://schemas.microsoft.com/office/drawing/2014/main" id="{9F2ED74E-6C57-493A-AB2A-46B77C424FD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374CA799-C7F3-4EAA-8A8B-8EF34B45F5F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cxnSp>
        <p:nvCxnSpPr>
          <p:cNvPr id="183" name="Straight Connector 182">
            <a:extLst>
              <a:ext uri="{FF2B5EF4-FFF2-40B4-BE49-F238E27FC236}">
                <a16:creationId xmlns:a16="http://schemas.microsoft.com/office/drawing/2014/main" id="{BD6CE8C9-D50D-44EE-892D-72C931BCDBCB}"/>
              </a:ext>
            </a:extLst>
          </p:cNvPr>
          <p:cNvCxnSpPr>
            <a:cxnSpLocks/>
          </p:cNvCxnSpPr>
          <p:nvPr/>
        </p:nvCxnSpPr>
        <p:spPr>
          <a:xfrm>
            <a:off x="809654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E5FFB631-33EC-40FF-BCEE-7E2641BE8D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75597" y="4065499"/>
            <a:ext cx="974992" cy="974992"/>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14C459DB-06E0-42C3-AAE7-7F5577F0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058" y="4869961"/>
            <a:ext cx="510507" cy="510507"/>
          </a:xfrm>
          <a:prstGeom prst="rect">
            <a:avLst/>
          </a:prstGeom>
        </p:spPr>
      </p:pic>
      <p:sp>
        <p:nvSpPr>
          <p:cNvPr id="17" name="TextBox 16">
            <a:extLst>
              <a:ext uri="{FF2B5EF4-FFF2-40B4-BE49-F238E27FC236}">
                <a16:creationId xmlns:a16="http://schemas.microsoft.com/office/drawing/2014/main" id="{C0345E01-BC02-492C-9D8A-51B8587D5944}"/>
              </a:ext>
            </a:extLst>
          </p:cNvPr>
          <p:cNvSpPr txBox="1"/>
          <p:nvPr/>
        </p:nvSpPr>
        <p:spPr>
          <a:xfrm>
            <a:off x="9519757" y="4130546"/>
            <a:ext cx="2439687"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20%</a:t>
            </a:r>
            <a:r>
              <a:rPr lang="en-GB" sz="2200" dirty="0">
                <a:latin typeface="Arial" panose="020B0604020202020204" pitchFamily="34" charset="0"/>
                <a:cs typeface="Arial" panose="020B0604020202020204" pitchFamily="34" charset="0"/>
              </a:rPr>
              <a:t> say someone smokes inside at home</a:t>
            </a:r>
          </a:p>
        </p:txBody>
      </p:sp>
      <p:grpSp>
        <p:nvGrpSpPr>
          <p:cNvPr id="193" name="Graphic 85" descr="Man">
            <a:extLst>
              <a:ext uri="{FF2B5EF4-FFF2-40B4-BE49-F238E27FC236}">
                <a16:creationId xmlns:a16="http://schemas.microsoft.com/office/drawing/2014/main" id="{B7204CF8-19B7-48F8-9901-18A51C031CDD}"/>
              </a:ext>
            </a:extLst>
          </p:cNvPr>
          <p:cNvGrpSpPr/>
          <p:nvPr/>
        </p:nvGrpSpPr>
        <p:grpSpPr>
          <a:xfrm>
            <a:off x="11362415" y="5501079"/>
            <a:ext cx="269113" cy="523047"/>
            <a:chOff x="10349602" y="5557654"/>
            <a:chExt cx="291641" cy="596539"/>
          </a:xfrm>
          <a:solidFill>
            <a:srgbClr val="7C7C7C"/>
          </a:solidFill>
        </p:grpSpPr>
        <p:sp>
          <p:nvSpPr>
            <p:cNvPr id="194" name="Freeform: Shape 193">
              <a:extLst>
                <a:ext uri="{FF2B5EF4-FFF2-40B4-BE49-F238E27FC236}">
                  <a16:creationId xmlns:a16="http://schemas.microsoft.com/office/drawing/2014/main" id="{BFFFE074-F356-437D-A7C3-42327A5AF2E0}"/>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EE8C3815-A56A-4090-8E17-69762ADAFB6E}"/>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6" name="Graphic 69" descr="Man">
            <a:extLst>
              <a:ext uri="{FF2B5EF4-FFF2-40B4-BE49-F238E27FC236}">
                <a16:creationId xmlns:a16="http://schemas.microsoft.com/office/drawing/2014/main" id="{BFA337EE-C32C-47F9-B54A-691C16D6FCD8}"/>
              </a:ext>
            </a:extLst>
          </p:cNvPr>
          <p:cNvGrpSpPr/>
          <p:nvPr/>
        </p:nvGrpSpPr>
        <p:grpSpPr>
          <a:xfrm>
            <a:off x="8724789" y="5501075"/>
            <a:ext cx="269113" cy="523047"/>
            <a:chOff x="7711976" y="5557650"/>
            <a:chExt cx="291641" cy="596539"/>
          </a:xfrm>
          <a:solidFill>
            <a:srgbClr val="330099"/>
          </a:solidFill>
        </p:grpSpPr>
        <p:sp>
          <p:nvSpPr>
            <p:cNvPr id="197" name="Freeform: Shape 196">
              <a:extLst>
                <a:ext uri="{FF2B5EF4-FFF2-40B4-BE49-F238E27FC236}">
                  <a16:creationId xmlns:a16="http://schemas.microsoft.com/office/drawing/2014/main" id="{DA8F198B-69BD-4CCA-8EDC-047CCBFE6B5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9D27A6B2-6C89-444F-A37E-34A8696C32F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9" name="Graphic 71" descr="Man">
            <a:extLst>
              <a:ext uri="{FF2B5EF4-FFF2-40B4-BE49-F238E27FC236}">
                <a16:creationId xmlns:a16="http://schemas.microsoft.com/office/drawing/2014/main" id="{BF681FE7-7D25-44D2-A851-875AB6CAEB86}"/>
              </a:ext>
            </a:extLst>
          </p:cNvPr>
          <p:cNvGrpSpPr/>
          <p:nvPr/>
        </p:nvGrpSpPr>
        <p:grpSpPr>
          <a:xfrm>
            <a:off x="9071001" y="5501076"/>
            <a:ext cx="269113" cy="523047"/>
            <a:chOff x="8058188" y="5557651"/>
            <a:chExt cx="291641" cy="596539"/>
          </a:xfrm>
          <a:solidFill>
            <a:schemeClr val="accent3">
              <a:lumMod val="75000"/>
            </a:schemeClr>
          </a:solidFill>
        </p:grpSpPr>
        <p:sp>
          <p:nvSpPr>
            <p:cNvPr id="200" name="Freeform: Shape 199">
              <a:extLst>
                <a:ext uri="{FF2B5EF4-FFF2-40B4-BE49-F238E27FC236}">
                  <a16:creationId xmlns:a16="http://schemas.microsoft.com/office/drawing/2014/main" id="{11E6B8BA-790D-4D31-AF41-597A4DCBCC1B}"/>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72ECAB07-C771-4CEA-A67E-27EF32A4D4B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2" name="Graphic 73" descr="Man">
            <a:extLst>
              <a:ext uri="{FF2B5EF4-FFF2-40B4-BE49-F238E27FC236}">
                <a16:creationId xmlns:a16="http://schemas.microsoft.com/office/drawing/2014/main" id="{18F790C8-B432-447B-BC30-C53CF1D11E04}"/>
              </a:ext>
            </a:extLst>
          </p:cNvPr>
          <p:cNvGrpSpPr/>
          <p:nvPr/>
        </p:nvGrpSpPr>
        <p:grpSpPr>
          <a:xfrm>
            <a:off x="9417213" y="5501076"/>
            <a:ext cx="269113" cy="523047"/>
            <a:chOff x="8404400" y="5557651"/>
            <a:chExt cx="291641" cy="596539"/>
          </a:xfrm>
          <a:solidFill>
            <a:schemeClr val="accent3">
              <a:lumMod val="75000"/>
            </a:schemeClr>
          </a:solidFill>
        </p:grpSpPr>
        <p:sp>
          <p:nvSpPr>
            <p:cNvPr id="203" name="Freeform: Shape 202">
              <a:extLst>
                <a:ext uri="{FF2B5EF4-FFF2-40B4-BE49-F238E27FC236}">
                  <a16:creationId xmlns:a16="http://schemas.microsoft.com/office/drawing/2014/main" id="{F4BCD58D-716F-4C32-ADB4-B4F7B0E4B5BA}"/>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9DD1BDE7-3B15-4D72-9E2D-EA439B5DEA8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5" name="Graphic 75" descr="Man">
            <a:extLst>
              <a:ext uri="{FF2B5EF4-FFF2-40B4-BE49-F238E27FC236}">
                <a16:creationId xmlns:a16="http://schemas.microsoft.com/office/drawing/2014/main" id="{071FE544-DDEE-4DD7-A77A-100A702FC86E}"/>
              </a:ext>
            </a:extLst>
          </p:cNvPr>
          <p:cNvGrpSpPr/>
          <p:nvPr/>
        </p:nvGrpSpPr>
        <p:grpSpPr>
          <a:xfrm>
            <a:off x="9763425" y="5501077"/>
            <a:ext cx="269113" cy="523047"/>
            <a:chOff x="8750612" y="5557652"/>
            <a:chExt cx="291641" cy="596539"/>
          </a:xfrm>
          <a:solidFill>
            <a:schemeClr val="accent3">
              <a:lumMod val="75000"/>
            </a:schemeClr>
          </a:solidFill>
        </p:grpSpPr>
        <p:sp>
          <p:nvSpPr>
            <p:cNvPr id="206" name="Freeform: Shape 205">
              <a:extLst>
                <a:ext uri="{FF2B5EF4-FFF2-40B4-BE49-F238E27FC236}">
                  <a16:creationId xmlns:a16="http://schemas.microsoft.com/office/drawing/2014/main" id="{EF5EC767-8E43-4619-9E23-72178D49B293}"/>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DAFE9B57-9F62-43B0-BCB0-402656128D2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8" name="Graphic 77" descr="Man">
            <a:extLst>
              <a:ext uri="{FF2B5EF4-FFF2-40B4-BE49-F238E27FC236}">
                <a16:creationId xmlns:a16="http://schemas.microsoft.com/office/drawing/2014/main" id="{9F68BBC1-C2CF-4956-B81E-3A9BFE45A9E8}"/>
              </a:ext>
            </a:extLst>
          </p:cNvPr>
          <p:cNvGrpSpPr/>
          <p:nvPr/>
        </p:nvGrpSpPr>
        <p:grpSpPr>
          <a:xfrm>
            <a:off x="10085688" y="5501078"/>
            <a:ext cx="269113" cy="523047"/>
            <a:chOff x="9072875" y="5557653"/>
            <a:chExt cx="291641" cy="596539"/>
          </a:xfrm>
          <a:solidFill>
            <a:schemeClr val="accent3">
              <a:lumMod val="75000"/>
            </a:schemeClr>
          </a:solidFill>
        </p:grpSpPr>
        <p:sp>
          <p:nvSpPr>
            <p:cNvPr id="209" name="Freeform: Shape 208">
              <a:extLst>
                <a:ext uri="{FF2B5EF4-FFF2-40B4-BE49-F238E27FC236}">
                  <a16:creationId xmlns:a16="http://schemas.microsoft.com/office/drawing/2014/main" id="{0C3446D0-CF27-4A21-9FAC-F436BC98820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6E1A2E1A-12FD-4A41-A779-34504D53549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1" name="Graphic 79" descr="Man">
            <a:extLst>
              <a:ext uri="{FF2B5EF4-FFF2-40B4-BE49-F238E27FC236}">
                <a16:creationId xmlns:a16="http://schemas.microsoft.com/office/drawing/2014/main" id="{82D1B607-CB54-4908-980E-5524BCCCD040}"/>
              </a:ext>
            </a:extLst>
          </p:cNvPr>
          <p:cNvGrpSpPr/>
          <p:nvPr/>
        </p:nvGrpSpPr>
        <p:grpSpPr>
          <a:xfrm>
            <a:off x="10405897" y="5501078"/>
            <a:ext cx="269113" cy="523047"/>
            <a:chOff x="9393084" y="5557653"/>
            <a:chExt cx="291641" cy="596539"/>
          </a:xfrm>
          <a:solidFill>
            <a:schemeClr val="accent3">
              <a:lumMod val="75000"/>
            </a:schemeClr>
          </a:solidFill>
        </p:grpSpPr>
        <p:sp>
          <p:nvSpPr>
            <p:cNvPr id="212" name="Freeform: Shape 211">
              <a:extLst>
                <a:ext uri="{FF2B5EF4-FFF2-40B4-BE49-F238E27FC236}">
                  <a16:creationId xmlns:a16="http://schemas.microsoft.com/office/drawing/2014/main" id="{F836483F-3567-4C3E-ADC1-00ECF11D06B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1F4DAAA0-6B1F-408C-B54A-7DCA8609CA07}"/>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4" name="Graphic 81" descr="Man">
            <a:extLst>
              <a:ext uri="{FF2B5EF4-FFF2-40B4-BE49-F238E27FC236}">
                <a16:creationId xmlns:a16="http://schemas.microsoft.com/office/drawing/2014/main" id="{0C9ADB0A-CD3F-4AA0-BF05-71E840A70A70}"/>
              </a:ext>
            </a:extLst>
          </p:cNvPr>
          <p:cNvGrpSpPr/>
          <p:nvPr/>
        </p:nvGrpSpPr>
        <p:grpSpPr>
          <a:xfrm>
            <a:off x="10726105" y="5501078"/>
            <a:ext cx="269113" cy="523047"/>
            <a:chOff x="9713292" y="5557653"/>
            <a:chExt cx="291641" cy="596539"/>
          </a:xfrm>
          <a:solidFill>
            <a:schemeClr val="accent3">
              <a:lumMod val="75000"/>
            </a:schemeClr>
          </a:solidFill>
        </p:grpSpPr>
        <p:sp>
          <p:nvSpPr>
            <p:cNvPr id="215" name="Freeform: Shape 214">
              <a:extLst>
                <a:ext uri="{FF2B5EF4-FFF2-40B4-BE49-F238E27FC236}">
                  <a16:creationId xmlns:a16="http://schemas.microsoft.com/office/drawing/2014/main" id="{3B4F7C2C-AED4-4082-906D-AB9FB36B48C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C12E6AB8-5C6F-4F38-B0BB-3A80F5D6916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7" name="Graphic 83" descr="Man">
            <a:extLst>
              <a:ext uri="{FF2B5EF4-FFF2-40B4-BE49-F238E27FC236}">
                <a16:creationId xmlns:a16="http://schemas.microsoft.com/office/drawing/2014/main" id="{6EF0F15D-A585-4011-954D-3A816C7401C6}"/>
              </a:ext>
            </a:extLst>
          </p:cNvPr>
          <p:cNvGrpSpPr/>
          <p:nvPr/>
        </p:nvGrpSpPr>
        <p:grpSpPr>
          <a:xfrm>
            <a:off x="11044260" y="5501078"/>
            <a:ext cx="269113" cy="523047"/>
            <a:chOff x="10031447" y="5557653"/>
            <a:chExt cx="291641" cy="596539"/>
          </a:xfrm>
          <a:solidFill>
            <a:schemeClr val="accent3">
              <a:lumMod val="75000"/>
            </a:schemeClr>
          </a:solidFill>
        </p:grpSpPr>
        <p:sp>
          <p:nvSpPr>
            <p:cNvPr id="218" name="Freeform: Shape 217">
              <a:extLst>
                <a:ext uri="{FF2B5EF4-FFF2-40B4-BE49-F238E27FC236}">
                  <a16:creationId xmlns:a16="http://schemas.microsoft.com/office/drawing/2014/main" id="{31CAEF8E-6127-4BC8-94F1-4E3480D1272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99BDFF4E-EAD0-4D8B-A18E-B4F68826433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0" name="Graphic 87" descr="Man">
            <a:extLst>
              <a:ext uri="{FF2B5EF4-FFF2-40B4-BE49-F238E27FC236}">
                <a16:creationId xmlns:a16="http://schemas.microsoft.com/office/drawing/2014/main" id="{F33D7045-C120-448F-ADFC-D6FB5747ACA4}"/>
              </a:ext>
            </a:extLst>
          </p:cNvPr>
          <p:cNvGrpSpPr/>
          <p:nvPr/>
        </p:nvGrpSpPr>
        <p:grpSpPr>
          <a:xfrm>
            <a:off x="8378577" y="5501075"/>
            <a:ext cx="269113" cy="523047"/>
            <a:chOff x="7365764" y="5557650"/>
            <a:chExt cx="291641" cy="596539"/>
          </a:xfrm>
          <a:solidFill>
            <a:srgbClr val="330099"/>
          </a:solidFill>
        </p:grpSpPr>
        <p:sp>
          <p:nvSpPr>
            <p:cNvPr id="221" name="Freeform: Shape 220">
              <a:extLst>
                <a:ext uri="{FF2B5EF4-FFF2-40B4-BE49-F238E27FC236}">
                  <a16:creationId xmlns:a16="http://schemas.microsoft.com/office/drawing/2014/main" id="{AB3CFFF5-D5E7-49E9-96BE-0A1F15E875AA}"/>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1AD13111-FDF5-4FEC-A43B-027D155BE120}"/>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0" name="Title 1">
            <a:extLst>
              <a:ext uri="{FF2B5EF4-FFF2-40B4-BE49-F238E27FC236}">
                <a16:creationId xmlns:a16="http://schemas.microsoft.com/office/drawing/2014/main" id="{8CF9441F-EB88-4770-9A5B-C176F4E78066}"/>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21" name="Title 1">
            <a:extLst>
              <a:ext uri="{FF2B5EF4-FFF2-40B4-BE49-F238E27FC236}">
                <a16:creationId xmlns:a16="http://schemas.microsoft.com/office/drawing/2014/main" id="{8D671F55-197E-434D-90FA-6D465593067A}"/>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Smoking, alcohol, drugs and sexual health</a:t>
            </a:r>
          </a:p>
        </p:txBody>
      </p:sp>
      <p:pic>
        <p:nvPicPr>
          <p:cNvPr id="6" name="Picture 5" descr="A picture containing light, drawing&#10;&#10;Description automatically generated">
            <a:extLst>
              <a:ext uri="{FF2B5EF4-FFF2-40B4-BE49-F238E27FC236}">
                <a16:creationId xmlns:a16="http://schemas.microsoft.com/office/drawing/2014/main" id="{2DCD8469-7155-4FE3-B9BD-5522CC4D12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223" name="Graphic 77" descr="Man">
            <a:extLst>
              <a:ext uri="{FF2B5EF4-FFF2-40B4-BE49-F238E27FC236}">
                <a16:creationId xmlns:a16="http://schemas.microsoft.com/office/drawing/2014/main" id="{2B437382-02F0-45ED-884F-216B94836004}"/>
              </a:ext>
            </a:extLst>
          </p:cNvPr>
          <p:cNvGrpSpPr/>
          <p:nvPr/>
        </p:nvGrpSpPr>
        <p:grpSpPr>
          <a:xfrm>
            <a:off x="856255" y="3203744"/>
            <a:ext cx="291645" cy="534386"/>
            <a:chOff x="9072877" y="5557653"/>
            <a:chExt cx="291641" cy="596527"/>
          </a:xfrm>
          <a:gradFill>
            <a:gsLst>
              <a:gs pos="50000">
                <a:srgbClr val="330099"/>
              </a:gs>
              <a:gs pos="50000">
                <a:schemeClr val="bg1">
                  <a:lumMod val="50000"/>
                </a:schemeClr>
              </a:gs>
            </a:gsLst>
            <a:lin ang="16200000" scaled="0"/>
          </a:gradFill>
        </p:grpSpPr>
        <p:sp>
          <p:nvSpPr>
            <p:cNvPr id="225" name="Freeform: Shape 224">
              <a:extLst>
                <a:ext uri="{FF2B5EF4-FFF2-40B4-BE49-F238E27FC236}">
                  <a16:creationId xmlns:a16="http://schemas.microsoft.com/office/drawing/2014/main" id="{AC72E52D-4956-4968-BDB0-6F39DAE37A8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4D604990-29E9-4A1E-88F7-19270C43626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30" name="Graphic 85" descr="Man">
            <a:extLst>
              <a:ext uri="{FF2B5EF4-FFF2-40B4-BE49-F238E27FC236}">
                <a16:creationId xmlns:a16="http://schemas.microsoft.com/office/drawing/2014/main" id="{FA4DBC22-EE6A-4054-BCE2-264A63932664}"/>
              </a:ext>
            </a:extLst>
          </p:cNvPr>
          <p:cNvGrpSpPr/>
          <p:nvPr/>
        </p:nvGrpSpPr>
        <p:grpSpPr>
          <a:xfrm>
            <a:off x="3180488" y="3195951"/>
            <a:ext cx="269113" cy="523047"/>
            <a:chOff x="10349602" y="5557654"/>
            <a:chExt cx="291641" cy="596539"/>
          </a:xfrm>
          <a:solidFill>
            <a:srgbClr val="7C7C7C"/>
          </a:solidFill>
        </p:grpSpPr>
        <p:sp>
          <p:nvSpPr>
            <p:cNvPr id="231" name="Freeform: Shape 230">
              <a:extLst>
                <a:ext uri="{FF2B5EF4-FFF2-40B4-BE49-F238E27FC236}">
                  <a16:creationId xmlns:a16="http://schemas.microsoft.com/office/drawing/2014/main" id="{1AC52B0B-EB53-4C0B-8191-85F6B1E62579}"/>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8AACBBE3-EF27-474D-B196-E4446208740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spTree>
    <p:extLst>
      <p:ext uri="{BB962C8B-B14F-4D97-AF65-F5344CB8AC3E}">
        <p14:creationId xmlns:p14="http://schemas.microsoft.com/office/powerpoint/2010/main" val="260631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8</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7985383" y="149189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32014" y="352520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51162" y="289462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13536" y="289462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159748" y="289462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05960" y="2894624"/>
            <a:ext cx="269113" cy="523047"/>
            <a:chOff x="8404400" y="5557651"/>
            <a:chExt cx="291641" cy="596539"/>
          </a:xfrm>
          <a:solidFill>
            <a:schemeClr val="accent3">
              <a:lumMod val="75000"/>
            </a:schemeClr>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52172" y="289462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174435" y="289462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494644" y="289462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14852" y="289462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33007" y="289462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467324" y="289462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391928" y="2905954"/>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54302" y="2905950"/>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4" name="Graphic 71" descr="Man">
            <a:extLst>
              <a:ext uri="{FF2B5EF4-FFF2-40B4-BE49-F238E27FC236}">
                <a16:creationId xmlns:a16="http://schemas.microsoft.com/office/drawing/2014/main" id="{3DDE2948-5C5B-464C-974F-99C09FCF70E5}"/>
              </a:ext>
            </a:extLst>
          </p:cNvPr>
          <p:cNvGrpSpPr/>
          <p:nvPr/>
        </p:nvGrpSpPr>
        <p:grpSpPr>
          <a:xfrm>
            <a:off x="5100514" y="2905951"/>
            <a:ext cx="269113" cy="523047"/>
            <a:chOff x="8058188" y="5557651"/>
            <a:chExt cx="291641" cy="596539"/>
          </a:xfrm>
          <a:solidFill>
            <a:srgbClr val="330099"/>
          </a:solidFill>
        </p:grpSpPr>
        <p:sp>
          <p:nvSpPr>
            <p:cNvPr id="286" name="Freeform: Shape 285">
              <a:extLst>
                <a:ext uri="{FF2B5EF4-FFF2-40B4-BE49-F238E27FC236}">
                  <a16:creationId xmlns:a16="http://schemas.microsoft.com/office/drawing/2014/main" id="{CBA16AF7-8E0C-4C1F-ABCB-817331101FF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3CDF3D92-0AE9-48A0-B889-3F31E1250B69}"/>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5446726" y="2905951"/>
            <a:ext cx="269113" cy="523047"/>
            <a:chOff x="8404400" y="5557651"/>
            <a:chExt cx="291641" cy="596539"/>
          </a:xfrm>
          <a:solidFill>
            <a:schemeClr val="accent3">
              <a:lumMod val="75000"/>
            </a:schemeClr>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5792938" y="2905952"/>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6115201" y="2905953"/>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35410" y="2905953"/>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55618" y="2905953"/>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073773" y="2905953"/>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08090" y="2905950"/>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3451162" y="5194475"/>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813536" y="5194471"/>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1159748" y="5194472"/>
            <a:ext cx="269113" cy="523047"/>
            <a:chOff x="8058188" y="5557651"/>
            <a:chExt cx="291641" cy="596539"/>
          </a:xfrm>
          <a:solidFill>
            <a:srgbClr val="330099"/>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8" name="Graphic 77" descr="Man">
            <a:extLst>
              <a:ext uri="{FF2B5EF4-FFF2-40B4-BE49-F238E27FC236}">
                <a16:creationId xmlns:a16="http://schemas.microsoft.com/office/drawing/2014/main" id="{A4881F99-D5FF-47C0-9446-FFEB223A14C0}"/>
              </a:ext>
            </a:extLst>
          </p:cNvPr>
          <p:cNvGrpSpPr/>
          <p:nvPr/>
        </p:nvGrpSpPr>
        <p:grpSpPr>
          <a:xfrm>
            <a:off x="2174435" y="5194474"/>
            <a:ext cx="269113" cy="523047"/>
            <a:chOff x="9072875" y="5557653"/>
            <a:chExt cx="291641" cy="596539"/>
          </a:xfrm>
          <a:solidFill>
            <a:schemeClr val="accent3">
              <a:lumMod val="75000"/>
            </a:schemeClr>
          </a:solidFill>
        </p:grpSpPr>
        <p:sp>
          <p:nvSpPr>
            <p:cNvPr id="311" name="Freeform: Shape 310">
              <a:extLst>
                <a:ext uri="{FF2B5EF4-FFF2-40B4-BE49-F238E27FC236}">
                  <a16:creationId xmlns:a16="http://schemas.microsoft.com/office/drawing/2014/main" id="{CEDD00A7-313B-4C6F-92E4-1B1A055D550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C3D8862-03A7-45B9-9B12-8A7049EEBC7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9" name="Graphic 79" descr="Man">
            <a:extLst>
              <a:ext uri="{FF2B5EF4-FFF2-40B4-BE49-F238E27FC236}">
                <a16:creationId xmlns:a16="http://schemas.microsoft.com/office/drawing/2014/main" id="{0E5183F4-3F2F-45E0-AC51-EDB4E4E1ABDD}"/>
              </a:ext>
            </a:extLst>
          </p:cNvPr>
          <p:cNvGrpSpPr/>
          <p:nvPr/>
        </p:nvGrpSpPr>
        <p:grpSpPr>
          <a:xfrm>
            <a:off x="2494644" y="5194474"/>
            <a:ext cx="269113" cy="523047"/>
            <a:chOff x="9393084" y="5557653"/>
            <a:chExt cx="291641" cy="596539"/>
          </a:xfrm>
          <a:solidFill>
            <a:schemeClr val="accent3">
              <a:lumMod val="75000"/>
            </a:schemeClr>
          </a:solidFill>
        </p:grpSpPr>
        <p:sp>
          <p:nvSpPr>
            <p:cNvPr id="309" name="Freeform: Shape 308">
              <a:extLst>
                <a:ext uri="{FF2B5EF4-FFF2-40B4-BE49-F238E27FC236}">
                  <a16:creationId xmlns:a16="http://schemas.microsoft.com/office/drawing/2014/main" id="{936BC434-5CF0-4CE4-BC03-52CF47A2257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B23C576-59EA-4FAB-9B4A-452E95A63CD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2814852" y="5194474"/>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3133007" y="5194474"/>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467324" y="5194471"/>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20445" y="289462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682819" y="289461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9029031" y="2894620"/>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9375243" y="2894620"/>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21455" y="2894621"/>
            <a:ext cx="269113" cy="523047"/>
            <a:chOff x="8750612" y="5557652"/>
            <a:chExt cx="291641" cy="596539"/>
          </a:xfrm>
          <a:solidFill>
            <a:schemeClr val="accent3">
              <a:lumMod val="75000"/>
            </a:schemeClr>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43718" y="2894622"/>
            <a:ext cx="269113" cy="523047"/>
            <a:chOff x="9072875" y="5557653"/>
            <a:chExt cx="291641" cy="596539"/>
          </a:xfrm>
          <a:solidFill>
            <a:schemeClr val="accent3">
              <a:lumMod val="75000"/>
            </a:schemeClr>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363927" y="2894622"/>
            <a:ext cx="269113" cy="523047"/>
            <a:chOff x="9393084" y="5557653"/>
            <a:chExt cx="291641" cy="596539"/>
          </a:xfrm>
          <a:solidFill>
            <a:srgbClr val="7C7C7C"/>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10684135" y="2894622"/>
            <a:ext cx="269113" cy="523047"/>
            <a:chOff x="9713292" y="5557653"/>
            <a:chExt cx="291641" cy="596539"/>
          </a:xfrm>
          <a:solidFill>
            <a:srgbClr val="7C7C7C"/>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11002290" y="2894622"/>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36607" y="289461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448935" y="1595715"/>
            <a:ext cx="2499706"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29%</a:t>
            </a:r>
            <a:r>
              <a:rPr lang="en-GB" dirty="0">
                <a:latin typeface="Arial" panose="020B0604020202020204" pitchFamily="34" charset="0"/>
                <a:cs typeface="Arial" panose="020B0604020202020204" pitchFamily="34" charset="0"/>
              </a:rPr>
              <a:t> feel scared at least sometimes going to school because they are being bullied</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5568318" y="1595820"/>
            <a:ext cx="2360231"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31%</a:t>
            </a:r>
            <a:r>
              <a:rPr lang="en-GB" dirty="0">
                <a:latin typeface="Arial" panose="020B0604020202020204" pitchFamily="34" charset="0"/>
                <a:cs typeface="Arial" panose="020B0604020202020204" pitchFamily="34" charset="0"/>
              </a:rPr>
              <a:t> have been bullied or picked on because of their size or weight</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9558729" y="1565237"/>
            <a:ext cx="2379371"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42%</a:t>
            </a:r>
            <a:r>
              <a:rPr lang="en-GB" dirty="0">
                <a:latin typeface="Arial" panose="020B0604020202020204" pitchFamily="34" charset="0"/>
                <a:cs typeface="Arial" panose="020B0604020202020204" pitchFamily="34" charset="0"/>
              </a:rPr>
              <a:t> thought their school would not help to stop bullying if they experienced it</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1668578" y="3997495"/>
            <a:ext cx="2210019"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44%</a:t>
            </a:r>
            <a:r>
              <a:rPr lang="en-GB" dirty="0">
                <a:latin typeface="Arial" panose="020B0604020202020204" pitchFamily="34" charset="0"/>
                <a:cs typeface="Arial" panose="020B0604020202020204" pitchFamily="34" charset="0"/>
              </a:rPr>
              <a:t> felt lonely some or most of the time</a:t>
            </a:r>
          </a:p>
        </p:txBody>
      </p:sp>
      <p:sp>
        <p:nvSpPr>
          <p:cNvPr id="3" name="TextBox 2">
            <a:extLst>
              <a:ext uri="{FF2B5EF4-FFF2-40B4-BE49-F238E27FC236}">
                <a16:creationId xmlns:a16="http://schemas.microsoft.com/office/drawing/2014/main" id="{F07336E4-33A4-469C-9818-07AC8EC37E1D}"/>
              </a:ext>
            </a:extLst>
          </p:cNvPr>
          <p:cNvSpPr txBox="1"/>
          <p:nvPr/>
        </p:nvSpPr>
        <p:spPr>
          <a:xfrm>
            <a:off x="5704479" y="3858996"/>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23%</a:t>
            </a:r>
            <a:r>
              <a:rPr lang="en-GB" dirty="0">
                <a:latin typeface="Arial" panose="020B0604020202020204" pitchFamily="34" charset="0"/>
                <a:cs typeface="Arial" panose="020B0604020202020204" pitchFamily="34" charset="0"/>
              </a:rPr>
              <a:t> had high or maximum mental wellbeing scores²</a:t>
            </a:r>
          </a:p>
        </p:txBody>
      </p:sp>
      <p:grpSp>
        <p:nvGrpSpPr>
          <p:cNvPr id="167" name="Graphic 85" descr="Man">
            <a:extLst>
              <a:ext uri="{FF2B5EF4-FFF2-40B4-BE49-F238E27FC236}">
                <a16:creationId xmlns:a16="http://schemas.microsoft.com/office/drawing/2014/main" id="{B7C46653-4269-45A3-9A30-9F7ABE46E3ED}"/>
              </a:ext>
            </a:extLst>
          </p:cNvPr>
          <p:cNvGrpSpPr/>
          <p:nvPr/>
        </p:nvGrpSpPr>
        <p:grpSpPr>
          <a:xfrm>
            <a:off x="7396828" y="5252726"/>
            <a:ext cx="269113" cy="523047"/>
            <a:chOff x="10349602" y="5557654"/>
            <a:chExt cx="291641" cy="596539"/>
          </a:xfrm>
          <a:solidFill>
            <a:srgbClr val="7C7C7C"/>
          </a:solidFill>
        </p:grpSpPr>
        <p:sp>
          <p:nvSpPr>
            <p:cNvPr id="168" name="Freeform: Shape 167">
              <a:extLst>
                <a:ext uri="{FF2B5EF4-FFF2-40B4-BE49-F238E27FC236}">
                  <a16:creationId xmlns:a16="http://schemas.microsoft.com/office/drawing/2014/main" id="{DE1ADA05-5B95-4865-B516-6C77C5641B2E}"/>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0981E929-4F35-4FDF-BE87-0A35BB34EB1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70" name="Graphic 69" descr="Man">
            <a:extLst>
              <a:ext uri="{FF2B5EF4-FFF2-40B4-BE49-F238E27FC236}">
                <a16:creationId xmlns:a16="http://schemas.microsoft.com/office/drawing/2014/main" id="{DB75BACB-7A50-4FEE-A5D0-69F894D10C52}"/>
              </a:ext>
            </a:extLst>
          </p:cNvPr>
          <p:cNvGrpSpPr/>
          <p:nvPr/>
        </p:nvGrpSpPr>
        <p:grpSpPr>
          <a:xfrm>
            <a:off x="4759202" y="5252722"/>
            <a:ext cx="269113" cy="523047"/>
            <a:chOff x="7711976" y="5557650"/>
            <a:chExt cx="291641" cy="596539"/>
          </a:xfrm>
          <a:solidFill>
            <a:srgbClr val="330099"/>
          </a:solidFill>
        </p:grpSpPr>
        <p:sp>
          <p:nvSpPr>
            <p:cNvPr id="171" name="Freeform: Shape 170">
              <a:extLst>
                <a:ext uri="{FF2B5EF4-FFF2-40B4-BE49-F238E27FC236}">
                  <a16:creationId xmlns:a16="http://schemas.microsoft.com/office/drawing/2014/main" id="{4BA6EAF7-C7A6-48C7-AF06-F075EFE70B6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40597E82-4A08-42A9-823B-E1CD11391198}"/>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73" name="Graphic 71" descr="Man">
            <a:extLst>
              <a:ext uri="{FF2B5EF4-FFF2-40B4-BE49-F238E27FC236}">
                <a16:creationId xmlns:a16="http://schemas.microsoft.com/office/drawing/2014/main" id="{B05CC9A2-28F0-43C1-8295-81F6CC0D07E0}"/>
              </a:ext>
            </a:extLst>
          </p:cNvPr>
          <p:cNvGrpSpPr/>
          <p:nvPr/>
        </p:nvGrpSpPr>
        <p:grpSpPr>
          <a:xfrm>
            <a:off x="5105414" y="5252723"/>
            <a:ext cx="269113" cy="523047"/>
            <a:chOff x="8058188" y="5557651"/>
            <a:chExt cx="291641" cy="596539"/>
          </a:xfrm>
          <a:solidFill>
            <a:schemeClr val="accent3">
              <a:lumMod val="75000"/>
            </a:schemeClr>
          </a:solidFill>
        </p:grpSpPr>
        <p:sp>
          <p:nvSpPr>
            <p:cNvPr id="174" name="Freeform: Shape 173">
              <a:extLst>
                <a:ext uri="{FF2B5EF4-FFF2-40B4-BE49-F238E27FC236}">
                  <a16:creationId xmlns:a16="http://schemas.microsoft.com/office/drawing/2014/main" id="{FE6026E4-9C4A-42BA-B209-95892B653F75}"/>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EE74A165-6547-4E5A-A145-C4467EE6D3BA}"/>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6" name="Graphic 73" descr="Man">
            <a:extLst>
              <a:ext uri="{FF2B5EF4-FFF2-40B4-BE49-F238E27FC236}">
                <a16:creationId xmlns:a16="http://schemas.microsoft.com/office/drawing/2014/main" id="{20E45DF4-ED67-41CE-9E79-21A7C7AA2415}"/>
              </a:ext>
            </a:extLst>
          </p:cNvPr>
          <p:cNvGrpSpPr/>
          <p:nvPr/>
        </p:nvGrpSpPr>
        <p:grpSpPr>
          <a:xfrm>
            <a:off x="5451626" y="5252723"/>
            <a:ext cx="269113" cy="523047"/>
            <a:chOff x="8404400" y="5557651"/>
            <a:chExt cx="291641" cy="596539"/>
          </a:xfrm>
          <a:solidFill>
            <a:schemeClr val="accent3">
              <a:lumMod val="75000"/>
            </a:schemeClr>
          </a:solidFill>
        </p:grpSpPr>
        <p:sp>
          <p:nvSpPr>
            <p:cNvPr id="177" name="Freeform: Shape 176">
              <a:extLst>
                <a:ext uri="{FF2B5EF4-FFF2-40B4-BE49-F238E27FC236}">
                  <a16:creationId xmlns:a16="http://schemas.microsoft.com/office/drawing/2014/main" id="{4E2F96A9-5EF5-4A56-BE04-D84007A8BD6F}"/>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BC538936-044C-4975-9790-859DE3C5587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2" name="Graphic 75" descr="Man">
            <a:extLst>
              <a:ext uri="{FF2B5EF4-FFF2-40B4-BE49-F238E27FC236}">
                <a16:creationId xmlns:a16="http://schemas.microsoft.com/office/drawing/2014/main" id="{FDAB8518-568A-43A0-8C6E-AF5D12BDEBE3}"/>
              </a:ext>
            </a:extLst>
          </p:cNvPr>
          <p:cNvGrpSpPr/>
          <p:nvPr/>
        </p:nvGrpSpPr>
        <p:grpSpPr>
          <a:xfrm>
            <a:off x="5797838" y="5252724"/>
            <a:ext cx="269113" cy="523047"/>
            <a:chOff x="8750612" y="5557652"/>
            <a:chExt cx="291641" cy="596539"/>
          </a:xfrm>
          <a:solidFill>
            <a:schemeClr val="accent3">
              <a:lumMod val="75000"/>
            </a:schemeClr>
          </a:solidFill>
        </p:grpSpPr>
        <p:sp>
          <p:nvSpPr>
            <p:cNvPr id="183" name="Freeform: Shape 182">
              <a:extLst>
                <a:ext uri="{FF2B5EF4-FFF2-40B4-BE49-F238E27FC236}">
                  <a16:creationId xmlns:a16="http://schemas.microsoft.com/office/drawing/2014/main" id="{5BE022F9-07E0-41CB-8653-430D2F5864DA}"/>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81A041A6-0FC4-4B00-BD1A-04768D8297C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5" name="Graphic 77" descr="Man">
            <a:extLst>
              <a:ext uri="{FF2B5EF4-FFF2-40B4-BE49-F238E27FC236}">
                <a16:creationId xmlns:a16="http://schemas.microsoft.com/office/drawing/2014/main" id="{4BBCF043-8D19-42DD-802D-A630A9EE3644}"/>
              </a:ext>
            </a:extLst>
          </p:cNvPr>
          <p:cNvGrpSpPr/>
          <p:nvPr/>
        </p:nvGrpSpPr>
        <p:grpSpPr>
          <a:xfrm>
            <a:off x="6120101" y="5252725"/>
            <a:ext cx="269113" cy="523047"/>
            <a:chOff x="9072875" y="5557653"/>
            <a:chExt cx="291641" cy="596539"/>
          </a:xfrm>
          <a:solidFill>
            <a:schemeClr val="accent3">
              <a:lumMod val="75000"/>
            </a:schemeClr>
          </a:solidFill>
        </p:grpSpPr>
        <p:sp>
          <p:nvSpPr>
            <p:cNvPr id="186" name="Freeform: Shape 185">
              <a:extLst>
                <a:ext uri="{FF2B5EF4-FFF2-40B4-BE49-F238E27FC236}">
                  <a16:creationId xmlns:a16="http://schemas.microsoft.com/office/drawing/2014/main" id="{0C73886C-F6EF-4047-AD80-108FC05A93C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16453518-D4F4-444E-9636-EB8807B4216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2" name="Graphic 79" descr="Man">
            <a:extLst>
              <a:ext uri="{FF2B5EF4-FFF2-40B4-BE49-F238E27FC236}">
                <a16:creationId xmlns:a16="http://schemas.microsoft.com/office/drawing/2014/main" id="{DEE9CD9B-3C05-48A7-96DE-3972696B1EE4}"/>
              </a:ext>
            </a:extLst>
          </p:cNvPr>
          <p:cNvGrpSpPr/>
          <p:nvPr/>
        </p:nvGrpSpPr>
        <p:grpSpPr>
          <a:xfrm>
            <a:off x="6440310" y="5252725"/>
            <a:ext cx="269113" cy="523047"/>
            <a:chOff x="9393084" y="5557653"/>
            <a:chExt cx="291641" cy="596539"/>
          </a:xfrm>
          <a:solidFill>
            <a:srgbClr val="7C7C7C"/>
          </a:solidFill>
        </p:grpSpPr>
        <p:sp>
          <p:nvSpPr>
            <p:cNvPr id="193" name="Freeform: Shape 192">
              <a:extLst>
                <a:ext uri="{FF2B5EF4-FFF2-40B4-BE49-F238E27FC236}">
                  <a16:creationId xmlns:a16="http://schemas.microsoft.com/office/drawing/2014/main" id="{6514B693-90A2-4FCF-AB1C-896D9DECC2A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DDFB807A-B0E3-4B37-B265-75059D92777C}"/>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5" name="Graphic 81" descr="Man">
            <a:extLst>
              <a:ext uri="{FF2B5EF4-FFF2-40B4-BE49-F238E27FC236}">
                <a16:creationId xmlns:a16="http://schemas.microsoft.com/office/drawing/2014/main" id="{551410F8-7ACF-4290-BC95-C1BE39D9D757}"/>
              </a:ext>
            </a:extLst>
          </p:cNvPr>
          <p:cNvGrpSpPr/>
          <p:nvPr/>
        </p:nvGrpSpPr>
        <p:grpSpPr>
          <a:xfrm>
            <a:off x="6760518" y="5252725"/>
            <a:ext cx="269113" cy="523047"/>
            <a:chOff x="9713292" y="5557653"/>
            <a:chExt cx="291641" cy="596539"/>
          </a:xfrm>
          <a:solidFill>
            <a:srgbClr val="7C7C7C"/>
          </a:solidFill>
        </p:grpSpPr>
        <p:sp>
          <p:nvSpPr>
            <p:cNvPr id="196" name="Freeform: Shape 195">
              <a:extLst>
                <a:ext uri="{FF2B5EF4-FFF2-40B4-BE49-F238E27FC236}">
                  <a16:creationId xmlns:a16="http://schemas.microsoft.com/office/drawing/2014/main" id="{50C9FB10-C259-4D18-81E3-4CFE6885F0E8}"/>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BCC770C9-5BFB-40F1-BC76-192D38D9BDB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8" name="Graphic 83" descr="Man">
            <a:extLst>
              <a:ext uri="{FF2B5EF4-FFF2-40B4-BE49-F238E27FC236}">
                <a16:creationId xmlns:a16="http://schemas.microsoft.com/office/drawing/2014/main" id="{C4DBAC66-5D21-40FC-857E-16F93D5EFADC}"/>
              </a:ext>
            </a:extLst>
          </p:cNvPr>
          <p:cNvGrpSpPr/>
          <p:nvPr/>
        </p:nvGrpSpPr>
        <p:grpSpPr>
          <a:xfrm>
            <a:off x="7078673" y="5252725"/>
            <a:ext cx="269113" cy="523047"/>
            <a:chOff x="10031447" y="5557653"/>
            <a:chExt cx="291641" cy="596539"/>
          </a:xfrm>
          <a:solidFill>
            <a:srgbClr val="7C7C7C"/>
          </a:solidFill>
        </p:grpSpPr>
        <p:sp>
          <p:nvSpPr>
            <p:cNvPr id="199" name="Freeform: Shape 198">
              <a:extLst>
                <a:ext uri="{FF2B5EF4-FFF2-40B4-BE49-F238E27FC236}">
                  <a16:creationId xmlns:a16="http://schemas.microsoft.com/office/drawing/2014/main" id="{691935CC-DAE0-4394-8C4B-3C6C8A7D88C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76A15675-05C2-408C-ADC0-5DFE4DB99E29}"/>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1" name="Graphic 87" descr="Man">
            <a:extLst>
              <a:ext uri="{FF2B5EF4-FFF2-40B4-BE49-F238E27FC236}">
                <a16:creationId xmlns:a16="http://schemas.microsoft.com/office/drawing/2014/main" id="{66D2C1DA-496B-43D9-A99D-003DA3F41A05}"/>
              </a:ext>
            </a:extLst>
          </p:cNvPr>
          <p:cNvGrpSpPr/>
          <p:nvPr/>
        </p:nvGrpSpPr>
        <p:grpSpPr>
          <a:xfrm>
            <a:off x="4412990" y="5252722"/>
            <a:ext cx="269113" cy="523047"/>
            <a:chOff x="7365764" y="5557650"/>
            <a:chExt cx="291641" cy="596539"/>
          </a:xfrm>
          <a:solidFill>
            <a:srgbClr val="330099"/>
          </a:solidFill>
        </p:grpSpPr>
        <p:sp>
          <p:nvSpPr>
            <p:cNvPr id="202" name="Freeform: Shape 201">
              <a:extLst>
                <a:ext uri="{FF2B5EF4-FFF2-40B4-BE49-F238E27FC236}">
                  <a16:creationId xmlns:a16="http://schemas.microsoft.com/office/drawing/2014/main" id="{A79EAA5C-57B8-4E35-A6E4-91EDE5A79913}"/>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D882E932-F48C-4909-B073-B540946BB99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5" name="TextBox 4">
            <a:extLst>
              <a:ext uri="{FF2B5EF4-FFF2-40B4-BE49-F238E27FC236}">
                <a16:creationId xmlns:a16="http://schemas.microsoft.com/office/drawing/2014/main" id="{4EEB1333-45F3-4A93-A280-D536A000F5F0}"/>
              </a:ext>
            </a:extLst>
          </p:cNvPr>
          <p:cNvSpPr txBox="1"/>
          <p:nvPr/>
        </p:nvSpPr>
        <p:spPr>
          <a:xfrm>
            <a:off x="9634329" y="4099185"/>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60%</a:t>
            </a:r>
            <a:r>
              <a:rPr lang="en-GB" dirty="0">
                <a:latin typeface="Arial" panose="020B0604020202020204" pitchFamily="34" charset="0"/>
                <a:cs typeface="Arial" panose="020B0604020202020204" pitchFamily="34" charset="0"/>
              </a:rPr>
              <a:t> do not get nine hours of sleep on a school night</a:t>
            </a:r>
            <a:r>
              <a:rPr lang="en-GB" baseline="30000" dirty="0">
                <a:latin typeface="Arial" panose="020B0604020202020204" pitchFamily="34" charset="0"/>
                <a:cs typeface="Arial" panose="020B0604020202020204" pitchFamily="34" charset="0"/>
              </a:rPr>
              <a:t>4</a:t>
            </a:r>
          </a:p>
        </p:txBody>
      </p:sp>
      <p:grpSp>
        <p:nvGrpSpPr>
          <p:cNvPr id="205" name="Graphic 85" descr="Man">
            <a:extLst>
              <a:ext uri="{FF2B5EF4-FFF2-40B4-BE49-F238E27FC236}">
                <a16:creationId xmlns:a16="http://schemas.microsoft.com/office/drawing/2014/main" id="{C047A063-77CB-4B5A-886D-9116735F1F89}"/>
              </a:ext>
            </a:extLst>
          </p:cNvPr>
          <p:cNvGrpSpPr/>
          <p:nvPr/>
        </p:nvGrpSpPr>
        <p:grpSpPr>
          <a:xfrm>
            <a:off x="11320445" y="5252722"/>
            <a:ext cx="269113" cy="523047"/>
            <a:chOff x="10349602" y="5557654"/>
            <a:chExt cx="291641" cy="596539"/>
          </a:xfrm>
          <a:solidFill>
            <a:srgbClr val="7C7C7C"/>
          </a:solidFill>
        </p:grpSpPr>
        <p:sp>
          <p:nvSpPr>
            <p:cNvPr id="206" name="Freeform: Shape 205">
              <a:extLst>
                <a:ext uri="{FF2B5EF4-FFF2-40B4-BE49-F238E27FC236}">
                  <a16:creationId xmlns:a16="http://schemas.microsoft.com/office/drawing/2014/main" id="{8E787DA7-0255-4AF7-9EC4-D98E45AB913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E40FA6-F781-4FF6-A03E-7BBEEC2DA40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8" name="Graphic 69" descr="Man">
            <a:extLst>
              <a:ext uri="{FF2B5EF4-FFF2-40B4-BE49-F238E27FC236}">
                <a16:creationId xmlns:a16="http://schemas.microsoft.com/office/drawing/2014/main" id="{CCEA1304-36D3-4FBF-8363-65F38CB4C145}"/>
              </a:ext>
            </a:extLst>
          </p:cNvPr>
          <p:cNvGrpSpPr/>
          <p:nvPr/>
        </p:nvGrpSpPr>
        <p:grpSpPr>
          <a:xfrm>
            <a:off x="8682819" y="5252718"/>
            <a:ext cx="269113" cy="523047"/>
            <a:chOff x="7711976" y="5557650"/>
            <a:chExt cx="291641" cy="596539"/>
          </a:xfrm>
          <a:solidFill>
            <a:srgbClr val="330099"/>
          </a:solidFill>
        </p:grpSpPr>
        <p:sp>
          <p:nvSpPr>
            <p:cNvPr id="209" name="Freeform: Shape 208">
              <a:extLst>
                <a:ext uri="{FF2B5EF4-FFF2-40B4-BE49-F238E27FC236}">
                  <a16:creationId xmlns:a16="http://schemas.microsoft.com/office/drawing/2014/main" id="{05832582-2045-4EB6-8E81-BDB596858284}"/>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97842BB-F650-49A9-87BB-50EC7855BD7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1" name="Graphic 71" descr="Man">
            <a:extLst>
              <a:ext uri="{FF2B5EF4-FFF2-40B4-BE49-F238E27FC236}">
                <a16:creationId xmlns:a16="http://schemas.microsoft.com/office/drawing/2014/main" id="{59788F13-6827-4261-9F6B-171308058E9F}"/>
              </a:ext>
            </a:extLst>
          </p:cNvPr>
          <p:cNvGrpSpPr/>
          <p:nvPr/>
        </p:nvGrpSpPr>
        <p:grpSpPr>
          <a:xfrm>
            <a:off x="9029031" y="5252719"/>
            <a:ext cx="269113" cy="523047"/>
            <a:chOff x="8058188" y="5557651"/>
            <a:chExt cx="291641" cy="596539"/>
          </a:xfrm>
          <a:solidFill>
            <a:srgbClr val="330099"/>
          </a:solidFill>
        </p:grpSpPr>
        <p:sp>
          <p:nvSpPr>
            <p:cNvPr id="212" name="Freeform: Shape 211">
              <a:extLst>
                <a:ext uri="{FF2B5EF4-FFF2-40B4-BE49-F238E27FC236}">
                  <a16:creationId xmlns:a16="http://schemas.microsoft.com/office/drawing/2014/main" id="{9949B320-BA47-4A75-B720-8CEC97E9114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9D861FCE-F13F-41CE-86E5-FBF7669E6ED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14" name="Graphic 73" descr="Man">
            <a:extLst>
              <a:ext uri="{FF2B5EF4-FFF2-40B4-BE49-F238E27FC236}">
                <a16:creationId xmlns:a16="http://schemas.microsoft.com/office/drawing/2014/main" id="{131FF482-31DB-465D-B1F2-F202780B56A2}"/>
              </a:ext>
            </a:extLst>
          </p:cNvPr>
          <p:cNvGrpSpPr/>
          <p:nvPr/>
        </p:nvGrpSpPr>
        <p:grpSpPr>
          <a:xfrm>
            <a:off x="9375243" y="5252719"/>
            <a:ext cx="269113" cy="523047"/>
            <a:chOff x="8404400" y="5557651"/>
            <a:chExt cx="291641" cy="596539"/>
          </a:xfrm>
          <a:solidFill>
            <a:srgbClr val="330099"/>
          </a:solidFill>
        </p:grpSpPr>
        <p:sp>
          <p:nvSpPr>
            <p:cNvPr id="215" name="Freeform: Shape 214">
              <a:extLst>
                <a:ext uri="{FF2B5EF4-FFF2-40B4-BE49-F238E27FC236}">
                  <a16:creationId xmlns:a16="http://schemas.microsoft.com/office/drawing/2014/main" id="{2D5621A2-7079-44AA-B75F-2D950DF6B8BC}"/>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5DB157FB-0CD2-468D-88C1-6753F64F67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23" name="Graphic 79" descr="Man">
            <a:extLst>
              <a:ext uri="{FF2B5EF4-FFF2-40B4-BE49-F238E27FC236}">
                <a16:creationId xmlns:a16="http://schemas.microsoft.com/office/drawing/2014/main" id="{DFE4D02D-C30F-475B-AE3A-E7D01CFB5405}"/>
              </a:ext>
            </a:extLst>
          </p:cNvPr>
          <p:cNvGrpSpPr/>
          <p:nvPr/>
        </p:nvGrpSpPr>
        <p:grpSpPr>
          <a:xfrm>
            <a:off x="10363927" y="5252721"/>
            <a:ext cx="269113" cy="523047"/>
            <a:chOff x="9393084" y="5557653"/>
            <a:chExt cx="291641" cy="596539"/>
          </a:xfrm>
          <a:solidFill>
            <a:srgbClr val="7C7C7C"/>
          </a:solidFill>
        </p:grpSpPr>
        <p:sp>
          <p:nvSpPr>
            <p:cNvPr id="225" name="Freeform: Shape 224">
              <a:extLst>
                <a:ext uri="{FF2B5EF4-FFF2-40B4-BE49-F238E27FC236}">
                  <a16:creationId xmlns:a16="http://schemas.microsoft.com/office/drawing/2014/main" id="{4BC13682-66BE-411F-B88C-788A823A5657}"/>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D9C5D58-8977-44B5-9583-D7C7A4C20282}"/>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31" name="Graphic 81" descr="Man">
            <a:extLst>
              <a:ext uri="{FF2B5EF4-FFF2-40B4-BE49-F238E27FC236}">
                <a16:creationId xmlns:a16="http://schemas.microsoft.com/office/drawing/2014/main" id="{FF7608A9-58F8-4D2F-908B-4C558EC3C094}"/>
              </a:ext>
            </a:extLst>
          </p:cNvPr>
          <p:cNvGrpSpPr/>
          <p:nvPr/>
        </p:nvGrpSpPr>
        <p:grpSpPr>
          <a:xfrm>
            <a:off x="10684135" y="5252721"/>
            <a:ext cx="269113" cy="523047"/>
            <a:chOff x="9713292" y="5557653"/>
            <a:chExt cx="291641" cy="596539"/>
          </a:xfrm>
          <a:solidFill>
            <a:srgbClr val="7C7C7C"/>
          </a:solidFill>
        </p:grpSpPr>
        <p:sp>
          <p:nvSpPr>
            <p:cNvPr id="239" name="Freeform: Shape 238">
              <a:extLst>
                <a:ext uri="{FF2B5EF4-FFF2-40B4-BE49-F238E27FC236}">
                  <a16:creationId xmlns:a16="http://schemas.microsoft.com/office/drawing/2014/main" id="{04E3475A-DD44-4888-855B-FBABA54134F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BD5626E6-EF3C-44BD-8973-FF36CF15A7D0}"/>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43" name="Graphic 83" descr="Man">
            <a:extLst>
              <a:ext uri="{FF2B5EF4-FFF2-40B4-BE49-F238E27FC236}">
                <a16:creationId xmlns:a16="http://schemas.microsoft.com/office/drawing/2014/main" id="{98D75FCE-4C1B-4A87-BE10-D53E817DB28A}"/>
              </a:ext>
            </a:extLst>
          </p:cNvPr>
          <p:cNvGrpSpPr/>
          <p:nvPr/>
        </p:nvGrpSpPr>
        <p:grpSpPr>
          <a:xfrm>
            <a:off x="11002290" y="5252721"/>
            <a:ext cx="269113" cy="523047"/>
            <a:chOff x="10031447" y="5557653"/>
            <a:chExt cx="291641" cy="596539"/>
          </a:xfrm>
          <a:solidFill>
            <a:srgbClr val="7C7C7C"/>
          </a:solidFill>
        </p:grpSpPr>
        <p:sp>
          <p:nvSpPr>
            <p:cNvPr id="245" name="Freeform: Shape 244">
              <a:extLst>
                <a:ext uri="{FF2B5EF4-FFF2-40B4-BE49-F238E27FC236}">
                  <a16:creationId xmlns:a16="http://schemas.microsoft.com/office/drawing/2014/main" id="{31A98F8A-5277-40D5-961E-E91760DED0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F7FA5E1-308B-4C06-8D7A-1C87F151AC9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1" name="Graphic 87" descr="Man">
            <a:extLst>
              <a:ext uri="{FF2B5EF4-FFF2-40B4-BE49-F238E27FC236}">
                <a16:creationId xmlns:a16="http://schemas.microsoft.com/office/drawing/2014/main" id="{E4CCFDDD-46EF-4F5B-9197-B06428129AF3}"/>
              </a:ext>
            </a:extLst>
          </p:cNvPr>
          <p:cNvGrpSpPr/>
          <p:nvPr/>
        </p:nvGrpSpPr>
        <p:grpSpPr>
          <a:xfrm>
            <a:off x="8336607" y="5252718"/>
            <a:ext cx="269113" cy="523047"/>
            <a:chOff x="7365764" y="5557650"/>
            <a:chExt cx="291641" cy="596539"/>
          </a:xfrm>
          <a:solidFill>
            <a:srgbClr val="330099"/>
          </a:solidFill>
        </p:grpSpPr>
        <p:sp>
          <p:nvSpPr>
            <p:cNvPr id="257" name="Freeform: Shape 256">
              <a:extLst>
                <a:ext uri="{FF2B5EF4-FFF2-40B4-BE49-F238E27FC236}">
                  <a16:creationId xmlns:a16="http://schemas.microsoft.com/office/drawing/2014/main" id="{A69D987A-B5FD-4AE0-8BF3-C2C3BDE49C1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D28B1EE-C881-4843-B0E9-BF4001C4658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7" name="Picture 6" descr="A picture containing drawing&#10;&#10;Description automatically generated">
            <a:extLst>
              <a:ext uri="{FF2B5EF4-FFF2-40B4-BE49-F238E27FC236}">
                <a16:creationId xmlns:a16="http://schemas.microsoft.com/office/drawing/2014/main" id="{FBF96A68-DCF6-4792-874B-EAEB06CB8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88" y="1693084"/>
            <a:ext cx="1066808" cy="1066808"/>
          </a:xfrm>
          <a:prstGeom prst="rect">
            <a:avLst/>
          </a:prstGeom>
        </p:spPr>
      </p:pic>
      <p:pic>
        <p:nvPicPr>
          <p:cNvPr id="10" name="Picture 9" descr="A picture containing clock, monitor&#10;&#10;Description automatically generated">
            <a:extLst>
              <a:ext uri="{FF2B5EF4-FFF2-40B4-BE49-F238E27FC236}">
                <a16:creationId xmlns:a16="http://schemas.microsoft.com/office/drawing/2014/main" id="{2853A24D-BFEE-4971-8436-F1428C327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805" y="1541858"/>
            <a:ext cx="1200330" cy="1200330"/>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90B8FB96-0FA3-4631-A778-E793785E8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046" y="1491897"/>
            <a:ext cx="1270521" cy="1270521"/>
          </a:xfrm>
          <a:prstGeom prst="rect">
            <a:avLst/>
          </a:prstGeom>
        </p:spPr>
      </p:pic>
      <p:pic>
        <p:nvPicPr>
          <p:cNvPr id="15" name="Graphic 14" descr="Close">
            <a:extLst>
              <a:ext uri="{FF2B5EF4-FFF2-40B4-BE49-F238E27FC236}">
                <a16:creationId xmlns:a16="http://schemas.microsoft.com/office/drawing/2014/main" id="{9A62C206-F0C3-47F4-9CDA-295848F64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0551" y="1724662"/>
            <a:ext cx="995789" cy="1049380"/>
          </a:xfrm>
          <a:prstGeom prst="rect">
            <a:avLst/>
          </a:prstGeom>
        </p:spPr>
      </p:pic>
      <p:pic>
        <p:nvPicPr>
          <p:cNvPr id="17" name="Picture 16" descr="A close up of a sign&#10;&#10;Description automatically generated">
            <a:extLst>
              <a:ext uri="{FF2B5EF4-FFF2-40B4-BE49-F238E27FC236}">
                <a16:creationId xmlns:a16="http://schemas.microsoft.com/office/drawing/2014/main" id="{1D014AE9-9C4F-47A0-8BFC-86EDEFEF29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4706" y="3752304"/>
            <a:ext cx="1363043" cy="136304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4EB74408-F97D-4E82-BA76-0A0085C2E7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049" y="3856829"/>
            <a:ext cx="1166239" cy="1166239"/>
          </a:xfrm>
          <a:prstGeom prst="rect">
            <a:avLst/>
          </a:prstGeom>
        </p:spPr>
      </p:pic>
      <p:sp>
        <p:nvSpPr>
          <p:cNvPr id="6" name="Title 1">
            <a:extLst>
              <a:ext uri="{FF2B5EF4-FFF2-40B4-BE49-F238E27FC236}">
                <a16:creationId xmlns:a16="http://schemas.microsoft.com/office/drawing/2014/main" id="{82E24D3A-1483-43ED-AAE3-35B3E19EC3E7}"/>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9" name="Title 1">
            <a:extLst>
              <a:ext uri="{FF2B5EF4-FFF2-40B4-BE49-F238E27FC236}">
                <a16:creationId xmlns:a16="http://schemas.microsoft.com/office/drawing/2014/main" id="{06865FB2-ABE1-4D5F-BE84-996CC5901E99}"/>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Bullying, safety and wellbeing</a:t>
            </a:r>
          </a:p>
        </p:txBody>
      </p:sp>
      <p:pic>
        <p:nvPicPr>
          <p:cNvPr id="2" name="Picture 1" descr="A picture containing light, drawing&#10;&#10;Description automatically generated">
            <a:extLst>
              <a:ext uri="{FF2B5EF4-FFF2-40B4-BE49-F238E27FC236}">
                <a16:creationId xmlns:a16="http://schemas.microsoft.com/office/drawing/2014/main" id="{A6F0F731-2DB0-43DF-9BCD-1330E56D32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pic>
        <p:nvPicPr>
          <p:cNvPr id="12" name="Picture 11" descr="Icon&#10;&#10;Description automatically generated">
            <a:extLst>
              <a:ext uri="{FF2B5EF4-FFF2-40B4-BE49-F238E27FC236}">
                <a16:creationId xmlns:a16="http://schemas.microsoft.com/office/drawing/2014/main" id="{ADD05878-6787-4B39-836D-A18322C1BD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58781" y="3776288"/>
            <a:ext cx="1283155" cy="1283155"/>
          </a:xfrm>
          <a:prstGeom prst="rect">
            <a:avLst/>
          </a:prstGeom>
        </p:spPr>
      </p:pic>
      <p:cxnSp>
        <p:nvCxnSpPr>
          <p:cNvPr id="315" name="Straight Connector 314">
            <a:extLst>
              <a:ext uri="{FF2B5EF4-FFF2-40B4-BE49-F238E27FC236}">
                <a16:creationId xmlns:a16="http://schemas.microsoft.com/office/drawing/2014/main" id="{DC27A11A-B53E-4C44-AF81-6BA857569E0D}"/>
              </a:ext>
            </a:extLst>
          </p:cNvPr>
          <p:cNvCxnSpPr>
            <a:cxnSpLocks/>
          </p:cNvCxnSpPr>
          <p:nvPr/>
        </p:nvCxnSpPr>
        <p:spPr>
          <a:xfrm>
            <a:off x="4009224" y="153944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D892E6-5155-4A48-9DA9-7040D21D52C1}"/>
              </a:ext>
            </a:extLst>
          </p:cNvPr>
          <p:cNvSpPr txBox="1"/>
          <p:nvPr/>
        </p:nvSpPr>
        <p:spPr>
          <a:xfrm>
            <a:off x="2199614" y="6125183"/>
            <a:ext cx="6511041" cy="523220"/>
          </a:xfrm>
          <a:prstGeom prst="rect">
            <a:avLst/>
          </a:prstGeom>
          <a:noFill/>
          <a:ln>
            <a:solidFill>
              <a:srgbClr val="330099"/>
            </a:solidFill>
          </a:ln>
        </p:spPr>
        <p:txBody>
          <a:bodyPr wrap="square" rtlCol="0">
            <a:spAutoFit/>
          </a:bodyPr>
          <a:lstStyle/>
          <a:p>
            <a:pPr algn="ctr"/>
            <a:r>
              <a:rPr lang="en-GB" sz="1400" dirty="0">
                <a:latin typeface="Arial" panose="020B0604020202020204" pitchFamily="34" charset="0"/>
                <a:cs typeface="Arial" panose="020B0604020202020204" pitchFamily="34" charset="0"/>
              </a:rPr>
              <a:t>Females were more likely than males to feel lonely some or most of the time and were less likely to have high or maximum mental wellbeing scores.</a:t>
            </a:r>
          </a:p>
        </p:txBody>
      </p:sp>
      <p:grpSp>
        <p:nvGrpSpPr>
          <p:cNvPr id="356" name="Graphic 71" descr="Man">
            <a:extLst>
              <a:ext uri="{FF2B5EF4-FFF2-40B4-BE49-F238E27FC236}">
                <a16:creationId xmlns:a16="http://schemas.microsoft.com/office/drawing/2014/main" id="{AC4908EA-2ED4-4C45-9841-C74770BFDF0C}"/>
              </a:ext>
            </a:extLst>
          </p:cNvPr>
          <p:cNvGrpSpPr/>
          <p:nvPr/>
        </p:nvGrpSpPr>
        <p:grpSpPr>
          <a:xfrm>
            <a:off x="1506115" y="5194471"/>
            <a:ext cx="269113" cy="523047"/>
            <a:chOff x="8058188" y="5557651"/>
            <a:chExt cx="291641" cy="596539"/>
          </a:xfrm>
          <a:solidFill>
            <a:srgbClr val="330099"/>
          </a:solidFill>
        </p:grpSpPr>
        <p:sp>
          <p:nvSpPr>
            <p:cNvPr id="357" name="Freeform: Shape 356">
              <a:extLst>
                <a:ext uri="{FF2B5EF4-FFF2-40B4-BE49-F238E27FC236}">
                  <a16:creationId xmlns:a16="http://schemas.microsoft.com/office/drawing/2014/main" id="{FB0A4A14-CBAF-48EC-8727-4198B42754A0}"/>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FC126B9E-BE9E-4847-AEAD-7A9420AD511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59" name="Graphic 77" descr="Man">
            <a:extLst>
              <a:ext uri="{FF2B5EF4-FFF2-40B4-BE49-F238E27FC236}">
                <a16:creationId xmlns:a16="http://schemas.microsoft.com/office/drawing/2014/main" id="{0AE31917-2917-4ECD-A59C-64F6AC926D8C}"/>
              </a:ext>
            </a:extLst>
          </p:cNvPr>
          <p:cNvGrpSpPr/>
          <p:nvPr/>
        </p:nvGrpSpPr>
        <p:grpSpPr>
          <a:xfrm>
            <a:off x="1847675" y="5194471"/>
            <a:ext cx="291645" cy="534386"/>
            <a:chOff x="9072877" y="5557653"/>
            <a:chExt cx="291641" cy="596527"/>
          </a:xfrm>
          <a:gradFill>
            <a:gsLst>
              <a:gs pos="50000">
                <a:srgbClr val="330099"/>
              </a:gs>
              <a:gs pos="50000">
                <a:schemeClr val="bg1">
                  <a:lumMod val="50000"/>
                </a:schemeClr>
              </a:gs>
            </a:gsLst>
            <a:lin ang="16200000" scaled="0"/>
          </a:gradFill>
        </p:grpSpPr>
        <p:sp>
          <p:nvSpPr>
            <p:cNvPr id="360" name="Freeform: Shape 359">
              <a:extLst>
                <a:ext uri="{FF2B5EF4-FFF2-40B4-BE49-F238E27FC236}">
                  <a16:creationId xmlns:a16="http://schemas.microsoft.com/office/drawing/2014/main" id="{31FD1554-F79D-4621-AA8F-A04158E7C15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BB9E4D76-E2AC-4DFF-8721-16F6F311822B}"/>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04" name="Graphic 73" descr="Man">
            <a:extLst>
              <a:ext uri="{FF2B5EF4-FFF2-40B4-BE49-F238E27FC236}">
                <a16:creationId xmlns:a16="http://schemas.microsoft.com/office/drawing/2014/main" id="{1756747F-D4C6-47CF-95D4-620660AE73D5}"/>
              </a:ext>
            </a:extLst>
          </p:cNvPr>
          <p:cNvGrpSpPr/>
          <p:nvPr/>
        </p:nvGrpSpPr>
        <p:grpSpPr>
          <a:xfrm>
            <a:off x="9709000" y="5253585"/>
            <a:ext cx="269113" cy="523047"/>
            <a:chOff x="8404400" y="5557651"/>
            <a:chExt cx="291641" cy="596539"/>
          </a:xfrm>
          <a:solidFill>
            <a:srgbClr val="330099"/>
          </a:solidFill>
        </p:grpSpPr>
        <p:sp>
          <p:nvSpPr>
            <p:cNvPr id="261" name="Freeform: Shape 260">
              <a:extLst>
                <a:ext uri="{FF2B5EF4-FFF2-40B4-BE49-F238E27FC236}">
                  <a16:creationId xmlns:a16="http://schemas.microsoft.com/office/drawing/2014/main" id="{BD0C0E93-E942-41CA-9BE4-D3E20502596C}"/>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9DA82A74-C9AF-41FB-87DE-BC93F766E543}"/>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6" name="Graphic 73" descr="Man">
            <a:extLst>
              <a:ext uri="{FF2B5EF4-FFF2-40B4-BE49-F238E27FC236}">
                <a16:creationId xmlns:a16="http://schemas.microsoft.com/office/drawing/2014/main" id="{B69572FD-0B56-49FF-8721-DCED2159F4F1}"/>
              </a:ext>
            </a:extLst>
          </p:cNvPr>
          <p:cNvGrpSpPr/>
          <p:nvPr/>
        </p:nvGrpSpPr>
        <p:grpSpPr>
          <a:xfrm>
            <a:off x="10036463" y="5253585"/>
            <a:ext cx="269113" cy="523047"/>
            <a:chOff x="8404400" y="5557651"/>
            <a:chExt cx="291641" cy="596539"/>
          </a:xfrm>
          <a:solidFill>
            <a:srgbClr val="330099"/>
          </a:solidFill>
        </p:grpSpPr>
        <p:sp>
          <p:nvSpPr>
            <p:cNvPr id="297" name="Freeform: Shape 296">
              <a:extLst>
                <a:ext uri="{FF2B5EF4-FFF2-40B4-BE49-F238E27FC236}">
                  <a16:creationId xmlns:a16="http://schemas.microsoft.com/office/drawing/2014/main" id="{E4125BD7-60E7-402B-8142-CA00CA6005BA}"/>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28473098-3A25-4F47-AE4B-E2D6D37C06A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Tree>
    <p:extLst>
      <p:ext uri="{BB962C8B-B14F-4D97-AF65-F5344CB8AC3E}">
        <p14:creationId xmlns:p14="http://schemas.microsoft.com/office/powerpoint/2010/main" val="56695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9</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4130211" y="1646719"/>
            <a:ext cx="0" cy="217812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026947"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92726" y="319426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55100" y="319426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201312" y="319426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47524" y="3194264"/>
            <a:ext cx="269113" cy="523047"/>
            <a:chOff x="8404400" y="5557651"/>
            <a:chExt cx="291641" cy="596539"/>
          </a:xfrm>
          <a:solidFill>
            <a:srgbClr val="330099"/>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93736" y="319426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215999" y="319426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536208" y="319426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56416" y="319426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74571" y="319426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508888" y="319426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433492" y="3205594"/>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95866" y="3205590"/>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4" name="Graphic 71" descr="Man">
            <a:extLst>
              <a:ext uri="{FF2B5EF4-FFF2-40B4-BE49-F238E27FC236}">
                <a16:creationId xmlns:a16="http://schemas.microsoft.com/office/drawing/2014/main" id="{3DDE2948-5C5B-464C-974F-99C09FCF70E5}"/>
              </a:ext>
            </a:extLst>
          </p:cNvPr>
          <p:cNvGrpSpPr/>
          <p:nvPr/>
        </p:nvGrpSpPr>
        <p:grpSpPr>
          <a:xfrm>
            <a:off x="5142078" y="3205591"/>
            <a:ext cx="269113" cy="523047"/>
            <a:chOff x="8058188" y="5557651"/>
            <a:chExt cx="291641" cy="596539"/>
          </a:xfrm>
          <a:solidFill>
            <a:srgbClr val="330099"/>
          </a:solidFill>
        </p:grpSpPr>
        <p:sp>
          <p:nvSpPr>
            <p:cNvPr id="286" name="Freeform: Shape 285">
              <a:extLst>
                <a:ext uri="{FF2B5EF4-FFF2-40B4-BE49-F238E27FC236}">
                  <a16:creationId xmlns:a16="http://schemas.microsoft.com/office/drawing/2014/main" id="{CBA16AF7-8E0C-4C1F-ABCB-817331101FF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3CDF3D92-0AE9-48A0-B889-3F31E1250B69}"/>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5834502" y="3205592"/>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6156765" y="3205593"/>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76974" y="3205593"/>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97182" y="3205593"/>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115337" y="3205593"/>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49654" y="3205590"/>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7171358" y="5552358"/>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4533732" y="5552354"/>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4879944" y="5552355"/>
            <a:ext cx="269113" cy="523047"/>
            <a:chOff x="8058188" y="5557651"/>
            <a:chExt cx="291641" cy="596539"/>
          </a:xfrm>
          <a:solidFill>
            <a:srgbClr val="330099"/>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6" name="Graphic 73" descr="Man">
            <a:extLst>
              <a:ext uri="{FF2B5EF4-FFF2-40B4-BE49-F238E27FC236}">
                <a16:creationId xmlns:a16="http://schemas.microsoft.com/office/drawing/2014/main" id="{E6EC829D-D18D-4B3E-B32D-9BA7F75BB483}"/>
              </a:ext>
            </a:extLst>
          </p:cNvPr>
          <p:cNvGrpSpPr/>
          <p:nvPr/>
        </p:nvGrpSpPr>
        <p:grpSpPr>
          <a:xfrm>
            <a:off x="5226156" y="5552355"/>
            <a:ext cx="269113" cy="523047"/>
            <a:chOff x="8404400" y="5557651"/>
            <a:chExt cx="291641" cy="596539"/>
          </a:xfrm>
          <a:solidFill>
            <a:srgbClr val="330099"/>
          </a:solidFill>
        </p:grpSpPr>
        <p:sp>
          <p:nvSpPr>
            <p:cNvPr id="315" name="Freeform: Shape 314">
              <a:extLst>
                <a:ext uri="{FF2B5EF4-FFF2-40B4-BE49-F238E27FC236}">
                  <a16:creationId xmlns:a16="http://schemas.microsoft.com/office/drawing/2014/main" id="{2477B491-5CFA-43AC-AA8C-47185526B8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C0EF4198-BD1C-4BEF-8EBF-36A3294A7F4C}"/>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7" name="Graphic 75" descr="Man">
            <a:extLst>
              <a:ext uri="{FF2B5EF4-FFF2-40B4-BE49-F238E27FC236}">
                <a16:creationId xmlns:a16="http://schemas.microsoft.com/office/drawing/2014/main" id="{0A421A25-1F8E-4E23-AF73-40EFB7D134C0}"/>
              </a:ext>
            </a:extLst>
          </p:cNvPr>
          <p:cNvGrpSpPr/>
          <p:nvPr/>
        </p:nvGrpSpPr>
        <p:grpSpPr>
          <a:xfrm>
            <a:off x="5572368" y="5552356"/>
            <a:ext cx="269113" cy="523047"/>
            <a:chOff x="8750612" y="5557652"/>
            <a:chExt cx="291641" cy="596539"/>
          </a:xfrm>
          <a:solidFill>
            <a:schemeClr val="accent3">
              <a:lumMod val="75000"/>
            </a:schemeClr>
          </a:solidFill>
        </p:grpSpPr>
        <p:sp>
          <p:nvSpPr>
            <p:cNvPr id="313" name="Freeform: Shape 312">
              <a:extLst>
                <a:ext uri="{FF2B5EF4-FFF2-40B4-BE49-F238E27FC236}">
                  <a16:creationId xmlns:a16="http://schemas.microsoft.com/office/drawing/2014/main" id="{4B415C0A-7889-41B4-95EB-0C2B180C48C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086B5DF9-7544-4125-9D87-375216F0ECFF}"/>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8" name="Graphic 77" descr="Man">
            <a:extLst>
              <a:ext uri="{FF2B5EF4-FFF2-40B4-BE49-F238E27FC236}">
                <a16:creationId xmlns:a16="http://schemas.microsoft.com/office/drawing/2014/main" id="{A4881F99-D5FF-47C0-9446-FFEB223A14C0}"/>
              </a:ext>
            </a:extLst>
          </p:cNvPr>
          <p:cNvGrpSpPr/>
          <p:nvPr/>
        </p:nvGrpSpPr>
        <p:grpSpPr>
          <a:xfrm>
            <a:off x="5894631" y="5552357"/>
            <a:ext cx="269113" cy="523047"/>
            <a:chOff x="9072875" y="5557653"/>
            <a:chExt cx="291641" cy="596539"/>
          </a:xfrm>
          <a:solidFill>
            <a:schemeClr val="accent3">
              <a:lumMod val="75000"/>
            </a:schemeClr>
          </a:solidFill>
        </p:grpSpPr>
        <p:sp>
          <p:nvSpPr>
            <p:cNvPr id="311" name="Freeform: Shape 310">
              <a:extLst>
                <a:ext uri="{FF2B5EF4-FFF2-40B4-BE49-F238E27FC236}">
                  <a16:creationId xmlns:a16="http://schemas.microsoft.com/office/drawing/2014/main" id="{CEDD00A7-313B-4C6F-92E4-1B1A055D550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C3D8862-03A7-45B9-9B12-8A7049EEBC7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9" name="Graphic 79" descr="Man">
            <a:extLst>
              <a:ext uri="{FF2B5EF4-FFF2-40B4-BE49-F238E27FC236}">
                <a16:creationId xmlns:a16="http://schemas.microsoft.com/office/drawing/2014/main" id="{0E5183F4-3F2F-45E0-AC51-EDB4E4E1ABDD}"/>
              </a:ext>
            </a:extLst>
          </p:cNvPr>
          <p:cNvGrpSpPr/>
          <p:nvPr/>
        </p:nvGrpSpPr>
        <p:grpSpPr>
          <a:xfrm>
            <a:off x="6214840" y="5552357"/>
            <a:ext cx="269113" cy="523047"/>
            <a:chOff x="9393084" y="5557653"/>
            <a:chExt cx="291641" cy="596539"/>
          </a:xfrm>
          <a:solidFill>
            <a:schemeClr val="accent3">
              <a:lumMod val="75000"/>
            </a:schemeClr>
          </a:solidFill>
        </p:grpSpPr>
        <p:sp>
          <p:nvSpPr>
            <p:cNvPr id="309" name="Freeform: Shape 308">
              <a:extLst>
                <a:ext uri="{FF2B5EF4-FFF2-40B4-BE49-F238E27FC236}">
                  <a16:creationId xmlns:a16="http://schemas.microsoft.com/office/drawing/2014/main" id="{936BC434-5CF0-4CE4-BC03-52CF47A2257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B23C576-59EA-4FAB-9B4A-452E95A63CD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6535048" y="5552357"/>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6853203" y="5552357"/>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4187520" y="5552354"/>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62009" y="319426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8724383" y="3194259"/>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9070595" y="3194260"/>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9416807" y="3194260"/>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63019" y="3194261"/>
            <a:ext cx="269113" cy="523047"/>
            <a:chOff x="8750612" y="5557652"/>
            <a:chExt cx="291641" cy="596539"/>
          </a:xfrm>
          <a:solidFill>
            <a:srgbClr val="330099"/>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85282" y="3194262"/>
            <a:ext cx="269113" cy="523047"/>
            <a:chOff x="9072875" y="5557653"/>
            <a:chExt cx="291641" cy="596539"/>
          </a:xfrm>
          <a:solidFill>
            <a:srgbClr val="330099"/>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405491" y="3194262"/>
            <a:ext cx="269113" cy="523047"/>
            <a:chOff x="9393084" y="5557653"/>
            <a:chExt cx="291641" cy="596539"/>
          </a:xfrm>
          <a:solidFill>
            <a:srgbClr val="330099"/>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78171" y="319425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740887" y="1771947"/>
            <a:ext cx="2500170" cy="1323439"/>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41%</a:t>
            </a:r>
            <a:r>
              <a:rPr lang="en-GB" sz="2000" dirty="0">
                <a:latin typeface="Arial" panose="020B0604020202020204" pitchFamily="34" charset="0"/>
                <a:cs typeface="Arial" panose="020B0604020202020204" pitchFamily="34" charset="0"/>
              </a:rPr>
              <a:t> go the countryside ‘hardly ever’ or ‘never’ in their own time</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5731281" y="2080321"/>
            <a:ext cx="2167904"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36%</a:t>
            </a:r>
            <a:r>
              <a:rPr lang="en-GB" sz="2000" dirty="0">
                <a:latin typeface="Arial" panose="020B0604020202020204" pitchFamily="34" charset="0"/>
                <a:cs typeface="Arial" panose="020B0604020202020204" pitchFamily="34" charset="0"/>
              </a:rPr>
              <a:t> never read a book at home</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9701690" y="1936623"/>
            <a:ext cx="2221993"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84%</a:t>
            </a:r>
            <a:r>
              <a:rPr lang="en-GB" sz="2000" dirty="0">
                <a:latin typeface="Arial" panose="020B0604020202020204" pitchFamily="34" charset="0"/>
                <a:cs typeface="Arial" panose="020B0604020202020204" pitchFamily="34" charset="0"/>
              </a:rPr>
              <a:t> use YouTube most days or every day</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9700112" y="4255753"/>
            <a:ext cx="2210019"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76%</a:t>
            </a:r>
            <a:r>
              <a:rPr lang="en-GB" sz="2000" dirty="0">
                <a:latin typeface="Arial" panose="020B0604020202020204" pitchFamily="34" charset="0"/>
                <a:cs typeface="Arial" panose="020B0604020202020204" pitchFamily="34" charset="0"/>
              </a:rPr>
              <a:t> use Instagram most days or every day</a:t>
            </a:r>
          </a:p>
        </p:txBody>
      </p:sp>
      <p:sp>
        <p:nvSpPr>
          <p:cNvPr id="5" name="TextBox 4">
            <a:extLst>
              <a:ext uri="{FF2B5EF4-FFF2-40B4-BE49-F238E27FC236}">
                <a16:creationId xmlns:a16="http://schemas.microsoft.com/office/drawing/2014/main" id="{4EEB1333-45F3-4A93-A280-D536A000F5F0}"/>
              </a:ext>
            </a:extLst>
          </p:cNvPr>
          <p:cNvSpPr txBox="1"/>
          <p:nvPr/>
        </p:nvSpPr>
        <p:spPr>
          <a:xfrm>
            <a:off x="5242569" y="4265338"/>
            <a:ext cx="2463130"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39%</a:t>
            </a:r>
            <a:r>
              <a:rPr lang="en-GB" sz="2000" dirty="0">
                <a:latin typeface="Arial" panose="020B0604020202020204" pitchFamily="34" charset="0"/>
                <a:cs typeface="Arial" panose="020B0604020202020204" pitchFamily="34" charset="0"/>
              </a:rPr>
              <a:t> spend more than five hours a week online gaming</a:t>
            </a:r>
          </a:p>
        </p:txBody>
      </p:sp>
      <p:grpSp>
        <p:nvGrpSpPr>
          <p:cNvPr id="205" name="Graphic 85" descr="Man">
            <a:extLst>
              <a:ext uri="{FF2B5EF4-FFF2-40B4-BE49-F238E27FC236}">
                <a16:creationId xmlns:a16="http://schemas.microsoft.com/office/drawing/2014/main" id="{C047A063-77CB-4B5A-886D-9116735F1F89}"/>
              </a:ext>
            </a:extLst>
          </p:cNvPr>
          <p:cNvGrpSpPr/>
          <p:nvPr/>
        </p:nvGrpSpPr>
        <p:grpSpPr>
          <a:xfrm>
            <a:off x="11362009" y="5552362"/>
            <a:ext cx="269113" cy="523047"/>
            <a:chOff x="10349602" y="5557654"/>
            <a:chExt cx="291641" cy="596539"/>
          </a:xfrm>
          <a:solidFill>
            <a:srgbClr val="7C7C7C"/>
          </a:solidFill>
        </p:grpSpPr>
        <p:sp>
          <p:nvSpPr>
            <p:cNvPr id="206" name="Freeform: Shape 205">
              <a:extLst>
                <a:ext uri="{FF2B5EF4-FFF2-40B4-BE49-F238E27FC236}">
                  <a16:creationId xmlns:a16="http://schemas.microsoft.com/office/drawing/2014/main" id="{8E787DA7-0255-4AF7-9EC4-D98E45AB913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E40FA6-F781-4FF6-A03E-7BBEEC2DA40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8" name="Graphic 69" descr="Man">
            <a:extLst>
              <a:ext uri="{FF2B5EF4-FFF2-40B4-BE49-F238E27FC236}">
                <a16:creationId xmlns:a16="http://schemas.microsoft.com/office/drawing/2014/main" id="{CCEA1304-36D3-4FBF-8363-65F38CB4C145}"/>
              </a:ext>
            </a:extLst>
          </p:cNvPr>
          <p:cNvGrpSpPr/>
          <p:nvPr/>
        </p:nvGrpSpPr>
        <p:grpSpPr>
          <a:xfrm>
            <a:off x="8724383" y="5552358"/>
            <a:ext cx="269113" cy="523047"/>
            <a:chOff x="7711976" y="5557650"/>
            <a:chExt cx="291641" cy="596539"/>
          </a:xfrm>
          <a:solidFill>
            <a:srgbClr val="330099"/>
          </a:solidFill>
        </p:grpSpPr>
        <p:sp>
          <p:nvSpPr>
            <p:cNvPr id="209" name="Freeform: Shape 208">
              <a:extLst>
                <a:ext uri="{FF2B5EF4-FFF2-40B4-BE49-F238E27FC236}">
                  <a16:creationId xmlns:a16="http://schemas.microsoft.com/office/drawing/2014/main" id="{05832582-2045-4EB6-8E81-BDB596858284}"/>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97842BB-F650-49A9-87BB-50EC7855BD7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1" name="Graphic 71" descr="Man">
            <a:extLst>
              <a:ext uri="{FF2B5EF4-FFF2-40B4-BE49-F238E27FC236}">
                <a16:creationId xmlns:a16="http://schemas.microsoft.com/office/drawing/2014/main" id="{59788F13-6827-4261-9F6B-171308058E9F}"/>
              </a:ext>
            </a:extLst>
          </p:cNvPr>
          <p:cNvGrpSpPr/>
          <p:nvPr/>
        </p:nvGrpSpPr>
        <p:grpSpPr>
          <a:xfrm>
            <a:off x="9070595" y="5552359"/>
            <a:ext cx="269113" cy="523047"/>
            <a:chOff x="8058188" y="5557651"/>
            <a:chExt cx="291641" cy="596539"/>
          </a:xfrm>
          <a:solidFill>
            <a:srgbClr val="330099"/>
          </a:solidFill>
        </p:grpSpPr>
        <p:sp>
          <p:nvSpPr>
            <p:cNvPr id="212" name="Freeform: Shape 211">
              <a:extLst>
                <a:ext uri="{FF2B5EF4-FFF2-40B4-BE49-F238E27FC236}">
                  <a16:creationId xmlns:a16="http://schemas.microsoft.com/office/drawing/2014/main" id="{9949B320-BA47-4A75-B720-8CEC97E9114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9D861FCE-F13F-41CE-86E5-FBF7669E6ED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14" name="Graphic 73" descr="Man">
            <a:extLst>
              <a:ext uri="{FF2B5EF4-FFF2-40B4-BE49-F238E27FC236}">
                <a16:creationId xmlns:a16="http://schemas.microsoft.com/office/drawing/2014/main" id="{131FF482-31DB-465D-B1F2-F202780B56A2}"/>
              </a:ext>
            </a:extLst>
          </p:cNvPr>
          <p:cNvGrpSpPr/>
          <p:nvPr/>
        </p:nvGrpSpPr>
        <p:grpSpPr>
          <a:xfrm>
            <a:off x="9416807" y="5552359"/>
            <a:ext cx="269113" cy="523047"/>
            <a:chOff x="8404400" y="5557651"/>
            <a:chExt cx="291641" cy="596539"/>
          </a:xfrm>
          <a:solidFill>
            <a:srgbClr val="330099"/>
          </a:solidFill>
        </p:grpSpPr>
        <p:sp>
          <p:nvSpPr>
            <p:cNvPr id="215" name="Freeform: Shape 214">
              <a:extLst>
                <a:ext uri="{FF2B5EF4-FFF2-40B4-BE49-F238E27FC236}">
                  <a16:creationId xmlns:a16="http://schemas.microsoft.com/office/drawing/2014/main" id="{2D5621A2-7079-44AA-B75F-2D950DF6B8BC}"/>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5DB157FB-0CD2-468D-88C1-6753F64F67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17" name="Graphic 75" descr="Man">
            <a:extLst>
              <a:ext uri="{FF2B5EF4-FFF2-40B4-BE49-F238E27FC236}">
                <a16:creationId xmlns:a16="http://schemas.microsoft.com/office/drawing/2014/main" id="{C0FB1819-27C3-498F-A45B-0DC6DF674DDE}"/>
              </a:ext>
            </a:extLst>
          </p:cNvPr>
          <p:cNvGrpSpPr/>
          <p:nvPr/>
        </p:nvGrpSpPr>
        <p:grpSpPr>
          <a:xfrm>
            <a:off x="9763019" y="5552360"/>
            <a:ext cx="269113" cy="523047"/>
            <a:chOff x="8750612" y="5557652"/>
            <a:chExt cx="291641" cy="596539"/>
          </a:xfrm>
          <a:solidFill>
            <a:srgbClr val="330099"/>
          </a:solidFill>
        </p:grpSpPr>
        <p:sp>
          <p:nvSpPr>
            <p:cNvPr id="218" name="Freeform: Shape 217">
              <a:extLst>
                <a:ext uri="{FF2B5EF4-FFF2-40B4-BE49-F238E27FC236}">
                  <a16:creationId xmlns:a16="http://schemas.microsoft.com/office/drawing/2014/main" id="{FB342CD2-BA2D-4F63-BE70-610D540F8CA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65DC84CE-1D18-46A1-B453-ADFF3EF7EB1E}"/>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20" name="Graphic 77" descr="Man">
            <a:extLst>
              <a:ext uri="{FF2B5EF4-FFF2-40B4-BE49-F238E27FC236}">
                <a16:creationId xmlns:a16="http://schemas.microsoft.com/office/drawing/2014/main" id="{64ED31F5-6C5F-49B9-B72B-6D46E5ACC3EB}"/>
              </a:ext>
            </a:extLst>
          </p:cNvPr>
          <p:cNvGrpSpPr/>
          <p:nvPr/>
        </p:nvGrpSpPr>
        <p:grpSpPr>
          <a:xfrm>
            <a:off x="10085282" y="5552361"/>
            <a:ext cx="269113" cy="523047"/>
            <a:chOff x="9072875" y="5557653"/>
            <a:chExt cx="291641" cy="596539"/>
          </a:xfrm>
          <a:solidFill>
            <a:srgbClr val="330099"/>
          </a:solidFill>
        </p:grpSpPr>
        <p:sp>
          <p:nvSpPr>
            <p:cNvPr id="221" name="Freeform: Shape 220">
              <a:extLst>
                <a:ext uri="{FF2B5EF4-FFF2-40B4-BE49-F238E27FC236}">
                  <a16:creationId xmlns:a16="http://schemas.microsoft.com/office/drawing/2014/main" id="{A76051E8-39FA-4287-A5E7-519D5FBC065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71EF8892-0B4A-487D-A3B3-44A557CA2646}"/>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23" name="Graphic 79" descr="Man">
            <a:extLst>
              <a:ext uri="{FF2B5EF4-FFF2-40B4-BE49-F238E27FC236}">
                <a16:creationId xmlns:a16="http://schemas.microsoft.com/office/drawing/2014/main" id="{DFE4D02D-C30F-475B-AE3A-E7D01CFB5405}"/>
              </a:ext>
            </a:extLst>
          </p:cNvPr>
          <p:cNvGrpSpPr/>
          <p:nvPr/>
        </p:nvGrpSpPr>
        <p:grpSpPr>
          <a:xfrm>
            <a:off x="10405491" y="5552361"/>
            <a:ext cx="269113" cy="523047"/>
            <a:chOff x="9393084" y="5557653"/>
            <a:chExt cx="291641" cy="596539"/>
          </a:xfrm>
          <a:solidFill>
            <a:srgbClr val="330099"/>
          </a:solidFill>
        </p:grpSpPr>
        <p:sp>
          <p:nvSpPr>
            <p:cNvPr id="225" name="Freeform: Shape 224">
              <a:extLst>
                <a:ext uri="{FF2B5EF4-FFF2-40B4-BE49-F238E27FC236}">
                  <a16:creationId xmlns:a16="http://schemas.microsoft.com/office/drawing/2014/main" id="{4BC13682-66BE-411F-B88C-788A823A5657}"/>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D9C5D58-8977-44B5-9583-D7C7A4C20282}"/>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3" name="Graphic 83" descr="Man">
            <a:extLst>
              <a:ext uri="{FF2B5EF4-FFF2-40B4-BE49-F238E27FC236}">
                <a16:creationId xmlns:a16="http://schemas.microsoft.com/office/drawing/2014/main" id="{98D75FCE-4C1B-4A87-BE10-D53E817DB28A}"/>
              </a:ext>
            </a:extLst>
          </p:cNvPr>
          <p:cNvGrpSpPr/>
          <p:nvPr/>
        </p:nvGrpSpPr>
        <p:grpSpPr>
          <a:xfrm>
            <a:off x="11043854" y="5552361"/>
            <a:ext cx="269113" cy="523047"/>
            <a:chOff x="10031447" y="5557653"/>
            <a:chExt cx="291641" cy="596539"/>
          </a:xfrm>
          <a:solidFill>
            <a:srgbClr val="7C7C7C"/>
          </a:solidFill>
        </p:grpSpPr>
        <p:sp>
          <p:nvSpPr>
            <p:cNvPr id="245" name="Freeform: Shape 244">
              <a:extLst>
                <a:ext uri="{FF2B5EF4-FFF2-40B4-BE49-F238E27FC236}">
                  <a16:creationId xmlns:a16="http://schemas.microsoft.com/office/drawing/2014/main" id="{31A98F8A-5277-40D5-961E-E91760DED0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F7FA5E1-308B-4C06-8D7A-1C87F151AC9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1" name="Graphic 87" descr="Man">
            <a:extLst>
              <a:ext uri="{FF2B5EF4-FFF2-40B4-BE49-F238E27FC236}">
                <a16:creationId xmlns:a16="http://schemas.microsoft.com/office/drawing/2014/main" id="{E4CCFDDD-46EF-4F5B-9197-B06428129AF3}"/>
              </a:ext>
            </a:extLst>
          </p:cNvPr>
          <p:cNvGrpSpPr/>
          <p:nvPr/>
        </p:nvGrpSpPr>
        <p:grpSpPr>
          <a:xfrm>
            <a:off x="8378171" y="5552358"/>
            <a:ext cx="269113" cy="523047"/>
            <a:chOff x="7365764" y="5557650"/>
            <a:chExt cx="291641" cy="596539"/>
          </a:xfrm>
          <a:solidFill>
            <a:srgbClr val="330099"/>
          </a:solidFill>
        </p:grpSpPr>
        <p:sp>
          <p:nvSpPr>
            <p:cNvPr id="257" name="Freeform: Shape 256">
              <a:extLst>
                <a:ext uri="{FF2B5EF4-FFF2-40B4-BE49-F238E27FC236}">
                  <a16:creationId xmlns:a16="http://schemas.microsoft.com/office/drawing/2014/main" id="{A69D987A-B5FD-4AE0-8BF3-C2C3BDE49C1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D28B1EE-C881-4843-B0E9-BF4001C4658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3" name="Picture 2" descr="A picture containing fence&#10;&#10;Description automatically generated">
            <a:extLst>
              <a:ext uri="{FF2B5EF4-FFF2-40B4-BE49-F238E27FC236}">
                <a16:creationId xmlns:a16="http://schemas.microsoft.com/office/drawing/2014/main" id="{1535C5A4-84A4-4B62-BDA1-451C84AA5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2" y="1740254"/>
            <a:ext cx="1316010" cy="1316010"/>
          </a:xfrm>
          <a:prstGeom prst="rect">
            <a:avLst/>
          </a:prstGeom>
        </p:spPr>
      </p:pic>
      <p:pic>
        <p:nvPicPr>
          <p:cNvPr id="6" name="Graphic 5" descr="Close">
            <a:extLst>
              <a:ext uri="{FF2B5EF4-FFF2-40B4-BE49-F238E27FC236}">
                <a16:creationId xmlns:a16="http://schemas.microsoft.com/office/drawing/2014/main" id="{1379E588-9CC4-44AC-B7BD-45006E4299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613" y="2086418"/>
            <a:ext cx="741638" cy="781551"/>
          </a:xfrm>
          <a:prstGeom prst="rect">
            <a:avLst/>
          </a:prstGeom>
        </p:spPr>
      </p:pic>
      <p:pic>
        <p:nvPicPr>
          <p:cNvPr id="12" name="Picture 11" descr="A picture containing stationary&#10;&#10;Description automatically generated">
            <a:extLst>
              <a:ext uri="{FF2B5EF4-FFF2-40B4-BE49-F238E27FC236}">
                <a16:creationId xmlns:a16="http://schemas.microsoft.com/office/drawing/2014/main" id="{DE80694C-AACD-475A-BCDE-60EA8CF02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5964" y="1801031"/>
            <a:ext cx="1257555" cy="1257555"/>
          </a:xfrm>
          <a:prstGeom prst="rect">
            <a:avLst/>
          </a:prstGeom>
        </p:spPr>
      </p:pic>
      <p:pic>
        <p:nvPicPr>
          <p:cNvPr id="14" name="Graphic 13" descr="Close">
            <a:extLst>
              <a:ext uri="{FF2B5EF4-FFF2-40B4-BE49-F238E27FC236}">
                <a16:creationId xmlns:a16="http://schemas.microsoft.com/office/drawing/2014/main" id="{47F53A7A-0CBC-4137-B362-23180098CA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3922" y="2023499"/>
            <a:ext cx="741638" cy="78155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B08E0A3B-6C90-4EB2-BBF8-9E1FEBE12B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8999" y="1842473"/>
            <a:ext cx="1199880" cy="119988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FF28FC8-400E-4DF6-869C-1E81267A4D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7275" y="4265338"/>
            <a:ext cx="1122420" cy="1122420"/>
          </a:xfrm>
          <a:prstGeom prst="rect">
            <a:avLst/>
          </a:prstGeom>
        </p:spPr>
      </p:pic>
      <p:pic>
        <p:nvPicPr>
          <p:cNvPr id="20" name="Picture 19" descr="A close up of graphics&#10;&#10;Description automatically generated">
            <a:extLst>
              <a:ext uri="{FF2B5EF4-FFF2-40B4-BE49-F238E27FC236}">
                <a16:creationId xmlns:a16="http://schemas.microsoft.com/office/drawing/2014/main" id="{5FC1BE26-2F76-48C7-B105-93A39BC617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2640" y="4053513"/>
            <a:ext cx="2021339" cy="2021339"/>
          </a:xfrm>
          <a:prstGeom prst="rect">
            <a:avLst/>
          </a:prstGeom>
        </p:spPr>
      </p:pic>
      <p:pic>
        <p:nvPicPr>
          <p:cNvPr id="22" name="Picture 21" descr="A picture containing computer&#10;&#10;Description automatically generated">
            <a:extLst>
              <a:ext uri="{FF2B5EF4-FFF2-40B4-BE49-F238E27FC236}">
                <a16:creationId xmlns:a16="http://schemas.microsoft.com/office/drawing/2014/main" id="{B36EA941-FF15-4192-BB76-07EC4BE2FB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780" y="4302161"/>
            <a:ext cx="1458469" cy="1458469"/>
          </a:xfrm>
          <a:prstGeom prst="rect">
            <a:avLst/>
          </a:prstGeom>
        </p:spPr>
      </p:pic>
      <p:grpSp>
        <p:nvGrpSpPr>
          <p:cNvPr id="172" name="Graphic 77" descr="Man">
            <a:extLst>
              <a:ext uri="{FF2B5EF4-FFF2-40B4-BE49-F238E27FC236}">
                <a16:creationId xmlns:a16="http://schemas.microsoft.com/office/drawing/2014/main" id="{D1F44318-DF0A-4FEA-83AF-6815EBEFC8C6}"/>
              </a:ext>
            </a:extLst>
          </p:cNvPr>
          <p:cNvGrpSpPr/>
          <p:nvPr/>
        </p:nvGrpSpPr>
        <p:grpSpPr>
          <a:xfrm>
            <a:off x="5491110" y="3211252"/>
            <a:ext cx="291645" cy="534386"/>
            <a:chOff x="9072877" y="5557653"/>
            <a:chExt cx="291641" cy="596527"/>
          </a:xfrm>
          <a:gradFill>
            <a:gsLst>
              <a:gs pos="50000">
                <a:srgbClr val="330099"/>
              </a:gs>
              <a:gs pos="50000">
                <a:schemeClr val="bg1">
                  <a:lumMod val="50000"/>
                </a:schemeClr>
              </a:gs>
            </a:gsLst>
            <a:lin ang="16200000" scaled="0"/>
          </a:gradFill>
        </p:grpSpPr>
        <p:sp>
          <p:nvSpPr>
            <p:cNvPr id="173" name="Freeform: Shape 172">
              <a:extLst>
                <a:ext uri="{FF2B5EF4-FFF2-40B4-BE49-F238E27FC236}">
                  <a16:creationId xmlns:a16="http://schemas.microsoft.com/office/drawing/2014/main" id="{1DC032ED-B99B-496A-8F87-96846C119E5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8F607CF6-6755-493E-B5BC-2FF158A5C6C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179" name="Graphic 77" descr="Man">
            <a:extLst>
              <a:ext uri="{FF2B5EF4-FFF2-40B4-BE49-F238E27FC236}">
                <a16:creationId xmlns:a16="http://schemas.microsoft.com/office/drawing/2014/main" id="{19F1FF60-1817-42F4-A5BC-A367A0418771}"/>
              </a:ext>
            </a:extLst>
          </p:cNvPr>
          <p:cNvGrpSpPr/>
          <p:nvPr/>
        </p:nvGrpSpPr>
        <p:grpSpPr>
          <a:xfrm>
            <a:off x="10728738" y="5540466"/>
            <a:ext cx="291645" cy="534386"/>
            <a:chOff x="9072877" y="5557653"/>
            <a:chExt cx="291641" cy="596527"/>
          </a:xfrm>
          <a:gradFill>
            <a:gsLst>
              <a:gs pos="50000">
                <a:srgbClr val="330099"/>
              </a:gs>
              <a:gs pos="50000">
                <a:schemeClr val="bg1">
                  <a:lumMod val="50000"/>
                </a:schemeClr>
              </a:gs>
            </a:gsLst>
            <a:lin ang="16200000" scaled="0"/>
          </a:gradFill>
        </p:grpSpPr>
        <p:sp>
          <p:nvSpPr>
            <p:cNvPr id="182" name="Freeform: Shape 181">
              <a:extLst>
                <a:ext uri="{FF2B5EF4-FFF2-40B4-BE49-F238E27FC236}">
                  <a16:creationId xmlns:a16="http://schemas.microsoft.com/office/drawing/2014/main" id="{D533F96F-9E49-41B2-8121-6FAE8D2458A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0A270A6A-CF04-4B47-A5B3-EE4AA4A7135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7" name="Title 1">
            <a:extLst>
              <a:ext uri="{FF2B5EF4-FFF2-40B4-BE49-F238E27FC236}">
                <a16:creationId xmlns:a16="http://schemas.microsoft.com/office/drawing/2014/main" id="{B922BAF1-7BAF-4519-ADA6-F7D3C3AA7E43}"/>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9" name="Title 1">
            <a:extLst>
              <a:ext uri="{FF2B5EF4-FFF2-40B4-BE49-F238E27FC236}">
                <a16:creationId xmlns:a16="http://schemas.microsoft.com/office/drawing/2014/main" id="{9D40FA22-7C1D-45D8-AC5C-4991FF65CC61}"/>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Free time, social media and the internet</a:t>
            </a:r>
          </a:p>
        </p:txBody>
      </p:sp>
      <p:pic>
        <p:nvPicPr>
          <p:cNvPr id="2" name="Picture 1" descr="A picture containing light, drawing&#10;&#10;Description automatically generated">
            <a:extLst>
              <a:ext uri="{FF2B5EF4-FFF2-40B4-BE49-F238E27FC236}">
                <a16:creationId xmlns:a16="http://schemas.microsoft.com/office/drawing/2014/main" id="{0C70666C-98D6-43B1-AEA3-52C81BB2D1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87" name="Graphic 79" descr="Man">
            <a:extLst>
              <a:ext uri="{FF2B5EF4-FFF2-40B4-BE49-F238E27FC236}">
                <a16:creationId xmlns:a16="http://schemas.microsoft.com/office/drawing/2014/main" id="{32C317A4-8EB6-4BF3-9D37-48CD21544969}"/>
              </a:ext>
            </a:extLst>
          </p:cNvPr>
          <p:cNvGrpSpPr/>
          <p:nvPr/>
        </p:nvGrpSpPr>
        <p:grpSpPr>
          <a:xfrm>
            <a:off x="10723645" y="3191695"/>
            <a:ext cx="269113" cy="523047"/>
            <a:chOff x="9393084" y="5557653"/>
            <a:chExt cx="291641" cy="596539"/>
          </a:xfrm>
          <a:solidFill>
            <a:srgbClr val="330099"/>
          </a:solidFill>
        </p:grpSpPr>
        <p:sp>
          <p:nvSpPr>
            <p:cNvPr id="192" name="Freeform: Shape 191">
              <a:extLst>
                <a:ext uri="{FF2B5EF4-FFF2-40B4-BE49-F238E27FC236}">
                  <a16:creationId xmlns:a16="http://schemas.microsoft.com/office/drawing/2014/main" id="{F04003F5-1FF5-47BD-BC5E-C38D7892260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E20D057B-C6E1-41B1-BD29-B5824389FB2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94" name="Graphic 77" descr="Man">
            <a:extLst>
              <a:ext uri="{FF2B5EF4-FFF2-40B4-BE49-F238E27FC236}">
                <a16:creationId xmlns:a16="http://schemas.microsoft.com/office/drawing/2014/main" id="{649459F3-1745-4C8C-B56A-D38F4E184889}"/>
              </a:ext>
            </a:extLst>
          </p:cNvPr>
          <p:cNvGrpSpPr/>
          <p:nvPr/>
        </p:nvGrpSpPr>
        <p:grpSpPr>
          <a:xfrm>
            <a:off x="11045908" y="3191695"/>
            <a:ext cx="291645" cy="534386"/>
            <a:chOff x="9072877" y="5557653"/>
            <a:chExt cx="291641" cy="596527"/>
          </a:xfrm>
          <a:gradFill>
            <a:gsLst>
              <a:gs pos="50000">
                <a:srgbClr val="330099"/>
              </a:gs>
              <a:gs pos="50000">
                <a:schemeClr val="bg1">
                  <a:lumMod val="50000"/>
                </a:schemeClr>
              </a:gs>
            </a:gsLst>
            <a:lin ang="16200000" scaled="0"/>
          </a:gradFill>
        </p:grpSpPr>
        <p:sp>
          <p:nvSpPr>
            <p:cNvPr id="195" name="Freeform: Shape 194">
              <a:extLst>
                <a:ext uri="{FF2B5EF4-FFF2-40B4-BE49-F238E27FC236}">
                  <a16:creationId xmlns:a16="http://schemas.microsoft.com/office/drawing/2014/main" id="{A134CF77-6B93-4028-9CB9-8085D56E0B6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0EE097AA-7A46-4E67-AB64-50C948DBF5F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708700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10735</TotalTime>
  <Words>6516</Words>
  <Application>Microsoft Office PowerPoint</Application>
  <PresentationFormat>Widescreen</PresentationFormat>
  <Paragraphs>1906</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Diet and oral health</vt:lpstr>
      <vt:lpstr>Diet and oral health</vt:lpstr>
      <vt:lpstr>Diet and oral health</vt:lpstr>
      <vt:lpstr>Diet and oral health</vt:lpstr>
      <vt:lpstr>Diet and oral health</vt:lpstr>
      <vt:lpstr>Diet and oral health</vt:lpstr>
      <vt:lpstr>Physical activity</vt:lpstr>
      <vt:lpstr>Physical activity</vt:lpstr>
      <vt:lpstr>Physical activity</vt:lpstr>
      <vt:lpstr>Physical activity</vt:lpstr>
      <vt:lpstr>Physical activity</vt:lpstr>
      <vt:lpstr>Alcohol and smoking</vt:lpstr>
      <vt:lpstr>Alcohol and smoking</vt:lpstr>
      <vt:lpstr>Alcohol and smoking</vt:lpstr>
      <vt:lpstr>Alcohol and smoking</vt:lpstr>
      <vt:lpstr>Alcohol and smoking</vt:lpstr>
      <vt:lpstr>Drugs</vt:lpstr>
      <vt:lpstr>Drugs</vt:lpstr>
      <vt:lpstr>Drugs</vt:lpstr>
      <vt:lpstr>Drugs</vt:lpstr>
      <vt:lpstr>Drugs</vt:lpstr>
      <vt:lpstr>Sexual health</vt:lpstr>
      <vt:lpstr>Sexual health</vt:lpstr>
      <vt:lpstr>Sexual health</vt:lpstr>
      <vt:lpstr>Sexual health</vt:lpstr>
      <vt:lpstr>Sexual health</vt:lpstr>
      <vt:lpstr>Bullying and safety </vt:lpstr>
      <vt:lpstr>Bullying and safety</vt:lpstr>
      <vt:lpstr>Bullying and safety</vt:lpstr>
      <vt:lpstr>Bullying and safety</vt:lpstr>
      <vt:lpstr>Bullying and safety</vt:lpstr>
      <vt:lpstr>Wellbeing</vt:lpstr>
      <vt:lpstr>Wellbeing</vt:lpstr>
      <vt:lpstr>Wellbeing</vt:lpstr>
      <vt:lpstr>Wellbeing</vt:lpstr>
      <vt:lpstr>Wellbeing</vt:lpstr>
      <vt:lpstr>Free time</vt:lpstr>
      <vt:lpstr>Free time</vt:lpstr>
      <vt:lpstr>Free time</vt:lpstr>
      <vt:lpstr>Free time</vt:lpstr>
      <vt:lpstr>Social media and the internet</vt:lpstr>
      <vt:lpstr>Social media and the internet</vt:lpstr>
      <vt:lpstr>Social media and the internet</vt:lpstr>
      <vt:lpstr>Social media and the internet</vt:lpstr>
      <vt:lpstr>Gambling and money</vt:lpstr>
      <vt:lpstr>Gambling and money</vt:lpstr>
      <vt:lpstr>Gambling and money</vt:lpstr>
      <vt:lpstr>Gambling and money</vt:lpstr>
      <vt:lpstr>Gambling and money</vt:lpstr>
      <vt:lpstr>PowerPoint Presentation</vt:lpstr>
      <vt:lpstr>Aspirations</vt:lpstr>
      <vt:lpstr>Aspirations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Cameron</dc:creator>
  <cp:lastModifiedBy>Andrew Cameron</cp:lastModifiedBy>
  <cp:revision>352</cp:revision>
  <cp:lastPrinted>2020-09-24T07:39:09Z</cp:lastPrinted>
  <dcterms:created xsi:type="dcterms:W3CDTF">2020-09-14T14:13:00Z</dcterms:created>
  <dcterms:modified xsi:type="dcterms:W3CDTF">2021-03-09T10:11:12Z</dcterms:modified>
</cp:coreProperties>
</file>