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6.xml" ContentType="application/vnd.ms-office.chartstyle+xml"/>
  <Override PartName="/ppt/charts/colors6.xml" ContentType="application/vnd.ms-office.chartcolorstyl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352" r:id="rId3"/>
    <p:sldId id="257" r:id="rId4"/>
    <p:sldId id="260" r:id="rId5"/>
    <p:sldId id="353" r:id="rId6"/>
    <p:sldId id="289" r:id="rId7"/>
    <p:sldId id="290" r:id="rId8"/>
    <p:sldId id="291" r:id="rId9"/>
    <p:sldId id="293" r:id="rId10"/>
    <p:sldId id="292" r:id="rId11"/>
    <p:sldId id="296" r:id="rId12"/>
    <p:sldId id="297" r:id="rId13"/>
    <p:sldId id="298" r:id="rId14"/>
    <p:sldId id="323" r:id="rId15"/>
    <p:sldId id="324" r:id="rId16"/>
    <p:sldId id="300" r:id="rId17"/>
    <p:sldId id="301" r:id="rId18"/>
    <p:sldId id="327" r:id="rId19"/>
    <p:sldId id="326" r:id="rId20"/>
    <p:sldId id="302" r:id="rId21"/>
    <p:sldId id="304" r:id="rId22"/>
    <p:sldId id="328" r:id="rId23"/>
    <p:sldId id="329" r:id="rId24"/>
    <p:sldId id="309" r:id="rId25"/>
    <p:sldId id="310" r:id="rId26"/>
    <p:sldId id="337" r:id="rId27"/>
    <p:sldId id="338" r:id="rId28"/>
    <p:sldId id="311" r:id="rId29"/>
    <p:sldId id="354" r:id="rId30"/>
    <p:sldId id="340" r:id="rId31"/>
    <p:sldId id="341" r:id="rId32"/>
    <p:sldId id="314" r:id="rId33"/>
    <p:sldId id="312" r:id="rId34"/>
    <p:sldId id="343" r:id="rId35"/>
    <p:sldId id="344" r:id="rId36"/>
    <p:sldId id="315" r:id="rId37"/>
    <p:sldId id="316" r:id="rId38"/>
    <p:sldId id="345" r:id="rId39"/>
    <p:sldId id="346" r:id="rId40"/>
    <p:sldId id="317" r:id="rId41"/>
    <p:sldId id="318" r:id="rId42"/>
    <p:sldId id="319" r:id="rId43"/>
    <p:sldId id="348" r:id="rId44"/>
    <p:sldId id="349" r:id="rId45"/>
    <p:sldId id="287" r:id="rId46"/>
    <p:sldId id="350" r:id="rId47"/>
    <p:sldId id="351" r:id="rId48"/>
    <p:sldId id="347" r:id="rId49"/>
    <p:sldId id="321" r:id="rId50"/>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27" clrIdx="0">
    <p:extLst>
      <p:ext uri="{19B8F6BF-5375-455C-9EA6-DF929625EA0E}">
        <p15:presenceInfo xmlns:p15="http://schemas.microsoft.com/office/powerpoint/2012/main" userId="Matt" providerId="None"/>
      </p:ext>
    </p:extLst>
  </p:cmAuthor>
  <p:cmAuthor id="2" name="Andrew Cameron" initials="AC" lastIdx="8" clrIdx="1">
    <p:extLst>
      <p:ext uri="{19B8F6BF-5375-455C-9EA6-DF929625EA0E}">
        <p15:presenceInfo xmlns:p15="http://schemas.microsoft.com/office/powerpoint/2012/main" userId="Andrew Cameron" providerId="None"/>
      </p:ext>
    </p:extLst>
  </p:cmAuthor>
  <p:cmAuthor id="3" name="Enventure Research" initials="ER" lastIdx="45" clrIdx="2">
    <p:extLst>
      <p:ext uri="{19B8F6BF-5375-455C-9EA6-DF929625EA0E}">
        <p15:presenceInfo xmlns:p15="http://schemas.microsoft.com/office/powerpoint/2012/main" userId="S::admin@enventureresearch.onmicrosoft.com::fda0e950-3183-4546-918e-8e8f29135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FFF"/>
    <a:srgbClr val="330099"/>
    <a:srgbClr val="669900"/>
    <a:srgbClr val="935DFF"/>
    <a:srgbClr val="FF99CC"/>
    <a:srgbClr val="2D6072"/>
    <a:srgbClr val="270074"/>
    <a:srgbClr val="5601FF"/>
    <a:srgbClr val="5E0DFF"/>
    <a:srgbClr val="E3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64" autoAdjust="0"/>
    <p:restoredTop sz="94660"/>
  </p:normalViewPr>
  <p:slideViewPr>
    <p:cSldViewPr snapToGrid="0">
      <p:cViewPr varScale="1">
        <p:scale>
          <a:sx n="72" d="100"/>
          <a:sy n="72" d="100"/>
        </p:scale>
        <p:origin x="8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6.xml"/><Relationship Id="rId1" Type="http://schemas.microsoft.com/office/2011/relationships/chartStyle" Target="style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273946344269"/>
          <c:y val="1.0724742447937767E-2"/>
          <c:w val="0.64598170684186007"/>
          <c:h val="0.83904043778206128"/>
        </c:manualLayout>
      </c:layout>
      <c:barChart>
        <c:barDir val="bar"/>
        <c:grouping val="clustered"/>
        <c:varyColors val="0"/>
        <c:ser>
          <c:idx val="0"/>
          <c:order val="0"/>
          <c:tx>
            <c:strRef>
              <c:f>Sheet1!$B$1</c:f>
              <c:strCache>
                <c:ptCount val="1"/>
                <c:pt idx="0">
                  <c:v>Overall (n=2,767)</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0.78</c:v>
                </c:pt>
                <c:pt idx="1">
                  <c:v>0.21</c:v>
                </c:pt>
                <c:pt idx="2">
                  <c:v>0.01</c:v>
                </c:pt>
              </c:numCache>
            </c:numRef>
          </c:val>
          <c:extLst>
            <c:ext xmlns:c16="http://schemas.microsoft.com/office/drawing/2014/chart" uri="{C3380CC4-5D6E-409C-BE32-E72D297353CC}">
              <c16:uniqueId val="{00000000-A7EA-4F90-A920-404778E7970D}"/>
            </c:ext>
          </c:extLst>
        </c:ser>
        <c:ser>
          <c:idx val="1"/>
          <c:order val="1"/>
          <c:tx>
            <c:strRef>
              <c:f>Sheet1!$C$1</c:f>
              <c:strCache>
                <c:ptCount val="1"/>
                <c:pt idx="0">
                  <c:v>&lt;1hr physical exercise (n=683)</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Sheet1!$C$2:$C$4</c:f>
              <c:numCache>
                <c:formatCode>0%</c:formatCode>
                <c:ptCount val="3"/>
                <c:pt idx="0">
                  <c:v>0.75</c:v>
                </c:pt>
                <c:pt idx="1">
                  <c:v>0.24</c:v>
                </c:pt>
                <c:pt idx="2">
                  <c:v>0.01</c:v>
                </c:pt>
              </c:numCache>
            </c:numRef>
          </c:val>
          <c:extLst>
            <c:ext xmlns:c16="http://schemas.microsoft.com/office/drawing/2014/chart" uri="{C3380CC4-5D6E-409C-BE32-E72D297353CC}">
              <c16:uniqueId val="{00000001-A7EA-4F90-A920-404778E7970D}"/>
            </c:ext>
          </c:extLst>
        </c:ser>
        <c:ser>
          <c:idx val="2"/>
          <c:order val="2"/>
          <c:tx>
            <c:strRef>
              <c:f>Sheet1!$D$1</c:f>
              <c:strCache>
                <c:ptCount val="1"/>
                <c:pt idx="0">
                  <c:v>&gt;1hr physical exercise (n=1,746)</c:v>
                </c:pt>
              </c:strCache>
            </c:strRef>
          </c:tx>
          <c:spPr>
            <a:solidFill>
              <a:srgbClr val="6699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Sheet1!$D$2:$D$4</c:f>
              <c:numCache>
                <c:formatCode>0%</c:formatCode>
                <c:ptCount val="3"/>
                <c:pt idx="0">
                  <c:v>0.8</c:v>
                </c:pt>
                <c:pt idx="1">
                  <c:v>0.19</c:v>
                </c:pt>
                <c:pt idx="2">
                  <c:v>0.01</c:v>
                </c:pt>
              </c:numCache>
            </c:numRef>
          </c:val>
          <c:extLst>
            <c:ext xmlns:c16="http://schemas.microsoft.com/office/drawing/2014/chart" uri="{C3380CC4-5D6E-409C-BE32-E72D297353CC}">
              <c16:uniqueId val="{00000002-A7EA-4F90-A920-404778E7970D}"/>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b"/>
      <c:layout>
        <c:manualLayout>
          <c:xMode val="edge"/>
          <c:yMode val="edge"/>
          <c:x val="0.54371076916052619"/>
          <c:y val="0.50941479937775769"/>
          <c:w val="0.41573652389078047"/>
          <c:h val="0.41773025580419582"/>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7990082878525"/>
          <c:y val="1.0724742447937767E-2"/>
          <c:w val="0.431307916205629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Walking</c:v>
                </c:pt>
                <c:pt idx="1">
                  <c:v>Car / van</c:v>
                </c:pt>
                <c:pt idx="2">
                  <c:v>Bus</c:v>
                </c:pt>
                <c:pt idx="3">
                  <c:v>Bike</c:v>
                </c:pt>
                <c:pt idx="4">
                  <c:v>Scooter</c:v>
                </c:pt>
                <c:pt idx="5">
                  <c:v>Train</c:v>
                </c:pt>
              </c:strCache>
            </c:strRef>
          </c:cat>
          <c:val>
            <c:numRef>
              <c:f>Sheet1!$B$2:$B$7</c:f>
              <c:numCache>
                <c:formatCode>0%</c:formatCode>
                <c:ptCount val="6"/>
                <c:pt idx="0">
                  <c:v>0.4</c:v>
                </c:pt>
                <c:pt idx="1">
                  <c:v>0.32</c:v>
                </c:pt>
                <c:pt idx="2">
                  <c:v>0.25</c:v>
                </c:pt>
                <c:pt idx="3">
                  <c:v>0.02</c:v>
                </c:pt>
                <c:pt idx="4">
                  <c:v>0</c:v>
                </c:pt>
                <c:pt idx="5">
                  <c:v>0</c:v>
                </c:pt>
              </c:numCache>
            </c:numRef>
          </c:val>
          <c:extLst>
            <c:ext xmlns:c16="http://schemas.microsoft.com/office/drawing/2014/chart" uri="{C3380CC4-5D6E-409C-BE32-E72D297353CC}">
              <c16:uniqueId val="{00000000-5AA4-4406-A518-73C72DD1CC53}"/>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64141724824441"/>
          <c:y val="1.0724742447937767E-2"/>
          <c:w val="0.5079099165318768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have never drank alcohol</c:v>
                </c:pt>
                <c:pt idx="1">
                  <c:v>I have drunk alcohol once or twice</c:v>
                </c:pt>
                <c:pt idx="2">
                  <c:v>I drink alcohol about once a month</c:v>
                </c:pt>
                <c:pt idx="3">
                  <c:v>I drink alcohol about once a week</c:v>
                </c:pt>
                <c:pt idx="4">
                  <c:v>I drink alcohol more than once a week</c:v>
                </c:pt>
              </c:strCache>
            </c:strRef>
          </c:cat>
          <c:val>
            <c:numRef>
              <c:f>Sheet1!$B$2:$B$6</c:f>
              <c:numCache>
                <c:formatCode>0%</c:formatCode>
                <c:ptCount val="5"/>
                <c:pt idx="0">
                  <c:v>0.57999999999999996</c:v>
                </c:pt>
                <c:pt idx="1">
                  <c:v>0.34</c:v>
                </c:pt>
                <c:pt idx="2">
                  <c:v>0.06</c:v>
                </c:pt>
                <c:pt idx="3">
                  <c:v>0.01</c:v>
                </c:pt>
                <c:pt idx="4">
                  <c:v>0.01</c:v>
                </c:pt>
              </c:numCache>
            </c:numRef>
          </c:val>
          <c:extLst>
            <c:ext xmlns:c16="http://schemas.microsoft.com/office/drawing/2014/chart" uri="{C3380CC4-5D6E-409C-BE32-E72D297353CC}">
              <c16:uniqueId val="{00000000-619A-4330-AF2A-7CE9B966B310}"/>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C48E-40A5-B782-C3F26E5FA8E8}"/>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C48E-40A5-B782-C3F26E5FA8E8}"/>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C48E-40A5-B782-C3F26E5FA8E8}"/>
              </c:ext>
            </c:extLst>
          </c:dPt>
          <c:dLbls>
            <c:dLbl>
              <c:idx val="2"/>
              <c:layout>
                <c:manualLayout>
                  <c:x val="3.3684971969377295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48E-40A5-B782-C3F26E5FA8E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7.0000000000000007E-2</c:v>
                </c:pt>
                <c:pt idx="1">
                  <c:v>0.82</c:v>
                </c:pt>
                <c:pt idx="2">
                  <c:v>0.11</c:v>
                </c:pt>
              </c:numCache>
            </c:numRef>
          </c:val>
          <c:extLst>
            <c:ext xmlns:c16="http://schemas.microsoft.com/office/drawing/2014/chart" uri="{C3380CC4-5D6E-409C-BE32-E72D297353CC}">
              <c16:uniqueId val="{00000006-C48E-40A5-B782-C3F26E5FA8E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1983265269871"/>
          <c:y val="0"/>
          <c:w val="0.74180167347301285"/>
          <c:h val="0.86811592413316208"/>
        </c:manualLayout>
      </c:layout>
      <c:barChart>
        <c:barDir val="bar"/>
        <c:grouping val="stacked"/>
        <c:varyColors val="0"/>
        <c:ser>
          <c:idx val="0"/>
          <c:order val="0"/>
          <c:tx>
            <c:strRef>
              <c:f>Sheet1!$B$1</c:f>
              <c:strCache>
                <c:ptCount val="1"/>
                <c:pt idx="0">
                  <c:v>TOTAL tried</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B4F5-444B-B446-90AB3A745926}"/>
              </c:ext>
            </c:extLst>
          </c:dPt>
          <c:dPt>
            <c:idx val="1"/>
            <c:invertIfNegative val="0"/>
            <c:bubble3D val="0"/>
            <c:extLst>
              <c:ext xmlns:c16="http://schemas.microsoft.com/office/drawing/2014/chart" uri="{C3380CC4-5D6E-409C-BE32-E72D297353CC}">
                <c16:uniqueId val="{00000001-B4F5-444B-B446-90AB3A745926}"/>
              </c:ext>
            </c:extLst>
          </c:dPt>
          <c:dPt>
            <c:idx val="5"/>
            <c:invertIfNegative val="0"/>
            <c:bubble3D val="0"/>
            <c:extLst>
              <c:ext xmlns:c16="http://schemas.microsoft.com/office/drawing/2014/chart" uri="{C3380CC4-5D6E-409C-BE32-E72D297353CC}">
                <c16:uniqueId val="{00000003-B4F5-444B-B446-90AB3A745926}"/>
              </c:ext>
            </c:extLst>
          </c:dPt>
          <c:dLbls>
            <c:dLbl>
              <c:idx val="0"/>
              <c:layout>
                <c:manualLayout>
                  <c:x val="2.0359878214796717E-2"/>
                  <c:y val="0.120257218415837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F5-444B-B446-90AB3A745926}"/>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Smoking cigarettes (n=2,667)</c:v>
                </c:pt>
                <c:pt idx="1">
                  <c:v>E-cigarettes / vaping (n=2,668)</c:v>
                </c:pt>
              </c:strCache>
            </c:strRef>
          </c:cat>
          <c:val>
            <c:numRef>
              <c:f>Sheet1!$B$2:$B$3</c:f>
              <c:numCache>
                <c:formatCode>0%</c:formatCode>
                <c:ptCount val="2"/>
                <c:pt idx="0">
                  <c:v>0.05</c:v>
                </c:pt>
                <c:pt idx="1">
                  <c:v>0.1</c:v>
                </c:pt>
              </c:numCache>
            </c:numRef>
          </c:val>
          <c:extLst>
            <c:ext xmlns:c16="http://schemas.microsoft.com/office/drawing/2014/chart" uri="{C3380CC4-5D6E-409C-BE32-E72D297353CC}">
              <c16:uniqueId val="{00000004-B4F5-444B-B446-90AB3A745926}"/>
            </c:ext>
          </c:extLst>
        </c:ser>
        <c:ser>
          <c:idx val="1"/>
          <c:order val="1"/>
          <c:tx>
            <c:strRef>
              <c:f>Sheet1!$C$1</c:f>
              <c:strCache>
                <c:ptCount val="1"/>
                <c:pt idx="0">
                  <c:v>TOTAL not tried</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B4F5-444B-B446-90AB3A745926}"/>
              </c:ext>
            </c:extLst>
          </c:dPt>
          <c:dPt>
            <c:idx val="1"/>
            <c:invertIfNegative val="0"/>
            <c:bubble3D val="0"/>
            <c:extLst>
              <c:ext xmlns:c16="http://schemas.microsoft.com/office/drawing/2014/chart" uri="{C3380CC4-5D6E-409C-BE32-E72D297353CC}">
                <c16:uniqueId val="{00000006-B4F5-444B-B446-90AB3A745926}"/>
              </c:ext>
            </c:extLst>
          </c:dPt>
          <c:dPt>
            <c:idx val="5"/>
            <c:invertIfNegative val="0"/>
            <c:bubble3D val="0"/>
            <c:extLst>
              <c:ext xmlns:c16="http://schemas.microsoft.com/office/drawing/2014/chart" uri="{C3380CC4-5D6E-409C-BE32-E72D297353CC}">
                <c16:uniqueId val="{00000008-B4F5-444B-B446-90AB3A745926}"/>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Smoking cigarettes (n=2,667)</c:v>
                </c:pt>
                <c:pt idx="1">
                  <c:v>E-cigarettes / vaping (n=2,668)</c:v>
                </c:pt>
              </c:strCache>
            </c:strRef>
          </c:cat>
          <c:val>
            <c:numRef>
              <c:f>Sheet1!$C$2:$C$3</c:f>
              <c:numCache>
                <c:formatCode>0%</c:formatCode>
                <c:ptCount val="2"/>
                <c:pt idx="0">
                  <c:v>0.95</c:v>
                </c:pt>
                <c:pt idx="1">
                  <c:v>0.9</c:v>
                </c:pt>
              </c:numCache>
            </c:numRef>
          </c:val>
          <c:extLst>
            <c:ext xmlns:c16="http://schemas.microsoft.com/office/drawing/2014/chart" uri="{C3380CC4-5D6E-409C-BE32-E72D297353CC}">
              <c16:uniqueId val="{00000009-B4F5-444B-B446-90AB3A745926}"/>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18969501597128241"/>
          <c:y val="0.92081047811648209"/>
          <c:w val="0.74182311754623387"/>
          <c:h val="7.8967000561375969E-2"/>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F569-4FB0-BB36-AE8789259DEA}"/>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F569-4FB0-BB36-AE8789259DEA}"/>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F569-4FB0-BB36-AE8789259DE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0.02</c:v>
                </c:pt>
                <c:pt idx="1">
                  <c:v>0.92</c:v>
                </c:pt>
                <c:pt idx="2">
                  <c:v>0.06</c:v>
                </c:pt>
              </c:numCache>
            </c:numRef>
          </c:val>
          <c:extLst>
            <c:ext xmlns:c16="http://schemas.microsoft.com/office/drawing/2014/chart" uri="{C3380CC4-5D6E-409C-BE32-E72D297353CC}">
              <c16:uniqueId val="{00000006-F569-4FB0-BB36-AE8789259D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51193604540093"/>
          <c:y val="4.2948644243190779E-3"/>
          <c:w val="0.76894824663240402"/>
          <c:h val="0.86811592413316208"/>
        </c:manualLayout>
      </c:layout>
      <c:barChart>
        <c:barDir val="bar"/>
        <c:grouping val="stacked"/>
        <c:varyColors val="0"/>
        <c:ser>
          <c:idx val="0"/>
          <c:order val="0"/>
          <c:tx>
            <c:strRef>
              <c:f>Sheet1!$B$1</c:f>
              <c:strCache>
                <c:ptCount val="1"/>
                <c:pt idx="0">
                  <c:v>Yes</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091C-4824-8193-CC0E8F493E71}"/>
              </c:ext>
            </c:extLst>
          </c:dPt>
          <c:dPt>
            <c:idx val="1"/>
            <c:invertIfNegative val="0"/>
            <c:bubble3D val="0"/>
            <c:extLst>
              <c:ext xmlns:c16="http://schemas.microsoft.com/office/drawing/2014/chart" uri="{C3380CC4-5D6E-409C-BE32-E72D297353CC}">
                <c16:uniqueId val="{00000001-091C-4824-8193-CC0E8F493E71}"/>
              </c:ext>
            </c:extLst>
          </c:dPt>
          <c:dPt>
            <c:idx val="5"/>
            <c:invertIfNegative val="0"/>
            <c:bubble3D val="0"/>
            <c:extLst>
              <c:ext xmlns:c16="http://schemas.microsoft.com/office/drawing/2014/chart" uri="{C3380CC4-5D6E-409C-BE32-E72D297353CC}">
                <c16:uniqueId val="{00000002-091C-4824-8193-CC0E8F493E71}"/>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Home (n=2,670)</c:v>
                </c:pt>
                <c:pt idx="1">
                  <c:v>Car (n=2,670)</c:v>
                </c:pt>
              </c:strCache>
            </c:strRef>
          </c:cat>
          <c:val>
            <c:numRef>
              <c:f>Sheet1!$B$2:$B$3</c:f>
              <c:numCache>
                <c:formatCode>0%</c:formatCode>
                <c:ptCount val="2"/>
                <c:pt idx="0">
                  <c:v>0.17</c:v>
                </c:pt>
                <c:pt idx="1">
                  <c:v>7.0000000000000007E-2</c:v>
                </c:pt>
              </c:numCache>
            </c:numRef>
          </c:val>
          <c:extLst>
            <c:ext xmlns:c16="http://schemas.microsoft.com/office/drawing/2014/chart" uri="{C3380CC4-5D6E-409C-BE32-E72D297353CC}">
              <c16:uniqueId val="{00000003-091C-4824-8193-CC0E8F493E71}"/>
            </c:ext>
          </c:extLst>
        </c:ser>
        <c:ser>
          <c:idx val="1"/>
          <c:order val="1"/>
          <c:tx>
            <c:strRef>
              <c:f>Sheet1!$C$1</c:f>
              <c:strCache>
                <c:ptCount val="1"/>
                <c:pt idx="0">
                  <c:v>No</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4-091C-4824-8193-CC0E8F493E71}"/>
              </c:ext>
            </c:extLst>
          </c:dPt>
          <c:dPt>
            <c:idx val="1"/>
            <c:invertIfNegative val="0"/>
            <c:bubble3D val="0"/>
            <c:extLst>
              <c:ext xmlns:c16="http://schemas.microsoft.com/office/drawing/2014/chart" uri="{C3380CC4-5D6E-409C-BE32-E72D297353CC}">
                <c16:uniqueId val="{00000005-091C-4824-8193-CC0E8F493E71}"/>
              </c:ext>
            </c:extLst>
          </c:dPt>
          <c:dPt>
            <c:idx val="5"/>
            <c:invertIfNegative val="0"/>
            <c:bubble3D val="0"/>
            <c:extLst>
              <c:ext xmlns:c16="http://schemas.microsoft.com/office/drawing/2014/chart" uri="{C3380CC4-5D6E-409C-BE32-E72D297353CC}">
                <c16:uniqueId val="{00000006-091C-4824-8193-CC0E8F493E71}"/>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Home (n=2,670)</c:v>
                </c:pt>
                <c:pt idx="1">
                  <c:v>Car (n=2,670)</c:v>
                </c:pt>
              </c:strCache>
            </c:strRef>
          </c:cat>
          <c:val>
            <c:numRef>
              <c:f>Sheet1!$C$2:$C$3</c:f>
              <c:numCache>
                <c:formatCode>0%</c:formatCode>
                <c:ptCount val="2"/>
                <c:pt idx="0">
                  <c:v>0.8</c:v>
                </c:pt>
                <c:pt idx="1">
                  <c:v>0.91</c:v>
                </c:pt>
              </c:numCache>
            </c:numRef>
          </c:val>
          <c:extLst>
            <c:ext xmlns:c16="http://schemas.microsoft.com/office/drawing/2014/chart" uri="{C3380CC4-5D6E-409C-BE32-E72D297353CC}">
              <c16:uniqueId val="{00000007-091C-4824-8193-CC0E8F493E71}"/>
            </c:ext>
          </c:extLst>
        </c:ser>
        <c:ser>
          <c:idx val="2"/>
          <c:order val="2"/>
          <c:tx>
            <c:strRef>
              <c:f>Sheet1!$D$1</c:f>
              <c:strCache>
                <c:ptCount val="1"/>
                <c:pt idx="0">
                  <c:v>Don't know</c:v>
                </c:pt>
              </c:strCache>
            </c:strRef>
          </c:tx>
          <c:spPr>
            <a:ln>
              <a:solidFill>
                <a:schemeClr val="bg1"/>
              </a:solidFill>
            </a:ln>
          </c:spPr>
          <c:invertIfNegative val="0"/>
          <c:dLbls>
            <c:dLbl>
              <c:idx val="0"/>
              <c:layout>
                <c:manualLayout>
                  <c:x val="6.7866260715989052E-3"/>
                  <c:y val="0.107371948786278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5D-48C4-A2B6-94F7ABB21603}"/>
                </c:ext>
              </c:extLst>
            </c:dLbl>
            <c:dLbl>
              <c:idx val="1"/>
              <c:layout>
                <c:manualLayout>
                  <c:x val="6.1453700648324099E-4"/>
                  <c:y val="0.107375668747590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5D-48C4-A2B6-94F7ABB21603}"/>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Home (n=2,670)</c:v>
                </c:pt>
                <c:pt idx="1">
                  <c:v>Car (n=2,670)</c:v>
                </c:pt>
              </c:strCache>
            </c:strRef>
          </c:cat>
          <c:val>
            <c:numRef>
              <c:f>Sheet1!$D$2:$D$3</c:f>
              <c:numCache>
                <c:formatCode>0%</c:formatCode>
                <c:ptCount val="2"/>
                <c:pt idx="0">
                  <c:v>0.03</c:v>
                </c:pt>
                <c:pt idx="1">
                  <c:v>0.03</c:v>
                </c:pt>
              </c:numCache>
            </c:numRef>
          </c:val>
          <c:extLst>
            <c:ext xmlns:c16="http://schemas.microsoft.com/office/drawing/2014/chart" uri="{C3380CC4-5D6E-409C-BE32-E72D297353CC}">
              <c16:uniqueId val="{00000007-595D-48C4-A2B6-94F7ABB21603}"/>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7113452883046929"/>
          <c:y val="0.87356710379004909"/>
          <c:w val="0.52315455204928063"/>
          <c:h val="0.12643303055102773"/>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82646087550465"/>
          <c:y val="3.2050327594726384E-3"/>
          <c:w val="0.5825512196448757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4A00-4A67-8449-DD4E013045A0}"/>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 or very often</c:v>
                </c:pt>
              </c:strCache>
            </c:strRef>
          </c:cat>
          <c:val>
            <c:numRef>
              <c:f>Sheet1!$B$2:$B$4</c:f>
              <c:numCache>
                <c:formatCode>0%</c:formatCode>
                <c:ptCount val="3"/>
                <c:pt idx="0">
                  <c:v>0.66</c:v>
                </c:pt>
                <c:pt idx="1">
                  <c:v>0.27</c:v>
                </c:pt>
                <c:pt idx="2">
                  <c:v>0.06</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61438814649406"/>
          <c:y val="0"/>
          <c:w val="0.4405035625033840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1-A3E7-4559-B179-CDE3DA538E10}"/>
              </c:ext>
            </c:extLst>
          </c:dPt>
          <c:dPt>
            <c:idx val="6"/>
            <c:invertIfNegative val="0"/>
            <c:bubble3D val="0"/>
            <c:extLst>
              <c:ext xmlns:c16="http://schemas.microsoft.com/office/drawing/2014/chart" uri="{C3380CC4-5D6E-409C-BE32-E72D297353CC}">
                <c16:uniqueId val="{00000003-CC33-4498-95F2-40D577CF37DE}"/>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size or weight</c:v>
                </c:pt>
                <c:pt idx="1">
                  <c:v>The clothes you wear</c:v>
                </c:pt>
                <c:pt idx="2">
                  <c:v>A disability or learning difficulty</c:v>
                </c:pt>
                <c:pt idx="3">
                  <c:v>Your race or skin colour</c:v>
                </c:pt>
                <c:pt idx="4">
                  <c:v>Your religion or faith</c:v>
                </c:pt>
              </c:strCache>
            </c:strRef>
          </c:cat>
          <c:val>
            <c:numRef>
              <c:f>Sheet1!$B$2:$B$6</c:f>
              <c:numCache>
                <c:formatCode>0%</c:formatCode>
                <c:ptCount val="5"/>
                <c:pt idx="0">
                  <c:v>0.25</c:v>
                </c:pt>
                <c:pt idx="1">
                  <c:v>0.09</c:v>
                </c:pt>
                <c:pt idx="2">
                  <c:v>7.0000000000000007E-2</c:v>
                </c:pt>
                <c:pt idx="3">
                  <c:v>0.06</c:v>
                </c:pt>
                <c:pt idx="4">
                  <c:v>0.04</c:v>
                </c:pt>
              </c:numCache>
            </c:numRef>
          </c:val>
          <c:extLst>
            <c:ext xmlns:c16="http://schemas.microsoft.com/office/drawing/2014/chart" uri="{C3380CC4-5D6E-409C-BE32-E72D297353CC}">
              <c16:uniqueId val="{00000004-CC33-4498-95F2-40D577CF37DE}"/>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64182598100526977"/>
          <c:h val="0.68082934522845384"/>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0F86-4697-8B2B-AD18B7581F5A}"/>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0F86-4697-8B2B-AD18B7581F5A}"/>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24AA-4861-9F42-315CC84C036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0.52</c:v>
                </c:pt>
                <c:pt idx="1">
                  <c:v>0.24</c:v>
                </c:pt>
                <c:pt idx="2">
                  <c:v>0.24</c:v>
                </c:pt>
              </c:numCache>
            </c:numRef>
          </c:val>
          <c:extLst>
            <c:ext xmlns:c16="http://schemas.microsoft.com/office/drawing/2014/chart" uri="{C3380CC4-5D6E-409C-BE32-E72D297353CC}">
              <c16:uniqueId val="{00000004-0F86-4697-8B2B-AD18B7581F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5892525647986"/>
          <c:y val="0"/>
          <c:w val="0.74444359798116722"/>
          <c:h val="0.86811592413316208"/>
        </c:manualLayout>
      </c:layout>
      <c:barChart>
        <c:barDir val="bar"/>
        <c:grouping val="stacked"/>
        <c:varyColors val="0"/>
        <c:ser>
          <c:idx val="0"/>
          <c:order val="0"/>
          <c:tx>
            <c:strRef>
              <c:f>Sheet1!$B$1</c:f>
              <c:strCache>
                <c:ptCount val="1"/>
                <c:pt idx="0">
                  <c:v>TOTAL safe</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3455-4213-BDDB-CDC67970D40D}"/>
              </c:ext>
            </c:extLst>
          </c:dPt>
          <c:dPt>
            <c:idx val="1"/>
            <c:invertIfNegative val="0"/>
            <c:bubble3D val="0"/>
            <c:extLst>
              <c:ext xmlns:c16="http://schemas.microsoft.com/office/drawing/2014/chart" uri="{C3380CC4-5D6E-409C-BE32-E72D297353CC}">
                <c16:uniqueId val="{00000001-3455-4213-BDDB-CDC67970D40D}"/>
              </c:ext>
            </c:extLst>
          </c:dPt>
          <c:dPt>
            <c:idx val="2"/>
            <c:invertIfNegative val="0"/>
            <c:bubble3D val="0"/>
            <c:extLst>
              <c:ext xmlns:c16="http://schemas.microsoft.com/office/drawing/2014/chart" uri="{C3380CC4-5D6E-409C-BE32-E72D297353CC}">
                <c16:uniqueId val="{00000002-3455-4213-BDDB-CDC67970D40D}"/>
              </c:ext>
            </c:extLst>
          </c:dPt>
          <c:dPt>
            <c:idx val="5"/>
            <c:invertIfNegative val="0"/>
            <c:bubble3D val="0"/>
            <c:extLst>
              <c:ext xmlns:c16="http://schemas.microsoft.com/office/drawing/2014/chart" uri="{C3380CC4-5D6E-409C-BE32-E72D297353CC}">
                <c16:uniqueId val="{00000003-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 (n=2,629)</c:v>
                </c:pt>
                <c:pt idx="1">
                  <c:v>Most deprived IMD 1 (n=278)</c:v>
                </c:pt>
                <c:pt idx="2">
                  <c:v>IMD 2 (n=274)</c:v>
                </c:pt>
                <c:pt idx="3">
                  <c:v>IMD 3 (n=289)</c:v>
                </c:pt>
                <c:pt idx="4">
                  <c:v>IMD 4 (n=297)</c:v>
                </c:pt>
                <c:pt idx="5">
                  <c:v>Least deprived IMD 5 (n=304)</c:v>
                </c:pt>
              </c:strCache>
            </c:strRef>
          </c:cat>
          <c:val>
            <c:numRef>
              <c:f>Sheet1!$B$2:$B$7</c:f>
              <c:numCache>
                <c:formatCode>0%</c:formatCode>
                <c:ptCount val="6"/>
                <c:pt idx="0">
                  <c:v>0.77</c:v>
                </c:pt>
                <c:pt idx="1">
                  <c:v>0.71</c:v>
                </c:pt>
                <c:pt idx="2">
                  <c:v>0.72</c:v>
                </c:pt>
                <c:pt idx="3">
                  <c:v>0.7</c:v>
                </c:pt>
                <c:pt idx="4">
                  <c:v>0.79</c:v>
                </c:pt>
                <c:pt idx="5">
                  <c:v>0.87</c:v>
                </c:pt>
              </c:numCache>
            </c:numRef>
          </c:val>
          <c:extLst>
            <c:ext xmlns:c16="http://schemas.microsoft.com/office/drawing/2014/chart" uri="{C3380CC4-5D6E-409C-BE32-E72D297353CC}">
              <c16:uniqueId val="{00000004-3455-4213-BDDB-CDC67970D40D}"/>
            </c:ext>
          </c:extLst>
        </c:ser>
        <c:ser>
          <c:idx val="1"/>
          <c:order val="1"/>
          <c:tx>
            <c:strRef>
              <c:f>Sheet1!$C$1</c:f>
              <c:strCache>
                <c:ptCount val="1"/>
                <c:pt idx="0">
                  <c:v>TOTAL unsafe</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3455-4213-BDDB-CDC67970D40D}"/>
              </c:ext>
            </c:extLst>
          </c:dPt>
          <c:dPt>
            <c:idx val="1"/>
            <c:invertIfNegative val="0"/>
            <c:bubble3D val="0"/>
            <c:extLst>
              <c:ext xmlns:c16="http://schemas.microsoft.com/office/drawing/2014/chart" uri="{C3380CC4-5D6E-409C-BE32-E72D297353CC}">
                <c16:uniqueId val="{00000006-3455-4213-BDDB-CDC67970D40D}"/>
              </c:ext>
            </c:extLst>
          </c:dPt>
          <c:dPt>
            <c:idx val="2"/>
            <c:invertIfNegative val="0"/>
            <c:bubble3D val="0"/>
            <c:extLst>
              <c:ext xmlns:c16="http://schemas.microsoft.com/office/drawing/2014/chart" uri="{C3380CC4-5D6E-409C-BE32-E72D297353CC}">
                <c16:uniqueId val="{00000007-3455-4213-BDDB-CDC67970D40D}"/>
              </c:ext>
            </c:extLst>
          </c:dPt>
          <c:dPt>
            <c:idx val="5"/>
            <c:invertIfNegative val="0"/>
            <c:bubble3D val="0"/>
            <c:extLst>
              <c:ext xmlns:c16="http://schemas.microsoft.com/office/drawing/2014/chart" uri="{C3380CC4-5D6E-409C-BE32-E72D297353CC}">
                <c16:uniqueId val="{00000008-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 (n=2,629)</c:v>
                </c:pt>
                <c:pt idx="1">
                  <c:v>Most deprived IMD 1 (n=278)</c:v>
                </c:pt>
                <c:pt idx="2">
                  <c:v>IMD 2 (n=274)</c:v>
                </c:pt>
                <c:pt idx="3">
                  <c:v>IMD 3 (n=289)</c:v>
                </c:pt>
                <c:pt idx="4">
                  <c:v>IMD 4 (n=297)</c:v>
                </c:pt>
                <c:pt idx="5">
                  <c:v>Least deprived IMD 5 (n=304)</c:v>
                </c:pt>
              </c:strCache>
            </c:strRef>
          </c:cat>
          <c:val>
            <c:numRef>
              <c:f>Sheet1!$C$2:$C$7</c:f>
              <c:numCache>
                <c:formatCode>0%</c:formatCode>
                <c:ptCount val="6"/>
                <c:pt idx="0">
                  <c:v>0.14000000000000001</c:v>
                </c:pt>
                <c:pt idx="1">
                  <c:v>0.18</c:v>
                </c:pt>
                <c:pt idx="2">
                  <c:v>0.16</c:v>
                </c:pt>
                <c:pt idx="3">
                  <c:v>0.2</c:v>
                </c:pt>
                <c:pt idx="4">
                  <c:v>0.14000000000000001</c:v>
                </c:pt>
                <c:pt idx="5">
                  <c:v>0.08</c:v>
                </c:pt>
              </c:numCache>
            </c:numRef>
          </c:val>
          <c:extLst>
            <c:ext xmlns:c16="http://schemas.microsoft.com/office/drawing/2014/chart" uri="{C3380CC4-5D6E-409C-BE32-E72D297353CC}">
              <c16:uniqueId val="{00000009-3455-4213-BDDB-CDC67970D40D}"/>
            </c:ext>
          </c:extLst>
        </c:ser>
        <c:ser>
          <c:idx val="2"/>
          <c:order val="2"/>
          <c:tx>
            <c:strRef>
              <c:f>Sheet1!$D$1</c:f>
              <c:strCache>
                <c:ptCount val="1"/>
                <c:pt idx="0">
                  <c:v>Not sure</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(n=2,629)</c:v>
                </c:pt>
                <c:pt idx="1">
                  <c:v>Most deprived IMD 1 (n=278)</c:v>
                </c:pt>
                <c:pt idx="2">
                  <c:v>IMD 2 (n=274)</c:v>
                </c:pt>
                <c:pt idx="3">
                  <c:v>IMD 3 (n=289)</c:v>
                </c:pt>
                <c:pt idx="4">
                  <c:v>IMD 4 (n=297)</c:v>
                </c:pt>
                <c:pt idx="5">
                  <c:v>Least deprived IMD 5 (n=304)</c:v>
                </c:pt>
              </c:strCache>
            </c:strRef>
          </c:cat>
          <c:val>
            <c:numRef>
              <c:f>Sheet1!$D$2:$D$7</c:f>
              <c:numCache>
                <c:formatCode>0%</c:formatCode>
                <c:ptCount val="6"/>
                <c:pt idx="0">
                  <c:v>0.09</c:v>
                </c:pt>
                <c:pt idx="1">
                  <c:v>0.11</c:v>
                </c:pt>
                <c:pt idx="2">
                  <c:v>0.12</c:v>
                </c:pt>
                <c:pt idx="3">
                  <c:v>0.1</c:v>
                </c:pt>
                <c:pt idx="4">
                  <c:v>0.06</c:v>
                </c:pt>
                <c:pt idx="5">
                  <c:v>0.06</c:v>
                </c:pt>
              </c:numCache>
            </c:numRef>
          </c:val>
          <c:extLst>
            <c:ext xmlns:c16="http://schemas.microsoft.com/office/drawing/2014/chart" uri="{C3380CC4-5D6E-409C-BE32-E72D297353CC}">
              <c16:uniqueId val="{0000000A-3455-4213-BDDB-CDC67970D40D}"/>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2975721083609313"/>
          <c:y val="0.87692817040889948"/>
          <c:w val="0.62595495442645577"/>
          <c:h val="0.12307182959110058"/>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3393324009445"/>
          <c:y val="2.874701495071132E-3"/>
          <c:w val="0.82196606675990558"/>
          <c:h val="0.83649422230270376"/>
        </c:manualLayout>
      </c:layout>
      <c:barChart>
        <c:barDir val="bar"/>
        <c:grouping val="stacked"/>
        <c:varyColors val="0"/>
        <c:ser>
          <c:idx val="0"/>
          <c:order val="0"/>
          <c:tx>
            <c:strRef>
              <c:f>Sheet1!$B$1</c:f>
              <c:strCache>
                <c:ptCount val="1"/>
                <c:pt idx="0">
                  <c:v>Rarely or never</c:v>
                </c:pt>
              </c:strCache>
            </c:strRef>
          </c:tx>
          <c:spPr>
            <a:solidFill>
              <a:srgbClr val="CAAF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1-60F7-48BF-A428-BE64BD5BA942}"/>
              </c:ext>
            </c:extLst>
          </c:dPt>
          <c:dPt>
            <c:idx val="1"/>
            <c:invertIfNegative val="0"/>
            <c:bubble3D val="0"/>
            <c:extLst>
              <c:ext xmlns:c16="http://schemas.microsoft.com/office/drawing/2014/chart" uri="{C3380CC4-5D6E-409C-BE32-E72D297353CC}">
                <c16:uniqueId val="{00000002-60F7-48BF-A428-BE64BD5BA942}"/>
              </c:ext>
            </c:extLst>
          </c:dPt>
          <c:dPt>
            <c:idx val="2"/>
            <c:invertIfNegative val="0"/>
            <c:bubble3D val="0"/>
            <c:extLst>
              <c:ext xmlns:c16="http://schemas.microsoft.com/office/drawing/2014/chart" uri="{C3380CC4-5D6E-409C-BE32-E72D297353CC}">
                <c16:uniqueId val="{00000004-60F7-48BF-A428-BE64BD5BA942}"/>
              </c:ext>
            </c:extLst>
          </c:dPt>
          <c:dPt>
            <c:idx val="5"/>
            <c:invertIfNegative val="0"/>
            <c:bubble3D val="0"/>
            <c:extLst>
              <c:ext xmlns:c16="http://schemas.microsoft.com/office/drawing/2014/chart" uri="{C3380CC4-5D6E-409C-BE32-E72D297353CC}">
                <c16:uniqueId val="{00000009-60F7-48BF-A428-BE64BD5BA942}"/>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Fruit and vegetables (n=2,680)</c:v>
                </c:pt>
                <c:pt idx="1">
                  <c:v>Crisps (n=2,508)</c:v>
                </c:pt>
                <c:pt idx="2">
                  <c:v>Sweets and chocolates (n=2,664)</c:v>
                </c:pt>
                <c:pt idx="3">
                  <c:v>Water (n=2,491)</c:v>
                </c:pt>
                <c:pt idx="4">
                  <c:v>Fizzy drinks (n=2,650)</c:v>
                </c:pt>
              </c:strCache>
            </c:strRef>
          </c:cat>
          <c:val>
            <c:numRef>
              <c:f>Sheet1!$B$2:$B$6</c:f>
              <c:numCache>
                <c:formatCode>0%</c:formatCode>
                <c:ptCount val="5"/>
                <c:pt idx="0">
                  <c:v>0.06</c:v>
                </c:pt>
                <c:pt idx="1">
                  <c:v>0.15</c:v>
                </c:pt>
                <c:pt idx="2">
                  <c:v>0.09</c:v>
                </c:pt>
                <c:pt idx="3">
                  <c:v>0.05</c:v>
                </c:pt>
                <c:pt idx="4">
                  <c:v>0.21</c:v>
                </c:pt>
              </c:numCache>
            </c:numRef>
          </c:val>
          <c:extLst>
            <c:ext xmlns:c16="http://schemas.microsoft.com/office/drawing/2014/chart" uri="{C3380CC4-5D6E-409C-BE32-E72D297353CC}">
              <c16:uniqueId val="{0000000A-60F7-48BF-A428-BE64BD5BA942}"/>
            </c:ext>
          </c:extLst>
        </c:ser>
        <c:ser>
          <c:idx val="1"/>
          <c:order val="1"/>
          <c:tx>
            <c:strRef>
              <c:f>Sheet1!$C$1</c:f>
              <c:strCache>
                <c:ptCount val="1"/>
                <c:pt idx="0">
                  <c:v>Once a week or less</c:v>
                </c:pt>
              </c:strCache>
            </c:strRef>
          </c:tx>
          <c:spPr>
            <a:solidFill>
              <a:srgbClr val="9B69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C-60F7-48BF-A428-BE64BD5BA942}"/>
              </c:ext>
            </c:extLst>
          </c:dPt>
          <c:dPt>
            <c:idx val="1"/>
            <c:invertIfNegative val="0"/>
            <c:bubble3D val="0"/>
            <c:extLst>
              <c:ext xmlns:c16="http://schemas.microsoft.com/office/drawing/2014/chart" uri="{C3380CC4-5D6E-409C-BE32-E72D297353CC}">
                <c16:uniqueId val="{0000000E-60F7-48BF-A428-BE64BD5BA942}"/>
              </c:ext>
            </c:extLst>
          </c:dPt>
          <c:dPt>
            <c:idx val="2"/>
            <c:invertIfNegative val="0"/>
            <c:bubble3D val="0"/>
            <c:extLst>
              <c:ext xmlns:c16="http://schemas.microsoft.com/office/drawing/2014/chart" uri="{C3380CC4-5D6E-409C-BE32-E72D297353CC}">
                <c16:uniqueId val="{00000010-60F7-48BF-A428-BE64BD5BA942}"/>
              </c:ext>
            </c:extLst>
          </c:dPt>
          <c:dPt>
            <c:idx val="5"/>
            <c:invertIfNegative val="0"/>
            <c:bubble3D val="0"/>
            <c:extLst>
              <c:ext xmlns:c16="http://schemas.microsoft.com/office/drawing/2014/chart" uri="{C3380CC4-5D6E-409C-BE32-E72D297353CC}">
                <c16:uniqueId val="{00000015-60F7-48BF-A428-BE64BD5BA942}"/>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Fruit and vegetables (n=2,680)</c:v>
                </c:pt>
                <c:pt idx="1">
                  <c:v>Crisps (n=2,508)</c:v>
                </c:pt>
                <c:pt idx="2">
                  <c:v>Sweets and chocolates (n=2,664)</c:v>
                </c:pt>
                <c:pt idx="3">
                  <c:v>Water (n=2,491)</c:v>
                </c:pt>
                <c:pt idx="4">
                  <c:v>Fizzy drinks (n=2,650)</c:v>
                </c:pt>
              </c:strCache>
            </c:strRef>
          </c:cat>
          <c:val>
            <c:numRef>
              <c:f>Sheet1!$C$2:$C$6</c:f>
              <c:numCache>
                <c:formatCode>0%</c:formatCode>
                <c:ptCount val="5"/>
                <c:pt idx="0">
                  <c:v>0.09</c:v>
                </c:pt>
                <c:pt idx="1">
                  <c:v>0.3</c:v>
                </c:pt>
                <c:pt idx="2">
                  <c:v>0.3</c:v>
                </c:pt>
                <c:pt idx="3">
                  <c:v>0.04</c:v>
                </c:pt>
                <c:pt idx="4">
                  <c:v>0.35</c:v>
                </c:pt>
              </c:numCache>
            </c:numRef>
          </c:val>
          <c:extLst>
            <c:ext xmlns:c16="http://schemas.microsoft.com/office/drawing/2014/chart" uri="{C3380CC4-5D6E-409C-BE32-E72D297353CC}">
              <c16:uniqueId val="{00000016-60F7-48BF-A428-BE64BD5BA942}"/>
            </c:ext>
          </c:extLst>
        </c:ser>
        <c:ser>
          <c:idx val="2"/>
          <c:order val="2"/>
          <c:tx>
            <c:strRef>
              <c:f>Sheet1!$D$1</c:f>
              <c:strCache>
                <c:ptCount val="1"/>
                <c:pt idx="0">
                  <c:v>2-3 days a week</c:v>
                </c:pt>
              </c:strCache>
            </c:strRef>
          </c:tx>
          <c:spPr>
            <a:solidFill>
              <a:srgbClr val="5E0DFF"/>
            </a:solidFill>
            <a:ln>
              <a:solidFill>
                <a:schemeClr val="bg1"/>
              </a:solidFill>
            </a:ln>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Fruit and vegetables (n=2,680)</c:v>
                </c:pt>
                <c:pt idx="1">
                  <c:v>Crisps (n=2,508)</c:v>
                </c:pt>
                <c:pt idx="2">
                  <c:v>Sweets and chocolates (n=2,664)</c:v>
                </c:pt>
                <c:pt idx="3">
                  <c:v>Water (n=2,491)</c:v>
                </c:pt>
                <c:pt idx="4">
                  <c:v>Fizzy drinks (n=2,650)</c:v>
                </c:pt>
              </c:strCache>
            </c:strRef>
          </c:cat>
          <c:val>
            <c:numRef>
              <c:f>Sheet1!$D$2:$D$6</c:f>
              <c:numCache>
                <c:formatCode>0%</c:formatCode>
                <c:ptCount val="5"/>
                <c:pt idx="0">
                  <c:v>0.21</c:v>
                </c:pt>
                <c:pt idx="1">
                  <c:v>0.28999999999999998</c:v>
                </c:pt>
                <c:pt idx="2">
                  <c:v>0.32</c:v>
                </c:pt>
                <c:pt idx="3">
                  <c:v>0.09</c:v>
                </c:pt>
                <c:pt idx="4">
                  <c:v>0.22</c:v>
                </c:pt>
              </c:numCache>
            </c:numRef>
          </c:val>
          <c:extLst>
            <c:ext xmlns:c16="http://schemas.microsoft.com/office/drawing/2014/chart" uri="{C3380CC4-5D6E-409C-BE32-E72D297353CC}">
              <c16:uniqueId val="{00000018-60F7-48BF-A428-BE64BD5BA942}"/>
            </c:ext>
          </c:extLst>
        </c:ser>
        <c:ser>
          <c:idx val="3"/>
          <c:order val="3"/>
          <c:tx>
            <c:strRef>
              <c:f>Sheet1!$E$1</c:f>
              <c:strCache>
                <c:ptCount val="1"/>
                <c:pt idx="0">
                  <c:v>On most days</c:v>
                </c:pt>
              </c:strCache>
            </c:strRef>
          </c:tx>
          <c:spPr>
            <a:solidFill>
              <a:srgbClr val="330099"/>
            </a:solidFill>
            <a:ln>
              <a:solidFill>
                <a:schemeClr val="bg1"/>
              </a:solidFill>
            </a:ln>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Fruit and vegetables (n=2,680)</c:v>
                </c:pt>
                <c:pt idx="1">
                  <c:v>Crisps (n=2,508)</c:v>
                </c:pt>
                <c:pt idx="2">
                  <c:v>Sweets and chocolates (n=2,664)</c:v>
                </c:pt>
                <c:pt idx="3">
                  <c:v>Water (n=2,491)</c:v>
                </c:pt>
                <c:pt idx="4">
                  <c:v>Fizzy drinks (n=2,650)</c:v>
                </c:pt>
              </c:strCache>
            </c:strRef>
          </c:cat>
          <c:val>
            <c:numRef>
              <c:f>Sheet1!$E$2:$E$6</c:f>
              <c:numCache>
                <c:formatCode>0%</c:formatCode>
                <c:ptCount val="5"/>
                <c:pt idx="0">
                  <c:v>0.61</c:v>
                </c:pt>
                <c:pt idx="1">
                  <c:v>0.24</c:v>
                </c:pt>
                <c:pt idx="2">
                  <c:v>0.27</c:v>
                </c:pt>
                <c:pt idx="3">
                  <c:v>0.8</c:v>
                </c:pt>
                <c:pt idx="4">
                  <c:v>0.19</c:v>
                </c:pt>
              </c:numCache>
            </c:numRef>
          </c:val>
          <c:extLst>
            <c:ext xmlns:c16="http://schemas.microsoft.com/office/drawing/2014/chart" uri="{C3380CC4-5D6E-409C-BE32-E72D297353CC}">
              <c16:uniqueId val="{00000019-60F7-48BF-A428-BE64BD5BA942}"/>
            </c:ext>
          </c:extLst>
        </c:ser>
        <c:ser>
          <c:idx val="4"/>
          <c:order val="4"/>
          <c:tx>
            <c:strRef>
              <c:f>Sheet1!$F$1</c:f>
              <c:strCache>
                <c:ptCount val="1"/>
                <c:pt idx="0">
                  <c:v>Don't know</c:v>
                </c:pt>
              </c:strCache>
            </c:strRef>
          </c:tx>
          <c:spPr>
            <a:solidFill>
              <a:schemeClr val="bg1">
                <a:lumMod val="50000"/>
              </a:schemeClr>
            </a:solidFill>
            <a:ln>
              <a:solidFill>
                <a:schemeClr val="bg1"/>
              </a:solidFill>
            </a:ln>
          </c:spPr>
          <c:invertIfNegative val="0"/>
          <c:dLbls>
            <c:dLbl>
              <c:idx val="0"/>
              <c:layout>
                <c:manualLayout>
                  <c:x val="-1.4098193507290275E-16"/>
                  <c:y val="4.491087745727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0F7-48BF-A428-BE64BD5BA942}"/>
                </c:ext>
              </c:extLst>
            </c:dLbl>
            <c:dLbl>
              <c:idx val="1"/>
              <c:layout>
                <c:manualLayout>
                  <c:x val="0"/>
                  <c:y val="5.4267921235470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0F7-48BF-A428-BE64BD5BA942}"/>
                </c:ext>
              </c:extLst>
            </c:dLbl>
            <c:dLbl>
              <c:idx val="2"/>
              <c:layout>
                <c:manualLayout>
                  <c:x val="3.8450062829520548E-3"/>
                  <c:y val="4.7014816712766305E-2"/>
                </c:manualLayout>
              </c:layout>
              <c:showLegendKey val="0"/>
              <c:showVal val="1"/>
              <c:showCatName val="0"/>
              <c:showSerName val="0"/>
              <c:showPercent val="0"/>
              <c:showBubbleSize val="0"/>
              <c:extLst>
                <c:ext xmlns:c15="http://schemas.microsoft.com/office/drawing/2012/chart" uri="{CE6537A1-D6FC-4f65-9D91-7224C49458BB}">
                  <c15:layout>
                    <c:manualLayout>
                      <c:w val="4.2102818798326544E-2"/>
                      <c:h val="5.1130212963877632E-2"/>
                    </c:manualLayout>
                  </c15:layout>
                </c:ext>
                <c:ext xmlns:c16="http://schemas.microsoft.com/office/drawing/2014/chart" uri="{C3380CC4-5D6E-409C-BE32-E72D297353CC}">
                  <c16:uniqueId val="{0000001D-60F7-48BF-A428-BE64BD5BA942}"/>
                </c:ext>
              </c:extLst>
            </c:dLbl>
            <c:dLbl>
              <c:idx val="3"/>
              <c:layout>
                <c:manualLayout>
                  <c:x val="0"/>
                  <c:y val="4.5740388019032623E-2"/>
                </c:manualLayout>
              </c:layout>
              <c:showLegendKey val="0"/>
              <c:showVal val="1"/>
              <c:showCatName val="0"/>
              <c:showSerName val="0"/>
              <c:showPercent val="0"/>
              <c:showBubbleSize val="0"/>
              <c:extLst>
                <c:ext xmlns:c15="http://schemas.microsoft.com/office/drawing/2012/chart" uri="{CE6537A1-D6FC-4f65-9D91-7224C49458BB}">
                  <c15:layout>
                    <c:manualLayout>
                      <c:w val="4.2102818798326544E-2"/>
                      <c:h val="5.1130212963877632E-2"/>
                    </c:manualLayout>
                  </c15:layout>
                </c:ext>
                <c:ext xmlns:c16="http://schemas.microsoft.com/office/drawing/2014/chart" uri="{C3380CC4-5D6E-409C-BE32-E72D297353CC}">
                  <c16:uniqueId val="{0000001E-60F7-48BF-A428-BE64BD5BA942}"/>
                </c:ext>
              </c:extLst>
            </c:dLbl>
            <c:dLbl>
              <c:idx val="4"/>
              <c:layout>
                <c:manualLayout>
                  <c:x val="0"/>
                  <c:y val="4.9006593895090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0F7-48BF-A428-BE64BD5BA942}"/>
                </c:ext>
              </c:extLst>
            </c:dLbl>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Fruit and vegetables (n=2,680)</c:v>
                </c:pt>
                <c:pt idx="1">
                  <c:v>Crisps (n=2,508)</c:v>
                </c:pt>
                <c:pt idx="2">
                  <c:v>Sweets and chocolates (n=2,664)</c:v>
                </c:pt>
                <c:pt idx="3">
                  <c:v>Water (n=2,491)</c:v>
                </c:pt>
                <c:pt idx="4">
                  <c:v>Fizzy drinks (n=2,650)</c:v>
                </c:pt>
              </c:strCache>
            </c:strRef>
          </c:cat>
          <c:val>
            <c:numRef>
              <c:f>Sheet1!$F$2:$F$6</c:f>
              <c:numCache>
                <c:formatCode>0%</c:formatCode>
                <c:ptCount val="5"/>
                <c:pt idx="0">
                  <c:v>0.02</c:v>
                </c:pt>
                <c:pt idx="1">
                  <c:v>0.02</c:v>
                </c:pt>
                <c:pt idx="2">
                  <c:v>0.02</c:v>
                </c:pt>
                <c:pt idx="3">
                  <c:v>0.02</c:v>
                </c:pt>
                <c:pt idx="4">
                  <c:v>0.02</c:v>
                </c:pt>
              </c:numCache>
            </c:numRef>
          </c:val>
          <c:extLst>
            <c:ext xmlns:c16="http://schemas.microsoft.com/office/drawing/2014/chart" uri="{C3380CC4-5D6E-409C-BE32-E72D297353CC}">
              <c16:uniqueId val="{0000001A-60F7-48BF-A428-BE64BD5BA942}"/>
            </c:ext>
          </c:extLst>
        </c:ser>
        <c:dLbls>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min val="0"/>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6.7435960587777285E-3"/>
          <c:y val="0.87356710379004909"/>
          <c:w val="0.99133390079974615"/>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51697385176579"/>
          <c:y val="1.0724879787407498E-2"/>
          <c:w val="0.5977709800662816"/>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584F-4393-B670-DC70DFB70295}"/>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2-584F-4393-B670-DC70DFB70295}"/>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safe</c:v>
                </c:pt>
                <c:pt idx="1">
                  <c:v>Quite safe</c:v>
                </c:pt>
                <c:pt idx="2">
                  <c:v>Not sure</c:v>
                </c:pt>
                <c:pt idx="3">
                  <c:v>A little unsafe</c:v>
                </c:pt>
                <c:pt idx="4">
                  <c:v>Very unsafe</c:v>
                </c:pt>
                <c:pt idx="5">
                  <c:v>TOTAL safe</c:v>
                </c:pt>
                <c:pt idx="6">
                  <c:v>TOTAL unsafe</c:v>
                </c:pt>
              </c:strCache>
            </c:strRef>
          </c:cat>
          <c:val>
            <c:numRef>
              <c:f>Sheet1!$B$2:$B$8</c:f>
              <c:numCache>
                <c:formatCode>0%</c:formatCode>
                <c:ptCount val="7"/>
                <c:pt idx="0">
                  <c:v>0.85</c:v>
                </c:pt>
                <c:pt idx="1">
                  <c:v>0.09</c:v>
                </c:pt>
                <c:pt idx="2">
                  <c:v>0.03</c:v>
                </c:pt>
                <c:pt idx="3">
                  <c:v>0.02</c:v>
                </c:pt>
                <c:pt idx="4">
                  <c:v>0.01</c:v>
                </c:pt>
                <c:pt idx="5">
                  <c:v>0.94</c:v>
                </c:pt>
                <c:pt idx="6">
                  <c:v>0.03</c:v>
                </c:pt>
              </c:numCache>
            </c:numRef>
          </c:val>
          <c:extLst>
            <c:ext xmlns:c16="http://schemas.microsoft.com/office/drawing/2014/chart" uri="{C3380CC4-5D6E-409C-BE32-E72D297353CC}">
              <c16:uniqueId val="{00000000-199E-4B48-96DB-C753132A595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84762158648350872"/>
        </c:manualLayout>
      </c:layout>
      <c:barChart>
        <c:barDir val="bar"/>
        <c:grouping val="clustered"/>
        <c:varyColors val="0"/>
        <c:ser>
          <c:idx val="0"/>
          <c:order val="0"/>
          <c:tx>
            <c:strRef>
              <c:f>Sheet1!$B$1</c:f>
              <c:strCache>
                <c:ptCount val="1"/>
                <c:pt idx="0">
                  <c:v>Overall (n=2,577)</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Sheet1!$B$2:$B$8</c:f>
              <c:numCache>
                <c:formatCode>0%</c:formatCode>
                <c:ptCount val="7"/>
                <c:pt idx="0">
                  <c:v>0.37</c:v>
                </c:pt>
                <c:pt idx="1">
                  <c:v>0.35</c:v>
                </c:pt>
                <c:pt idx="2">
                  <c:v>0.12</c:v>
                </c:pt>
                <c:pt idx="3">
                  <c:v>0.12</c:v>
                </c:pt>
                <c:pt idx="4">
                  <c:v>0.05</c:v>
                </c:pt>
                <c:pt idx="5">
                  <c:v>0.71</c:v>
                </c:pt>
                <c:pt idx="6">
                  <c:v>0.17</c:v>
                </c:pt>
              </c:numCache>
            </c:numRef>
          </c:val>
          <c:extLst>
            <c:ext xmlns:c16="http://schemas.microsoft.com/office/drawing/2014/chart" uri="{C3380CC4-5D6E-409C-BE32-E72D297353CC}">
              <c16:uniqueId val="{00000000-3B61-4FC2-89A9-2685DE240C55}"/>
            </c:ext>
          </c:extLst>
        </c:ser>
        <c:ser>
          <c:idx val="1"/>
          <c:order val="1"/>
          <c:tx>
            <c:strRef>
              <c:f>Sheet1!$C$1</c:f>
              <c:strCache>
                <c:ptCount val="1"/>
                <c:pt idx="0">
                  <c:v>Male (n=1,140)</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Sheet1!$C$2:$C$8</c:f>
              <c:numCache>
                <c:formatCode>0%</c:formatCode>
                <c:ptCount val="7"/>
                <c:pt idx="0">
                  <c:v>0.4</c:v>
                </c:pt>
                <c:pt idx="1">
                  <c:v>0.37</c:v>
                </c:pt>
                <c:pt idx="2">
                  <c:v>0.11</c:v>
                </c:pt>
                <c:pt idx="3">
                  <c:v>0.09</c:v>
                </c:pt>
                <c:pt idx="4">
                  <c:v>0.04</c:v>
                </c:pt>
                <c:pt idx="5">
                  <c:v>0.77</c:v>
                </c:pt>
                <c:pt idx="6">
                  <c:v>0.13</c:v>
                </c:pt>
              </c:numCache>
            </c:numRef>
          </c:val>
          <c:extLst>
            <c:ext xmlns:c16="http://schemas.microsoft.com/office/drawing/2014/chart" uri="{C3380CC4-5D6E-409C-BE32-E72D297353CC}">
              <c16:uniqueId val="{00000000-271F-4C6C-BC22-9C5246DF119F}"/>
            </c:ext>
          </c:extLst>
        </c:ser>
        <c:ser>
          <c:idx val="2"/>
          <c:order val="2"/>
          <c:tx>
            <c:strRef>
              <c:f>Sheet1!$D$1</c:f>
              <c:strCache>
                <c:ptCount val="1"/>
                <c:pt idx="0">
                  <c:v>Female (n=1,383)</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Sheet1!$D$2:$D$8</c:f>
              <c:numCache>
                <c:formatCode>0%</c:formatCode>
                <c:ptCount val="7"/>
                <c:pt idx="0">
                  <c:v>0.34</c:v>
                </c:pt>
                <c:pt idx="1">
                  <c:v>0.33</c:v>
                </c:pt>
                <c:pt idx="2">
                  <c:v>0.13</c:v>
                </c:pt>
                <c:pt idx="3">
                  <c:v>0.15</c:v>
                </c:pt>
                <c:pt idx="4">
                  <c:v>0.05</c:v>
                </c:pt>
                <c:pt idx="5">
                  <c:v>0.67</c:v>
                </c:pt>
                <c:pt idx="6">
                  <c:v>0.2</c:v>
                </c:pt>
              </c:numCache>
            </c:numRef>
          </c:val>
          <c:extLst>
            <c:ext xmlns:c16="http://schemas.microsoft.com/office/drawing/2014/chart" uri="{C3380CC4-5D6E-409C-BE32-E72D297353CC}">
              <c16:uniqueId val="{00000001-271F-4C6C-BC22-9C5246DF119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5.9101790059765222E-4"/>
          <c:y val="0.88890352262154682"/>
          <c:w val="0.9638970678140294"/>
          <c:h val="9.2097308327634089E-2"/>
        </c:manualLayout>
      </c:layout>
      <c:overlay val="0"/>
      <c:txPr>
        <a:bodyPr/>
        <a:lstStyle/>
        <a:p>
          <a:pPr>
            <a:defRPr sz="115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0331070868376"/>
          <c:y val="0"/>
          <c:w val="0.39678695537189573"/>
          <c:h val="0.80088093873738198"/>
        </c:manualLayout>
      </c:layout>
      <c:barChart>
        <c:barDir val="bar"/>
        <c:grouping val="clustered"/>
        <c:varyColors val="0"/>
        <c:ser>
          <c:idx val="0"/>
          <c:order val="0"/>
          <c:tx>
            <c:strRef>
              <c:f>Sheet1!$B$1</c:f>
              <c:strCache>
                <c:ptCount val="1"/>
                <c:pt idx="0">
                  <c:v>Overall (n=2,571)</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0A95-46AF-B075-8256661F1FC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Sheet1!$B$2:$B$6</c:f>
              <c:numCache>
                <c:formatCode>0%</c:formatCode>
                <c:ptCount val="5"/>
                <c:pt idx="0">
                  <c:v>0.09</c:v>
                </c:pt>
                <c:pt idx="1">
                  <c:v>0.28000000000000003</c:v>
                </c:pt>
                <c:pt idx="2">
                  <c:v>0.38</c:v>
                </c:pt>
                <c:pt idx="3">
                  <c:v>0.25</c:v>
                </c:pt>
                <c:pt idx="4">
                  <c:v>0.37</c:v>
                </c:pt>
              </c:numCache>
            </c:numRef>
          </c:val>
          <c:extLst>
            <c:ext xmlns:c16="http://schemas.microsoft.com/office/drawing/2014/chart" uri="{C3380CC4-5D6E-409C-BE32-E72D297353CC}">
              <c16:uniqueId val="{00000002-1FCF-46E2-8C90-F32DDCAA5647}"/>
            </c:ext>
          </c:extLst>
        </c:ser>
        <c:ser>
          <c:idx val="1"/>
          <c:order val="1"/>
          <c:tx>
            <c:strRef>
              <c:f>Sheet1!$C$1</c:f>
              <c:strCache>
                <c:ptCount val="1"/>
                <c:pt idx="0">
                  <c:v>Male (n=1,140)</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Sheet1!$C$2:$C$6</c:f>
              <c:numCache>
                <c:formatCode>0%</c:formatCode>
                <c:ptCount val="5"/>
                <c:pt idx="0">
                  <c:v>7.0000000000000007E-2</c:v>
                </c:pt>
                <c:pt idx="1">
                  <c:v>0.23</c:v>
                </c:pt>
                <c:pt idx="2">
                  <c:v>0.39</c:v>
                </c:pt>
                <c:pt idx="3">
                  <c:v>0.3</c:v>
                </c:pt>
                <c:pt idx="4">
                  <c:v>0.31</c:v>
                </c:pt>
              </c:numCache>
            </c:numRef>
          </c:val>
          <c:extLst>
            <c:ext xmlns:c16="http://schemas.microsoft.com/office/drawing/2014/chart" uri="{C3380CC4-5D6E-409C-BE32-E72D297353CC}">
              <c16:uniqueId val="{00000003-1FCF-46E2-8C90-F32DDCAA5647}"/>
            </c:ext>
          </c:extLst>
        </c:ser>
        <c:ser>
          <c:idx val="2"/>
          <c:order val="2"/>
          <c:tx>
            <c:strRef>
              <c:f>Sheet1!$D$1</c:f>
              <c:strCache>
                <c:ptCount val="1"/>
                <c:pt idx="0">
                  <c:v>Female (n=1,377)</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Sheet1!$D$2:$D$6</c:f>
              <c:numCache>
                <c:formatCode>0%</c:formatCode>
                <c:ptCount val="5"/>
                <c:pt idx="0">
                  <c:v>0.1</c:v>
                </c:pt>
                <c:pt idx="1">
                  <c:v>0.31</c:v>
                </c:pt>
                <c:pt idx="2">
                  <c:v>0.37</c:v>
                </c:pt>
                <c:pt idx="3">
                  <c:v>0.21</c:v>
                </c:pt>
                <c:pt idx="4">
                  <c:v>0.42</c:v>
                </c:pt>
              </c:numCache>
            </c:numRef>
          </c:val>
          <c:extLst>
            <c:ext xmlns:c16="http://schemas.microsoft.com/office/drawing/2014/chart" uri="{C3380CC4-5D6E-409C-BE32-E72D297353CC}">
              <c16:uniqueId val="{00000004-1FCF-46E2-8C90-F32DDCAA564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0"/>
          <c:y val="0.91272976200290412"/>
          <c:w val="1"/>
          <c:h val="8.5846008186286848E-2"/>
        </c:manualLayout>
      </c:layout>
      <c:overlay val="0"/>
      <c:txPr>
        <a:bodyPr/>
        <a:lstStyle/>
        <a:p>
          <a:pPr>
            <a:defRPr sz="115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9680860501725"/>
          <c:y val="0"/>
          <c:w val="0.56852261539529181"/>
          <c:h val="0.88166678383519381"/>
        </c:manualLayout>
      </c:layout>
      <c:barChart>
        <c:barDir val="bar"/>
        <c:grouping val="clustered"/>
        <c:varyColors val="0"/>
        <c:ser>
          <c:idx val="0"/>
          <c:order val="0"/>
          <c:tx>
            <c:strRef>
              <c:f>Sheet1!$B$1</c:f>
              <c:strCache>
                <c:ptCount val="1"/>
                <c:pt idx="0">
                  <c:v>Overall (n=2,415)</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A7E9-4172-8AF0-41F7BCDD09BC}"/>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Low (7 to 13)</c:v>
                </c:pt>
                <c:pt idx="1">
                  <c:v>Median Low (14 to 20)</c:v>
                </c:pt>
                <c:pt idx="2">
                  <c:v>Median High (21 to 27)</c:v>
                </c:pt>
                <c:pt idx="3">
                  <c:v>High (28 to 34)</c:v>
                </c:pt>
                <c:pt idx="4">
                  <c:v>Max (35)</c:v>
                </c:pt>
                <c:pt idx="5">
                  <c:v>TOTAL high or max</c:v>
                </c:pt>
              </c:strCache>
            </c:strRef>
          </c:cat>
          <c:val>
            <c:numRef>
              <c:f>Sheet1!$B$2:$B$7</c:f>
              <c:numCache>
                <c:formatCode>0%</c:formatCode>
                <c:ptCount val="6"/>
                <c:pt idx="0">
                  <c:v>0.05</c:v>
                </c:pt>
                <c:pt idx="1">
                  <c:v>0.19</c:v>
                </c:pt>
                <c:pt idx="2">
                  <c:v>0.43</c:v>
                </c:pt>
                <c:pt idx="3">
                  <c:v>0.28999999999999998</c:v>
                </c:pt>
                <c:pt idx="4">
                  <c:v>0.04</c:v>
                </c:pt>
                <c:pt idx="5">
                  <c:v>0.33</c:v>
                </c:pt>
              </c:numCache>
            </c:numRef>
          </c:val>
          <c:extLst>
            <c:ext xmlns:c16="http://schemas.microsoft.com/office/drawing/2014/chart" uri="{C3380CC4-5D6E-409C-BE32-E72D297353CC}">
              <c16:uniqueId val="{00000001-A7E9-4172-8AF0-41F7BCDD09BC}"/>
            </c:ext>
          </c:extLst>
        </c:ser>
        <c:ser>
          <c:idx val="1"/>
          <c:order val="1"/>
          <c:tx>
            <c:strRef>
              <c:f>Sheet1!$C$1</c:f>
              <c:strCache>
                <c:ptCount val="1"/>
                <c:pt idx="0">
                  <c:v>Male (n=1,057)</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Low (7 to 13)</c:v>
                </c:pt>
                <c:pt idx="1">
                  <c:v>Median Low (14 to 20)</c:v>
                </c:pt>
                <c:pt idx="2">
                  <c:v>Median High (21 to 27)</c:v>
                </c:pt>
                <c:pt idx="3">
                  <c:v>High (28 to 34)</c:v>
                </c:pt>
                <c:pt idx="4">
                  <c:v>Max (35)</c:v>
                </c:pt>
                <c:pt idx="5">
                  <c:v>TOTAL high or max</c:v>
                </c:pt>
              </c:strCache>
            </c:strRef>
          </c:cat>
          <c:val>
            <c:numRef>
              <c:f>Sheet1!$C$2:$C$7</c:f>
              <c:numCache>
                <c:formatCode>0%</c:formatCode>
                <c:ptCount val="6"/>
                <c:pt idx="0">
                  <c:v>0.05</c:v>
                </c:pt>
                <c:pt idx="1">
                  <c:v>0.16</c:v>
                </c:pt>
                <c:pt idx="2">
                  <c:v>0.44</c:v>
                </c:pt>
                <c:pt idx="3">
                  <c:v>0.31</c:v>
                </c:pt>
                <c:pt idx="4">
                  <c:v>0.04</c:v>
                </c:pt>
                <c:pt idx="5">
                  <c:v>0.35</c:v>
                </c:pt>
              </c:numCache>
            </c:numRef>
          </c:val>
          <c:extLst>
            <c:ext xmlns:c16="http://schemas.microsoft.com/office/drawing/2014/chart" uri="{C3380CC4-5D6E-409C-BE32-E72D297353CC}">
              <c16:uniqueId val="{00000002-A7E9-4172-8AF0-41F7BCDD09BC}"/>
            </c:ext>
          </c:extLst>
        </c:ser>
        <c:ser>
          <c:idx val="2"/>
          <c:order val="2"/>
          <c:tx>
            <c:strRef>
              <c:f>Sheet1!$D$1</c:f>
              <c:strCache>
                <c:ptCount val="1"/>
                <c:pt idx="0">
                  <c:v>Female (n=1,309)</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Low (7 to 13)</c:v>
                </c:pt>
                <c:pt idx="1">
                  <c:v>Median Low (14 to 20)</c:v>
                </c:pt>
                <c:pt idx="2">
                  <c:v>Median High (21 to 27)</c:v>
                </c:pt>
                <c:pt idx="3">
                  <c:v>High (28 to 34)</c:v>
                </c:pt>
                <c:pt idx="4">
                  <c:v>Max (35)</c:v>
                </c:pt>
                <c:pt idx="5">
                  <c:v>TOTAL high or max</c:v>
                </c:pt>
              </c:strCache>
            </c:strRef>
          </c:cat>
          <c:val>
            <c:numRef>
              <c:f>Sheet1!$D$2:$D$7</c:f>
              <c:numCache>
                <c:formatCode>0%</c:formatCode>
                <c:ptCount val="6"/>
                <c:pt idx="0">
                  <c:v>0.04</c:v>
                </c:pt>
                <c:pt idx="1">
                  <c:v>0.21</c:v>
                </c:pt>
                <c:pt idx="2">
                  <c:v>0.43</c:v>
                </c:pt>
                <c:pt idx="3">
                  <c:v>0.27</c:v>
                </c:pt>
                <c:pt idx="4">
                  <c:v>0.04</c:v>
                </c:pt>
                <c:pt idx="5">
                  <c:v>0.31</c:v>
                </c:pt>
              </c:numCache>
            </c:numRef>
          </c:val>
          <c:extLst>
            <c:ext xmlns:c16="http://schemas.microsoft.com/office/drawing/2014/chart" uri="{C3380CC4-5D6E-409C-BE32-E72D297353CC}">
              <c16:uniqueId val="{00000003-A7E9-4172-8AF0-41F7BCDD09BC}"/>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1.35044412770969E-2"/>
          <c:y val="0.91415399181371315"/>
          <c:w val="0.98649555872290307"/>
          <c:h val="8.5846008186286848E-2"/>
        </c:manualLayout>
      </c:layout>
      <c:overlay val="0"/>
      <c:txPr>
        <a:bodyPr/>
        <a:lstStyle/>
        <a:p>
          <a:pPr>
            <a:defRPr sz="115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664089320217565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0-1FED-47D1-BC09-FD1F3C7AC73F}"/>
              </c:ext>
            </c:extLst>
          </c:dPt>
          <c:dPt>
            <c:idx val="6"/>
            <c:invertIfNegative val="0"/>
            <c:bubble3D val="0"/>
            <c:extLst>
              <c:ext xmlns:c16="http://schemas.microsoft.com/office/drawing/2014/chart" uri="{C3380CC4-5D6E-409C-BE32-E72D297353CC}">
                <c16:uniqueId val="{00000001-1FED-47D1-BC09-FD1F3C7AC73F}"/>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School work / exams</c:v>
                </c:pt>
                <c:pt idx="1">
                  <c:v>The way you look</c:v>
                </c:pt>
                <c:pt idx="2">
                  <c:v>Problems with friends</c:v>
                </c:pt>
                <c:pt idx="3">
                  <c:v>Family problems</c:v>
                </c:pt>
                <c:pt idx="4">
                  <c:v>Relationships</c:v>
                </c:pt>
                <c:pt idx="5">
                  <c:v>Money problems</c:v>
                </c:pt>
              </c:strCache>
            </c:strRef>
          </c:cat>
          <c:val>
            <c:numRef>
              <c:f>Sheet1!$B$2:$B$7</c:f>
              <c:numCache>
                <c:formatCode>0%</c:formatCode>
                <c:ptCount val="6"/>
                <c:pt idx="0">
                  <c:v>0.3</c:v>
                </c:pt>
                <c:pt idx="1">
                  <c:v>0.27</c:v>
                </c:pt>
                <c:pt idx="2">
                  <c:v>0.22</c:v>
                </c:pt>
                <c:pt idx="3">
                  <c:v>0.17</c:v>
                </c:pt>
                <c:pt idx="4">
                  <c:v>0.14000000000000001</c:v>
                </c:pt>
                <c:pt idx="5">
                  <c:v>0.1</c:v>
                </c:pt>
              </c:numCache>
            </c:numRef>
          </c:val>
          <c:extLst>
            <c:ext xmlns:c16="http://schemas.microsoft.com/office/drawing/2014/chart" uri="{C3380CC4-5D6E-409C-BE32-E72D297353CC}">
              <c16:uniqueId val="{00000002-1FED-47D1-BC09-FD1F3C7AC73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505927728975289"/>
          <c:y val="0"/>
          <c:w val="0.3798817271875907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0-F756-40EF-AA02-A4112E9429FA}"/>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Talk to someone about it</c:v>
                </c:pt>
                <c:pt idx="1">
                  <c:v>Listen to music</c:v>
                </c:pt>
                <c:pt idx="2">
                  <c:v>Watch TV / play computer games</c:v>
                </c:pt>
                <c:pt idx="3">
                  <c:v>Rest or sleep more</c:v>
                </c:pt>
                <c:pt idx="4">
                  <c:v>Think carefully about the problem by yourself</c:v>
                </c:pt>
              </c:strCache>
            </c:strRef>
          </c:cat>
          <c:val>
            <c:numRef>
              <c:f>Sheet1!$B$2:$B$6</c:f>
              <c:numCache>
                <c:formatCode>0%</c:formatCode>
                <c:ptCount val="5"/>
                <c:pt idx="0">
                  <c:v>0.55000000000000004</c:v>
                </c:pt>
                <c:pt idx="1">
                  <c:v>0.52</c:v>
                </c:pt>
                <c:pt idx="2">
                  <c:v>0.49</c:v>
                </c:pt>
                <c:pt idx="3">
                  <c:v>0.35</c:v>
                </c:pt>
                <c:pt idx="4">
                  <c:v>0.34</c:v>
                </c:pt>
              </c:numCache>
            </c:numRef>
          </c:val>
          <c:extLst>
            <c:ext xmlns:c16="http://schemas.microsoft.com/office/drawing/2014/chart" uri="{C3380CC4-5D6E-409C-BE32-E72D297353CC}">
              <c16:uniqueId val="{00000001-F756-40EF-AA02-A4112E9429FA}"/>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50370732164982024"/>
          <c:h val="0.53552139251580266"/>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BAEC-423A-97AE-63354E2FBE81}"/>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BAEC-423A-97AE-63354E2FBE81}"/>
              </c:ext>
            </c:extLst>
          </c:dPt>
          <c:dLbls>
            <c:dLbl>
              <c:idx val="0"/>
              <c:layout>
                <c:manualLayout>
                  <c:x val="-5.2904046641264697E-2"/>
                  <c:y val="1.654251044277177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5625230211311"/>
                      <c:h val="0.24683740239884874"/>
                    </c:manualLayout>
                  </c15:layout>
                </c:ext>
                <c:ext xmlns:c16="http://schemas.microsoft.com/office/drawing/2014/chart" uri="{C3380CC4-5D6E-409C-BE32-E72D297353CC}">
                  <c16:uniqueId val="{00000001-BAEC-423A-97AE-63354E2FBE81}"/>
                </c:ext>
              </c:extLst>
            </c:dLbl>
            <c:dLbl>
              <c:idx val="1"/>
              <c:layout>
                <c:manualLayout>
                  <c:x val="1.0977514756524211E-7"/>
                  <c:y val="-0.16825519478565665"/>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61518360003421"/>
                      <c:h val="0.29396923448830636"/>
                    </c:manualLayout>
                  </c15:layout>
                </c:ext>
                <c:ext xmlns:c16="http://schemas.microsoft.com/office/drawing/2014/chart" uri="{C3380CC4-5D6E-409C-BE32-E72D297353CC}">
                  <c16:uniqueId val="{00000003-BAEC-423A-97AE-63354E2FBE8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Meeting recommended amount</c:v>
                </c:pt>
                <c:pt idx="1">
                  <c:v>Not meeting recommended amount</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6-BAEC-423A-97AE-63354E2FBE8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Watch TV</c:v>
                </c:pt>
                <c:pt idx="1">
                  <c:v>Use a mobile / tablet to view social media</c:v>
                </c:pt>
                <c:pt idx="2">
                  <c:v>Hang out with friends</c:v>
                </c:pt>
                <c:pt idx="3">
                  <c:v>Play on a games console</c:v>
                </c:pt>
                <c:pt idx="4">
                  <c:v>Play a sport</c:v>
                </c:pt>
              </c:strCache>
            </c:strRef>
          </c:cat>
          <c:val>
            <c:numRef>
              <c:f>Sheet1!$B$2:$B$6</c:f>
              <c:numCache>
                <c:formatCode>0%</c:formatCode>
                <c:ptCount val="5"/>
                <c:pt idx="0">
                  <c:v>0.83</c:v>
                </c:pt>
                <c:pt idx="1">
                  <c:v>0.81</c:v>
                </c:pt>
                <c:pt idx="2">
                  <c:v>0.73</c:v>
                </c:pt>
                <c:pt idx="3">
                  <c:v>0.67</c:v>
                </c:pt>
                <c:pt idx="4">
                  <c:v>0.61</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0-8410-4BCF-B12F-ACE147B63908}"/>
              </c:ext>
            </c:extLst>
          </c:dPt>
          <c:dPt>
            <c:idx val="6"/>
            <c:invertIfNegative val="0"/>
            <c:bubble3D val="0"/>
            <c:extLst>
              <c:ext xmlns:c16="http://schemas.microsoft.com/office/drawing/2014/chart" uri="{C3380CC4-5D6E-409C-BE32-E72D297353CC}">
                <c16:uniqueId val="{00000001-8410-4BCF-B12F-ACE147B63908}"/>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Play on a games console</c:v>
                </c:pt>
                <c:pt idx="1">
                  <c:v>Watch TV</c:v>
                </c:pt>
                <c:pt idx="2">
                  <c:v>Use a mobile / tablet to view social media</c:v>
                </c:pt>
                <c:pt idx="3">
                  <c:v>Hang out with friends</c:v>
                </c:pt>
                <c:pt idx="4">
                  <c:v>Play a sport</c:v>
                </c:pt>
              </c:strCache>
            </c:strRef>
          </c:cat>
          <c:val>
            <c:numRef>
              <c:f>Sheet1!$B$2:$B$6</c:f>
              <c:numCache>
                <c:formatCode>0%</c:formatCode>
                <c:ptCount val="5"/>
                <c:pt idx="0">
                  <c:v>0.92</c:v>
                </c:pt>
                <c:pt idx="1">
                  <c:v>0.8</c:v>
                </c:pt>
                <c:pt idx="2">
                  <c:v>0.77</c:v>
                </c:pt>
                <c:pt idx="3">
                  <c:v>0.72</c:v>
                </c:pt>
                <c:pt idx="4">
                  <c:v>0.68</c:v>
                </c:pt>
              </c:numCache>
            </c:numRef>
          </c:val>
          <c:extLst>
            <c:ext xmlns:c16="http://schemas.microsoft.com/office/drawing/2014/chart" uri="{C3380CC4-5D6E-409C-BE32-E72D297353CC}">
              <c16:uniqueId val="{00000002-8410-4BCF-B12F-ACE147B63908}"/>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7922730955178983"/>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0-7825-4F65-98B9-19DAE1E02D90}"/>
              </c:ext>
            </c:extLst>
          </c:dPt>
          <c:dPt>
            <c:idx val="6"/>
            <c:invertIfNegative val="0"/>
            <c:bubble3D val="0"/>
            <c:extLst>
              <c:ext xmlns:c16="http://schemas.microsoft.com/office/drawing/2014/chart" uri="{C3380CC4-5D6E-409C-BE32-E72D297353CC}">
                <c16:uniqueId val="{00000001-7825-4F65-98B9-19DAE1E02D9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Watch TV</c:v>
                </c:pt>
                <c:pt idx="1">
                  <c:v>Use a mobile / tablet to view social media</c:v>
                </c:pt>
                <c:pt idx="2">
                  <c:v>Hang out with friends</c:v>
                </c:pt>
                <c:pt idx="3">
                  <c:v>Arts and crafts</c:v>
                </c:pt>
                <c:pt idx="4">
                  <c:v>Play a sport</c:v>
                </c:pt>
              </c:strCache>
            </c:strRef>
          </c:cat>
          <c:val>
            <c:numRef>
              <c:f>Sheet1!$B$2:$B$6</c:f>
              <c:numCache>
                <c:formatCode>0%</c:formatCode>
                <c:ptCount val="5"/>
                <c:pt idx="0">
                  <c:v>0.85</c:v>
                </c:pt>
                <c:pt idx="1">
                  <c:v>0.84</c:v>
                </c:pt>
                <c:pt idx="2">
                  <c:v>0.75</c:v>
                </c:pt>
                <c:pt idx="3">
                  <c:v>0.56999999999999995</c:v>
                </c:pt>
                <c:pt idx="4">
                  <c:v>0.56000000000000005</c:v>
                </c:pt>
              </c:numCache>
            </c:numRef>
          </c:val>
          <c:extLst>
            <c:ext xmlns:c16="http://schemas.microsoft.com/office/drawing/2014/chart" uri="{C3380CC4-5D6E-409C-BE32-E72D297353CC}">
              <c16:uniqueId val="{00000002-7825-4F65-98B9-19DAE1E02D90}"/>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21368586348332"/>
          <c:y val="1.0724746234591237E-2"/>
          <c:w val="0.59853894469884927"/>
          <c:h val="0.98927516208007826"/>
        </c:manualLayout>
      </c:layout>
      <c:barChart>
        <c:barDir val="bar"/>
        <c:grouping val="clustered"/>
        <c:varyColors val="0"/>
        <c:ser>
          <c:idx val="0"/>
          <c:order val="0"/>
          <c:tx>
            <c:strRef>
              <c:f>Sheet1!$B$1</c:f>
              <c:strCache>
                <c:ptCount val="1"/>
                <c:pt idx="0">
                  <c:v>Overall (n=2,716)</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healthy</c:v>
                </c:pt>
                <c:pt idx="1">
                  <c:v>Quite healthy</c:v>
                </c:pt>
                <c:pt idx="2">
                  <c:v>Not very healthy</c:v>
                </c:pt>
                <c:pt idx="3">
                  <c:v>Very unhealthy</c:v>
                </c:pt>
                <c:pt idx="4">
                  <c:v>Don't know</c:v>
                </c:pt>
                <c:pt idx="5">
                  <c:v>TOTAL healthy</c:v>
                </c:pt>
                <c:pt idx="6">
                  <c:v>TOTAL unhealthy</c:v>
                </c:pt>
              </c:strCache>
            </c:strRef>
          </c:cat>
          <c:val>
            <c:numRef>
              <c:f>Sheet1!$B$2:$B$8</c:f>
              <c:numCache>
                <c:formatCode>0%</c:formatCode>
                <c:ptCount val="7"/>
                <c:pt idx="0">
                  <c:v>0.11</c:v>
                </c:pt>
                <c:pt idx="1">
                  <c:v>0.63</c:v>
                </c:pt>
                <c:pt idx="2">
                  <c:v>0.14000000000000001</c:v>
                </c:pt>
                <c:pt idx="3">
                  <c:v>0.02</c:v>
                </c:pt>
                <c:pt idx="4">
                  <c:v>0.1</c:v>
                </c:pt>
                <c:pt idx="5">
                  <c:v>0.74</c:v>
                </c:pt>
                <c:pt idx="6">
                  <c:v>0.17</c:v>
                </c:pt>
              </c:numCache>
            </c:numRef>
          </c:val>
          <c:extLst>
            <c:ext xmlns:c16="http://schemas.microsoft.com/office/drawing/2014/chart" uri="{C3380CC4-5D6E-409C-BE32-E72D297353CC}">
              <c16:uniqueId val="{00000000-C61A-42B6-AF3C-5ED40B9258AB}"/>
            </c:ext>
          </c:extLst>
        </c:ser>
        <c:ser>
          <c:idx val="1"/>
          <c:order val="1"/>
          <c:tx>
            <c:strRef>
              <c:f>Sheet1!$C$1</c:f>
              <c:strCache>
                <c:ptCount val="1"/>
                <c:pt idx="0">
                  <c:v>&lt;1hr physical activity (n=678)</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healthy</c:v>
                </c:pt>
                <c:pt idx="1">
                  <c:v>Quite healthy</c:v>
                </c:pt>
                <c:pt idx="2">
                  <c:v>Not very healthy</c:v>
                </c:pt>
                <c:pt idx="3">
                  <c:v>Very unhealthy</c:v>
                </c:pt>
                <c:pt idx="4">
                  <c:v>Don't know</c:v>
                </c:pt>
                <c:pt idx="5">
                  <c:v>TOTAL healthy</c:v>
                </c:pt>
                <c:pt idx="6">
                  <c:v>TOTAL unhealthy</c:v>
                </c:pt>
              </c:strCache>
            </c:strRef>
          </c:cat>
          <c:val>
            <c:numRef>
              <c:f>Sheet1!$C$2:$C$8</c:f>
              <c:numCache>
                <c:formatCode>0%</c:formatCode>
                <c:ptCount val="7"/>
                <c:pt idx="0">
                  <c:v>0.06</c:v>
                </c:pt>
                <c:pt idx="1">
                  <c:v>0.55000000000000004</c:v>
                </c:pt>
                <c:pt idx="2">
                  <c:v>0.23</c:v>
                </c:pt>
                <c:pt idx="3">
                  <c:v>0.05</c:v>
                </c:pt>
                <c:pt idx="4">
                  <c:v>0.11</c:v>
                </c:pt>
                <c:pt idx="5">
                  <c:v>0.62</c:v>
                </c:pt>
                <c:pt idx="6">
                  <c:v>0.28000000000000003</c:v>
                </c:pt>
              </c:numCache>
            </c:numRef>
          </c:val>
          <c:extLst>
            <c:ext xmlns:c16="http://schemas.microsoft.com/office/drawing/2014/chart" uri="{C3380CC4-5D6E-409C-BE32-E72D297353CC}">
              <c16:uniqueId val="{00000001-C61A-42B6-AF3C-5ED40B9258AB}"/>
            </c:ext>
          </c:extLst>
        </c:ser>
        <c:ser>
          <c:idx val="2"/>
          <c:order val="2"/>
          <c:tx>
            <c:strRef>
              <c:f>Sheet1!$D$1</c:f>
              <c:strCache>
                <c:ptCount val="1"/>
                <c:pt idx="0">
                  <c:v>&gt;1hr physical activity (n=1,742)</c:v>
                </c:pt>
              </c:strCache>
            </c:strRef>
          </c:tx>
          <c:spPr>
            <a:solidFill>
              <a:srgbClr val="6699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healthy</c:v>
                </c:pt>
                <c:pt idx="1">
                  <c:v>Quite healthy</c:v>
                </c:pt>
                <c:pt idx="2">
                  <c:v>Not very healthy</c:v>
                </c:pt>
                <c:pt idx="3">
                  <c:v>Very unhealthy</c:v>
                </c:pt>
                <c:pt idx="4">
                  <c:v>Don't know</c:v>
                </c:pt>
                <c:pt idx="5">
                  <c:v>TOTAL healthy</c:v>
                </c:pt>
                <c:pt idx="6">
                  <c:v>TOTAL unhealthy</c:v>
                </c:pt>
              </c:strCache>
            </c:strRef>
          </c:cat>
          <c:val>
            <c:numRef>
              <c:f>Sheet1!$D$2:$D$8</c:f>
              <c:numCache>
                <c:formatCode>0%</c:formatCode>
                <c:ptCount val="7"/>
                <c:pt idx="0">
                  <c:v>0.13</c:v>
                </c:pt>
                <c:pt idx="1">
                  <c:v>0.67</c:v>
                </c:pt>
                <c:pt idx="2">
                  <c:v>0.11</c:v>
                </c:pt>
                <c:pt idx="3">
                  <c:v>0.01</c:v>
                </c:pt>
                <c:pt idx="4">
                  <c:v>7.0000000000000007E-2</c:v>
                </c:pt>
                <c:pt idx="5">
                  <c:v>0.8</c:v>
                </c:pt>
                <c:pt idx="6">
                  <c:v>0.12</c:v>
                </c:pt>
              </c:numCache>
            </c:numRef>
          </c:val>
          <c:extLst>
            <c:ext xmlns:c16="http://schemas.microsoft.com/office/drawing/2014/chart" uri="{C3380CC4-5D6E-409C-BE32-E72D297353CC}">
              <c16:uniqueId val="{00000002-C61A-42B6-AF3C-5ED40B9258A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b"/>
      <c:layout>
        <c:manualLayout>
          <c:xMode val="edge"/>
          <c:yMode val="edge"/>
          <c:x val="0.62288366937425443"/>
          <c:y val="0.34281675069970247"/>
          <c:w val="0.36332080099524977"/>
          <c:h val="0.32364232515457608"/>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25179853737689"/>
          <c:y val="0"/>
          <c:w val="0.50184232354175551"/>
          <c:h val="0.72859050768314981"/>
        </c:manualLayout>
      </c:layout>
      <c:barChart>
        <c:barDir val="bar"/>
        <c:grouping val="clustered"/>
        <c:varyColors val="0"/>
        <c:ser>
          <c:idx val="0"/>
          <c:order val="0"/>
          <c:tx>
            <c:strRef>
              <c:f>Sheet1!$B$1</c:f>
              <c:strCache>
                <c:ptCount val="1"/>
                <c:pt idx="0">
                  <c:v>Overall (n=2,618)</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0.9</c:v>
                </c:pt>
                <c:pt idx="1">
                  <c:v>0.04</c:v>
                </c:pt>
                <c:pt idx="2">
                  <c:v>0.06</c:v>
                </c:pt>
              </c:numCache>
            </c:numRef>
          </c:val>
          <c:extLst>
            <c:ext xmlns:c16="http://schemas.microsoft.com/office/drawing/2014/chart" uri="{C3380CC4-5D6E-409C-BE32-E72D297353CC}">
              <c16:uniqueId val="{00000000-3B61-4FC2-89A9-2685DE240C55}"/>
            </c:ext>
          </c:extLst>
        </c:ser>
        <c:ser>
          <c:idx val="1"/>
          <c:order val="1"/>
          <c:tx>
            <c:strRef>
              <c:f>Sheet1!$C$1</c:f>
              <c:strCache>
                <c:ptCount val="1"/>
                <c:pt idx="0">
                  <c:v>Most deprived (n=278)</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Sheet1!$C$2:$C$4</c:f>
              <c:numCache>
                <c:formatCode>0%</c:formatCode>
                <c:ptCount val="3"/>
                <c:pt idx="0">
                  <c:v>0.91</c:v>
                </c:pt>
                <c:pt idx="1">
                  <c:v>0.03</c:v>
                </c:pt>
                <c:pt idx="2">
                  <c:v>0.06</c:v>
                </c:pt>
              </c:numCache>
            </c:numRef>
          </c:val>
          <c:extLst>
            <c:ext xmlns:c16="http://schemas.microsoft.com/office/drawing/2014/chart" uri="{C3380CC4-5D6E-409C-BE32-E72D297353CC}">
              <c16:uniqueId val="{00000000-271F-4C6C-BC22-9C5246DF119F}"/>
            </c:ext>
          </c:extLst>
        </c:ser>
        <c:ser>
          <c:idx val="2"/>
          <c:order val="2"/>
          <c:tx>
            <c:strRef>
              <c:f>Sheet1!$D$1</c:f>
              <c:strCache>
                <c:ptCount val="1"/>
                <c:pt idx="0">
                  <c:v>Least deprived (n=304)</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Sheet1!$D$2:$D$4</c:f>
              <c:numCache>
                <c:formatCode>0%</c:formatCode>
                <c:ptCount val="3"/>
                <c:pt idx="0">
                  <c:v>0.91</c:v>
                </c:pt>
                <c:pt idx="1">
                  <c:v>0.04</c:v>
                </c:pt>
                <c:pt idx="2">
                  <c:v>0.05</c:v>
                </c:pt>
              </c:numCache>
            </c:numRef>
          </c:val>
          <c:extLst>
            <c:ext xmlns:c16="http://schemas.microsoft.com/office/drawing/2014/chart" uri="{C3380CC4-5D6E-409C-BE32-E72D297353CC}">
              <c16:uniqueId val="{00000001-271F-4C6C-BC22-9C5246DF119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0.51254809888367869"/>
          <c:y val="0.75723864240600725"/>
          <c:w val="0.48033812765063078"/>
          <c:h val="0.24235698445017961"/>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9680860501725"/>
          <c:y val="0"/>
          <c:w val="0.5125759712203515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93C9-4E5B-A38B-39834C0401E1}"/>
              </c:ext>
            </c:extLst>
          </c:dPt>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0-1FCF-46E2-8C90-F32DDCAA5647}"/>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1-1FCF-46E2-8C90-F32DDCAA564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More than once a week</c:v>
                </c:pt>
                <c:pt idx="1">
                  <c:v>Once a week</c:v>
                </c:pt>
                <c:pt idx="2">
                  <c:v>Once a month</c:v>
                </c:pt>
                <c:pt idx="3">
                  <c:v>Once or twice a year</c:v>
                </c:pt>
                <c:pt idx="4">
                  <c:v>Hardly ever or never</c:v>
                </c:pt>
                <c:pt idx="5">
                  <c:v>TOTAL at least once a week</c:v>
                </c:pt>
                <c:pt idx="6">
                  <c:v>TOTAL less than once a month</c:v>
                </c:pt>
              </c:strCache>
            </c:strRef>
          </c:cat>
          <c:val>
            <c:numRef>
              <c:f>Sheet1!$B$2:$B$8</c:f>
              <c:numCache>
                <c:formatCode>0%</c:formatCode>
                <c:ptCount val="7"/>
                <c:pt idx="0">
                  <c:v>7.0000000000000007E-2</c:v>
                </c:pt>
                <c:pt idx="1">
                  <c:v>7.0000000000000007E-2</c:v>
                </c:pt>
                <c:pt idx="2">
                  <c:v>0.23</c:v>
                </c:pt>
                <c:pt idx="3">
                  <c:v>0.28000000000000003</c:v>
                </c:pt>
                <c:pt idx="4">
                  <c:v>0.35</c:v>
                </c:pt>
                <c:pt idx="5">
                  <c:v>0.14000000000000001</c:v>
                </c:pt>
                <c:pt idx="6">
                  <c:v>0.63</c:v>
                </c:pt>
              </c:numCache>
            </c:numRef>
          </c:val>
          <c:extLst>
            <c:ext xmlns:c16="http://schemas.microsoft.com/office/drawing/2014/chart" uri="{C3380CC4-5D6E-409C-BE32-E72D297353CC}">
              <c16:uniqueId val="{00000002-1FCF-46E2-8C90-F32DDCAA564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9680860501725"/>
          <c:y val="0"/>
          <c:w val="0.5125759712203515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65B9-43B9-9463-C9CCF059598B}"/>
              </c:ext>
            </c:extLst>
          </c:dPt>
          <c:dPt>
            <c:idx val="5"/>
            <c:invertIfNegative val="0"/>
            <c:bubble3D val="0"/>
            <c:extLst>
              <c:ext xmlns:c16="http://schemas.microsoft.com/office/drawing/2014/chart" uri="{C3380CC4-5D6E-409C-BE32-E72D297353CC}">
                <c16:uniqueId val="{00000002-65B9-43B9-9463-C9CCF059598B}"/>
              </c:ext>
            </c:extLst>
          </c:dPt>
          <c:dPt>
            <c:idx val="6"/>
            <c:invertIfNegative val="0"/>
            <c:bubble3D val="0"/>
            <c:spPr>
              <a:solidFill>
                <a:srgbClr val="669900"/>
              </a:solidFill>
              <a:ln>
                <a:solidFill>
                  <a:schemeClr val="bg1"/>
                </a:solidFill>
              </a:ln>
              <a:effectLst/>
            </c:spPr>
            <c:extLst>
              <c:ext xmlns:c16="http://schemas.microsoft.com/office/drawing/2014/chart" uri="{C3380CC4-5D6E-409C-BE32-E72D297353CC}">
                <c16:uniqueId val="{00000004-65B9-43B9-9463-C9CCF059598B}"/>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Every day</c:v>
                </c:pt>
                <c:pt idx="1">
                  <c:v>More than once a week</c:v>
                </c:pt>
                <c:pt idx="2">
                  <c:v>Once a week</c:v>
                </c:pt>
                <c:pt idx="3">
                  <c:v>Once a month</c:v>
                </c:pt>
                <c:pt idx="4">
                  <c:v>Once a year</c:v>
                </c:pt>
                <c:pt idx="5">
                  <c:v>Never</c:v>
                </c:pt>
                <c:pt idx="6">
                  <c:v>TOTAL at least once a week</c:v>
                </c:pt>
              </c:strCache>
            </c:strRef>
          </c:cat>
          <c:val>
            <c:numRef>
              <c:f>Sheet1!$B$2:$B$8</c:f>
              <c:numCache>
                <c:formatCode>0%</c:formatCode>
                <c:ptCount val="7"/>
                <c:pt idx="0">
                  <c:v>0.23</c:v>
                </c:pt>
                <c:pt idx="1">
                  <c:v>0.25</c:v>
                </c:pt>
                <c:pt idx="2">
                  <c:v>0.19</c:v>
                </c:pt>
                <c:pt idx="3">
                  <c:v>0.12</c:v>
                </c:pt>
                <c:pt idx="4">
                  <c:v>0.06</c:v>
                </c:pt>
                <c:pt idx="5">
                  <c:v>0.16</c:v>
                </c:pt>
                <c:pt idx="6">
                  <c:v>0.66</c:v>
                </c:pt>
              </c:numCache>
            </c:numRef>
          </c:val>
          <c:extLst>
            <c:ext xmlns:c16="http://schemas.microsoft.com/office/drawing/2014/chart" uri="{C3380CC4-5D6E-409C-BE32-E72D297353CC}">
              <c16:uniqueId val="{00000005-65B9-43B9-9463-C9CCF059598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8065399704241838"/>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YouTube</c:v>
                </c:pt>
                <c:pt idx="1">
                  <c:v>TikTok</c:v>
                </c:pt>
                <c:pt idx="2">
                  <c:v>Online gaming</c:v>
                </c:pt>
                <c:pt idx="3">
                  <c:v>Instagram</c:v>
                </c:pt>
                <c:pt idx="4">
                  <c:v>Snapchat</c:v>
                </c:pt>
              </c:strCache>
            </c:strRef>
          </c:cat>
          <c:val>
            <c:numRef>
              <c:f>Sheet1!$B$2:$B$6</c:f>
              <c:numCache>
                <c:formatCode>0%</c:formatCode>
                <c:ptCount val="5"/>
                <c:pt idx="0">
                  <c:v>0.81</c:v>
                </c:pt>
                <c:pt idx="1">
                  <c:v>0.55000000000000004</c:v>
                </c:pt>
                <c:pt idx="2">
                  <c:v>0.53</c:v>
                </c:pt>
                <c:pt idx="3">
                  <c:v>0.51</c:v>
                </c:pt>
                <c:pt idx="4">
                  <c:v>0.5</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3913921966177"/>
          <c:y val="0"/>
          <c:w val="0.74444359798116722"/>
          <c:h val="0.91602523064291541"/>
        </c:manualLayout>
      </c:layout>
      <c:barChart>
        <c:barDir val="bar"/>
        <c:grouping val="stacked"/>
        <c:varyColors val="0"/>
        <c:ser>
          <c:idx val="0"/>
          <c:order val="0"/>
          <c:tx>
            <c:strRef>
              <c:f>Sheet1!$B$1</c:f>
              <c:strCache>
                <c:ptCount val="1"/>
                <c:pt idx="0">
                  <c:v>TOTAL agree</c:v>
                </c:pt>
              </c:strCache>
            </c:strRef>
          </c:tx>
          <c:spPr>
            <a:solidFill>
              <a:srgbClr val="330099"/>
            </a:solidFill>
            <a:ln>
              <a:solidFill>
                <a:schemeClr val="bg1"/>
              </a:solidFill>
            </a:ln>
            <a:effectLst/>
          </c:spPr>
          <c:invertIfNegative val="0"/>
          <c:dPt>
            <c:idx val="0"/>
            <c:invertIfNegative val="0"/>
            <c:bubble3D val="0"/>
            <c:extLst>
              <c:ext xmlns:c16="http://schemas.microsoft.com/office/drawing/2014/chart" uri="{C3380CC4-5D6E-409C-BE32-E72D297353CC}">
                <c16:uniqueId val="{00000000-5643-4776-A0AC-DE0B05F04990}"/>
              </c:ext>
            </c:extLst>
          </c:dPt>
          <c:dPt>
            <c:idx val="1"/>
            <c:invertIfNegative val="0"/>
            <c:bubble3D val="0"/>
            <c:extLst>
              <c:ext xmlns:c16="http://schemas.microsoft.com/office/drawing/2014/chart" uri="{C3380CC4-5D6E-409C-BE32-E72D297353CC}">
                <c16:uniqueId val="{00000001-5643-4776-A0AC-DE0B05F04990}"/>
              </c:ext>
            </c:extLst>
          </c:dPt>
          <c:dPt>
            <c:idx val="4"/>
            <c:invertIfNegative val="0"/>
            <c:bubble3D val="0"/>
            <c:extLst>
              <c:ext xmlns:c16="http://schemas.microsoft.com/office/drawing/2014/chart" uri="{C3380CC4-5D6E-409C-BE32-E72D297353CC}">
                <c16:uniqueId val="{00000002-361D-4806-8AF6-8BBE2FE36312}"/>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can go without using social media for a day (n=2,382)</c:v>
                </c:pt>
                <c:pt idx="1">
                  <c:v>Not being able to use social media would put me in a bad mood (n=2,376)</c:v>
                </c:pt>
                <c:pt idx="2">
                  <c:v>I worry about some of the things I see on social media (n=2,366)</c:v>
                </c:pt>
                <c:pt idx="3">
                  <c:v>I feel like I'm missing out when I see things on social media (n=2,366)</c:v>
                </c:pt>
                <c:pt idx="4">
                  <c:v>I worry about getting enough 'likes' or positive responses on social media (n=2,372)</c:v>
                </c:pt>
              </c:strCache>
            </c:strRef>
          </c:cat>
          <c:val>
            <c:numRef>
              <c:f>Sheet1!$B$2:$B$6</c:f>
              <c:numCache>
                <c:formatCode>0%</c:formatCode>
                <c:ptCount val="5"/>
                <c:pt idx="0">
                  <c:v>0.63</c:v>
                </c:pt>
                <c:pt idx="1">
                  <c:v>0.28999999999999998</c:v>
                </c:pt>
                <c:pt idx="2">
                  <c:v>0.25</c:v>
                </c:pt>
                <c:pt idx="3">
                  <c:v>0.25</c:v>
                </c:pt>
                <c:pt idx="4">
                  <c:v>0.12</c:v>
                </c:pt>
              </c:numCache>
            </c:numRef>
          </c:val>
          <c:extLst>
            <c:ext xmlns:c16="http://schemas.microsoft.com/office/drawing/2014/chart" uri="{C3380CC4-5D6E-409C-BE32-E72D297353CC}">
              <c16:uniqueId val="{00000004-5643-4776-A0AC-DE0B05F04990}"/>
            </c:ext>
          </c:extLst>
        </c:ser>
        <c:ser>
          <c:idx val="1"/>
          <c:order val="1"/>
          <c:tx>
            <c:strRef>
              <c:f>Sheet1!$C$1</c:f>
              <c:strCache>
                <c:ptCount val="1"/>
                <c:pt idx="0">
                  <c:v>TOTAL disagree</c:v>
                </c:pt>
              </c:strCache>
            </c:strRef>
          </c:tx>
          <c:spPr>
            <a:solidFill>
              <a:srgbClr val="CAAF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5-5643-4776-A0AC-DE0B05F04990}"/>
              </c:ext>
            </c:extLst>
          </c:dPt>
          <c:dPt>
            <c:idx val="1"/>
            <c:invertIfNegative val="0"/>
            <c:bubble3D val="0"/>
            <c:extLst>
              <c:ext xmlns:c16="http://schemas.microsoft.com/office/drawing/2014/chart" uri="{C3380CC4-5D6E-409C-BE32-E72D297353CC}">
                <c16:uniqueId val="{00000006-5643-4776-A0AC-DE0B05F04990}"/>
              </c:ext>
            </c:extLst>
          </c:dPt>
          <c:dPt>
            <c:idx val="4"/>
            <c:invertIfNegative val="0"/>
            <c:bubble3D val="0"/>
            <c:extLst>
              <c:ext xmlns:c16="http://schemas.microsoft.com/office/drawing/2014/chart" uri="{C3380CC4-5D6E-409C-BE32-E72D297353CC}">
                <c16:uniqueId val="{00000005-361D-4806-8AF6-8BBE2FE36312}"/>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can go without using social media for a day (n=2,382)</c:v>
                </c:pt>
                <c:pt idx="1">
                  <c:v>Not being able to use social media would put me in a bad mood (n=2,376)</c:v>
                </c:pt>
                <c:pt idx="2">
                  <c:v>I worry about some of the things I see on social media (n=2,366)</c:v>
                </c:pt>
                <c:pt idx="3">
                  <c:v>I feel like I'm missing out when I see things on social media (n=2,366)</c:v>
                </c:pt>
                <c:pt idx="4">
                  <c:v>I worry about getting enough 'likes' or positive responses on social media (n=2,372)</c:v>
                </c:pt>
              </c:strCache>
            </c:strRef>
          </c:cat>
          <c:val>
            <c:numRef>
              <c:f>Sheet1!$C$2:$C$6</c:f>
              <c:numCache>
                <c:formatCode>0%</c:formatCode>
                <c:ptCount val="5"/>
                <c:pt idx="0">
                  <c:v>0.22</c:v>
                </c:pt>
                <c:pt idx="1">
                  <c:v>0.5</c:v>
                </c:pt>
                <c:pt idx="2">
                  <c:v>0.52</c:v>
                </c:pt>
                <c:pt idx="3">
                  <c:v>0.55000000000000004</c:v>
                </c:pt>
                <c:pt idx="4">
                  <c:v>0.73</c:v>
                </c:pt>
              </c:numCache>
            </c:numRef>
          </c:val>
          <c:extLst>
            <c:ext xmlns:c16="http://schemas.microsoft.com/office/drawing/2014/chart" uri="{C3380CC4-5D6E-409C-BE32-E72D297353CC}">
              <c16:uniqueId val="{00000009-5643-4776-A0AC-DE0B05F04990}"/>
            </c:ext>
          </c:extLst>
        </c:ser>
        <c:ser>
          <c:idx val="2"/>
          <c:order val="2"/>
          <c:tx>
            <c:strRef>
              <c:f>Sheet1!$D$1</c:f>
              <c:strCache>
                <c:ptCount val="1"/>
                <c:pt idx="0">
                  <c:v>Not sure</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can go without using social media for a day (n=2,382)</c:v>
                </c:pt>
                <c:pt idx="1">
                  <c:v>Not being able to use social media would put me in a bad mood (n=2,376)</c:v>
                </c:pt>
                <c:pt idx="2">
                  <c:v>I worry about some of the things I see on social media (n=2,366)</c:v>
                </c:pt>
                <c:pt idx="3">
                  <c:v>I feel like I'm missing out when I see things on social media (n=2,366)</c:v>
                </c:pt>
                <c:pt idx="4">
                  <c:v>I worry about getting enough 'likes' or positive responses on social media (n=2,372)</c:v>
                </c:pt>
              </c:strCache>
            </c:strRef>
          </c:cat>
          <c:val>
            <c:numRef>
              <c:f>Sheet1!$D$2:$D$6</c:f>
              <c:numCache>
                <c:formatCode>0%</c:formatCode>
                <c:ptCount val="5"/>
                <c:pt idx="0">
                  <c:v>0.16</c:v>
                </c:pt>
                <c:pt idx="1">
                  <c:v>0.21</c:v>
                </c:pt>
                <c:pt idx="2">
                  <c:v>0.23</c:v>
                </c:pt>
                <c:pt idx="3">
                  <c:v>0.2</c:v>
                </c:pt>
                <c:pt idx="4">
                  <c:v>0.14000000000000001</c:v>
                </c:pt>
              </c:numCache>
            </c:numRef>
          </c:val>
          <c:extLst>
            <c:ext xmlns:c16="http://schemas.microsoft.com/office/drawing/2014/chart" uri="{C3380CC4-5D6E-409C-BE32-E72D297353CC}">
              <c16:uniqueId val="{0000000A-5643-4776-A0AC-DE0B05F04990}"/>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250783729149925"/>
          <c:y val="0.94078810516749423"/>
          <c:w val="0.68573908411001339"/>
          <c:h val="5.5850845634685196E-2"/>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562394638649981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Never</c:v>
                </c:pt>
                <c:pt idx="1">
                  <c:v>Rarely</c:v>
                </c:pt>
                <c:pt idx="2">
                  <c:v>Occasionally</c:v>
                </c:pt>
                <c:pt idx="3">
                  <c:v>Most days</c:v>
                </c:pt>
                <c:pt idx="4">
                  <c:v>Every day</c:v>
                </c:pt>
              </c:strCache>
            </c:strRef>
          </c:cat>
          <c:val>
            <c:numRef>
              <c:f>Sheet1!$B$2:$B$6</c:f>
              <c:numCache>
                <c:formatCode>0%</c:formatCode>
                <c:ptCount val="5"/>
                <c:pt idx="0">
                  <c:v>0.23</c:v>
                </c:pt>
                <c:pt idx="1">
                  <c:v>0.1</c:v>
                </c:pt>
                <c:pt idx="2">
                  <c:v>0.13</c:v>
                </c:pt>
                <c:pt idx="3">
                  <c:v>0.16</c:v>
                </c:pt>
                <c:pt idx="4">
                  <c:v>0.37</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79145467981698"/>
          <c:y val="0"/>
          <c:w val="0.5842057017894188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1-95B6-4527-8F32-346A735FD30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None</c:v>
                </c:pt>
                <c:pt idx="1">
                  <c:v>Under 2 hours</c:v>
                </c:pt>
                <c:pt idx="2">
                  <c:v>Between 2 and 5 hours</c:v>
                </c:pt>
                <c:pt idx="3">
                  <c:v>Between 5 and 10 hours</c:v>
                </c:pt>
                <c:pt idx="4">
                  <c:v>More than 10 hours</c:v>
                </c:pt>
              </c:strCache>
            </c:strRef>
          </c:cat>
          <c:val>
            <c:numRef>
              <c:f>Sheet1!$B$2:$B$6</c:f>
              <c:numCache>
                <c:formatCode>0%</c:formatCode>
                <c:ptCount val="5"/>
                <c:pt idx="0">
                  <c:v>0.14000000000000001</c:v>
                </c:pt>
                <c:pt idx="1">
                  <c:v>0.26</c:v>
                </c:pt>
                <c:pt idx="2">
                  <c:v>0.25</c:v>
                </c:pt>
                <c:pt idx="3">
                  <c:v>0.16</c:v>
                </c:pt>
                <c:pt idx="4">
                  <c:v>0.19</c:v>
                </c:pt>
              </c:numCache>
            </c:numRef>
          </c:val>
          <c:extLst>
            <c:ext xmlns:c16="http://schemas.microsoft.com/office/drawing/2014/chart" uri="{C3380CC4-5D6E-409C-BE32-E72D297353CC}">
              <c16:uniqueId val="{00000002-95B6-4527-8F32-346A735FD30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3914882537289"/>
          <c:y val="2.818198461086116E-3"/>
          <c:w val="0.71651891543452584"/>
          <c:h val="0.91602523064291541"/>
        </c:manualLayout>
      </c:layout>
      <c:barChart>
        <c:barDir val="bar"/>
        <c:grouping val="stacked"/>
        <c:varyColors val="0"/>
        <c:ser>
          <c:idx val="0"/>
          <c:order val="0"/>
          <c:tx>
            <c:strRef>
              <c:f>Sheet1!$B$1</c:f>
              <c:strCache>
                <c:ptCount val="1"/>
                <c:pt idx="0">
                  <c:v>Never</c:v>
                </c:pt>
              </c:strCache>
            </c:strRef>
          </c:tx>
          <c:spPr>
            <a:solidFill>
              <a:srgbClr val="CAAF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0-5643-4776-A0AC-DE0B05F04990}"/>
              </c:ext>
            </c:extLst>
          </c:dPt>
          <c:dPt>
            <c:idx val="1"/>
            <c:invertIfNegative val="0"/>
            <c:bubble3D val="0"/>
            <c:extLst>
              <c:ext xmlns:c16="http://schemas.microsoft.com/office/drawing/2014/chart" uri="{C3380CC4-5D6E-409C-BE32-E72D297353CC}">
                <c16:uniqueId val="{00000001-5643-4776-A0AC-DE0B05F04990}"/>
              </c:ext>
            </c:extLst>
          </c:dPt>
          <c:dPt>
            <c:idx val="4"/>
            <c:invertIfNegative val="0"/>
            <c:bubble3D val="0"/>
            <c:extLst>
              <c:ext xmlns:c16="http://schemas.microsoft.com/office/drawing/2014/chart" uri="{C3380CC4-5D6E-409C-BE32-E72D297353CC}">
                <c16:uniqueId val="{00000002-7EF0-4447-A76E-FB8A776E202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Bought coins to move up a level on a computer game (n=2,304)</c:v>
                </c:pt>
                <c:pt idx="1">
                  <c:v>Bought a 'loot box' on a computer game (n=2,183)</c:v>
                </c:pt>
                <c:pt idx="2">
                  <c:v>Placed a private bet with friends (n=2,256)</c:v>
                </c:pt>
                <c:pt idx="3">
                  <c:v>Put a bet on a sporting event (n=2,284)</c:v>
                </c:pt>
                <c:pt idx="4">
                  <c:v>Used a fruit machine / slot machine (n=2,230)</c:v>
                </c:pt>
                <c:pt idx="5">
                  <c:v>Bought a lottery ticket or scratch card (n=2,292)</c:v>
                </c:pt>
                <c:pt idx="6">
                  <c:v>Skin betting (n=2,009)</c:v>
                </c:pt>
              </c:strCache>
            </c:strRef>
          </c:cat>
          <c:val>
            <c:numRef>
              <c:f>Sheet1!$B$2:$B$8</c:f>
              <c:numCache>
                <c:formatCode>0%</c:formatCode>
                <c:ptCount val="7"/>
                <c:pt idx="0">
                  <c:v>0.56000000000000005</c:v>
                </c:pt>
                <c:pt idx="1">
                  <c:v>0.69</c:v>
                </c:pt>
                <c:pt idx="2">
                  <c:v>0.83</c:v>
                </c:pt>
                <c:pt idx="3">
                  <c:v>0.76</c:v>
                </c:pt>
                <c:pt idx="4">
                  <c:v>0.7</c:v>
                </c:pt>
                <c:pt idx="5">
                  <c:v>0.82</c:v>
                </c:pt>
                <c:pt idx="6">
                  <c:v>0.9</c:v>
                </c:pt>
              </c:numCache>
            </c:numRef>
          </c:val>
          <c:extLst>
            <c:ext xmlns:c16="http://schemas.microsoft.com/office/drawing/2014/chart" uri="{C3380CC4-5D6E-409C-BE32-E72D297353CC}">
              <c16:uniqueId val="{00000004-5643-4776-A0AC-DE0B05F04990}"/>
            </c:ext>
          </c:extLst>
        </c:ser>
        <c:ser>
          <c:idx val="1"/>
          <c:order val="1"/>
          <c:tx>
            <c:strRef>
              <c:f>Sheet1!$C$1</c:f>
              <c:strCache>
                <c:ptCount val="1"/>
                <c:pt idx="0">
                  <c:v>Rarely / occasionally</c:v>
                </c:pt>
              </c:strCache>
            </c:strRef>
          </c:tx>
          <c:spPr>
            <a:solidFill>
              <a:srgbClr val="935D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5-5643-4776-A0AC-DE0B05F04990}"/>
              </c:ext>
            </c:extLst>
          </c:dPt>
          <c:dPt>
            <c:idx val="1"/>
            <c:invertIfNegative val="0"/>
            <c:bubble3D val="0"/>
            <c:extLst>
              <c:ext xmlns:c16="http://schemas.microsoft.com/office/drawing/2014/chart" uri="{C3380CC4-5D6E-409C-BE32-E72D297353CC}">
                <c16:uniqueId val="{00000006-5643-4776-A0AC-DE0B05F04990}"/>
              </c:ext>
            </c:extLst>
          </c:dPt>
          <c:dPt>
            <c:idx val="4"/>
            <c:invertIfNegative val="0"/>
            <c:bubble3D val="0"/>
            <c:extLst>
              <c:ext xmlns:c16="http://schemas.microsoft.com/office/drawing/2014/chart" uri="{C3380CC4-5D6E-409C-BE32-E72D297353CC}">
                <c16:uniqueId val="{00000005-7EF0-4447-A76E-FB8A776E202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Bought coins to move up a level on a computer game (n=2,304)</c:v>
                </c:pt>
                <c:pt idx="1">
                  <c:v>Bought a 'loot box' on a computer game (n=2,183)</c:v>
                </c:pt>
                <c:pt idx="2">
                  <c:v>Placed a private bet with friends (n=2,256)</c:v>
                </c:pt>
                <c:pt idx="3">
                  <c:v>Put a bet on a sporting event (n=2,284)</c:v>
                </c:pt>
                <c:pt idx="4">
                  <c:v>Used a fruit machine / slot machine (n=2,230)</c:v>
                </c:pt>
                <c:pt idx="5">
                  <c:v>Bought a lottery ticket or scratch card (n=2,292)</c:v>
                </c:pt>
                <c:pt idx="6">
                  <c:v>Skin betting (n=2,009)</c:v>
                </c:pt>
              </c:strCache>
            </c:strRef>
          </c:cat>
          <c:val>
            <c:numRef>
              <c:f>Sheet1!$C$2:$C$8</c:f>
              <c:numCache>
                <c:formatCode>0%</c:formatCode>
                <c:ptCount val="7"/>
                <c:pt idx="0">
                  <c:v>0.39</c:v>
                </c:pt>
                <c:pt idx="1">
                  <c:v>0.27</c:v>
                </c:pt>
                <c:pt idx="2">
                  <c:v>0.15</c:v>
                </c:pt>
                <c:pt idx="3">
                  <c:v>0.21</c:v>
                </c:pt>
                <c:pt idx="4">
                  <c:v>0.27</c:v>
                </c:pt>
                <c:pt idx="5">
                  <c:v>0.16</c:v>
                </c:pt>
                <c:pt idx="6">
                  <c:v>7.0000000000000007E-2</c:v>
                </c:pt>
              </c:numCache>
            </c:numRef>
          </c:val>
          <c:extLst>
            <c:ext xmlns:c16="http://schemas.microsoft.com/office/drawing/2014/chart" uri="{C3380CC4-5D6E-409C-BE32-E72D297353CC}">
              <c16:uniqueId val="{00000009-5643-4776-A0AC-DE0B05F04990}"/>
            </c:ext>
          </c:extLst>
        </c:ser>
        <c:ser>
          <c:idx val="2"/>
          <c:order val="2"/>
          <c:tx>
            <c:strRef>
              <c:f>Sheet1!$D$1</c:f>
              <c:strCache>
                <c:ptCount val="1"/>
                <c:pt idx="0">
                  <c:v>Most days / every day</c:v>
                </c:pt>
              </c:strCache>
            </c:strRef>
          </c:tx>
          <c:spPr>
            <a:solidFill>
              <a:srgbClr val="330099"/>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Bought coins to move up a level on a computer game (n=2,304)</c:v>
                </c:pt>
                <c:pt idx="1">
                  <c:v>Bought a 'loot box' on a computer game (n=2,183)</c:v>
                </c:pt>
                <c:pt idx="2">
                  <c:v>Placed a private bet with friends (n=2,256)</c:v>
                </c:pt>
                <c:pt idx="3">
                  <c:v>Put a bet on a sporting event (n=2,284)</c:v>
                </c:pt>
                <c:pt idx="4">
                  <c:v>Used a fruit machine / slot machine (n=2,230)</c:v>
                </c:pt>
                <c:pt idx="5">
                  <c:v>Bought a lottery ticket or scratch card (n=2,292)</c:v>
                </c:pt>
                <c:pt idx="6">
                  <c:v>Skin betting (n=2,009)</c:v>
                </c:pt>
              </c:strCache>
            </c:strRef>
          </c:cat>
          <c:val>
            <c:numRef>
              <c:f>Sheet1!$D$2:$D$8</c:f>
              <c:numCache>
                <c:formatCode>0%</c:formatCode>
                <c:ptCount val="7"/>
                <c:pt idx="0">
                  <c:v>0.04</c:v>
                </c:pt>
                <c:pt idx="1">
                  <c:v>0.04</c:v>
                </c:pt>
                <c:pt idx="2">
                  <c:v>0.03</c:v>
                </c:pt>
                <c:pt idx="3">
                  <c:v>0.03</c:v>
                </c:pt>
                <c:pt idx="4">
                  <c:v>0.03</c:v>
                </c:pt>
                <c:pt idx="5">
                  <c:v>0.02</c:v>
                </c:pt>
                <c:pt idx="6">
                  <c:v>0.02</c:v>
                </c:pt>
              </c:numCache>
            </c:numRef>
          </c:val>
          <c:extLst>
            <c:ext xmlns:c16="http://schemas.microsoft.com/office/drawing/2014/chart" uri="{C3380CC4-5D6E-409C-BE32-E72D297353CC}">
              <c16:uniqueId val="{0000000A-5643-4776-A0AC-DE0B05F04990}"/>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5745948610987401"/>
          <c:y val="0.94078810516749423"/>
          <c:w val="0.58097693406617301"/>
          <c:h val="5.5850845634685196E-2"/>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6702313617372"/>
          <c:y val="0"/>
          <c:w val="0.6293268410880255"/>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1-95B6-4527-8F32-346A735FD30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TV</c:v>
                </c:pt>
                <c:pt idx="1">
                  <c:v>Social media</c:v>
                </c:pt>
                <c:pt idx="2">
                  <c:v>Other online websites</c:v>
                </c:pt>
                <c:pt idx="3">
                  <c:v>Posters / billboards</c:v>
                </c:pt>
                <c:pt idx="4">
                  <c:v>Radio</c:v>
                </c:pt>
                <c:pt idx="5">
                  <c:v>Newspapers</c:v>
                </c:pt>
              </c:strCache>
            </c:strRef>
          </c:cat>
          <c:val>
            <c:numRef>
              <c:f>Sheet1!$B$2:$B$7</c:f>
              <c:numCache>
                <c:formatCode>0%</c:formatCode>
                <c:ptCount val="6"/>
                <c:pt idx="0">
                  <c:v>0.27</c:v>
                </c:pt>
                <c:pt idx="1">
                  <c:v>0.22</c:v>
                </c:pt>
                <c:pt idx="2">
                  <c:v>0.19</c:v>
                </c:pt>
                <c:pt idx="3">
                  <c:v>0.12</c:v>
                </c:pt>
                <c:pt idx="4">
                  <c:v>0.1</c:v>
                </c:pt>
                <c:pt idx="5">
                  <c:v>0.09</c:v>
                </c:pt>
              </c:numCache>
            </c:numRef>
          </c:val>
          <c:extLst>
            <c:ext xmlns:c16="http://schemas.microsoft.com/office/drawing/2014/chart" uri="{C3380CC4-5D6E-409C-BE32-E72D297353CC}">
              <c16:uniqueId val="{00000002-95B6-4527-8F32-346A735FD30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7731561448525"/>
          <c:y val="0.17148186382259417"/>
          <c:w val="0.65291468584798062"/>
          <c:h val="0.70215902856497159"/>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015E-4EBC-A623-47FD3A0E0581}"/>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015E-4EBC-A623-47FD3A0E0581}"/>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015E-4EBC-A623-47FD3A0E0581}"/>
              </c:ext>
            </c:extLst>
          </c:dPt>
          <c:dPt>
            <c:idx val="3"/>
            <c:bubble3D val="0"/>
            <c:spPr>
              <a:solidFill>
                <a:srgbClr val="330099"/>
              </a:solidFill>
              <a:ln>
                <a:solidFill>
                  <a:schemeClr val="bg1"/>
                </a:solidFill>
              </a:ln>
              <a:effectLst/>
            </c:spPr>
            <c:extLst>
              <c:ext xmlns:c16="http://schemas.microsoft.com/office/drawing/2014/chart" uri="{C3380CC4-5D6E-409C-BE32-E72D297353CC}">
                <c16:uniqueId val="{00000007-AD91-47E4-9008-7ABA9408697F}"/>
              </c:ext>
            </c:extLst>
          </c:dPt>
          <c:dLbls>
            <c:dLbl>
              <c:idx val="3"/>
              <c:layout>
                <c:manualLayout>
                  <c:x val="0"/>
                  <c:y val="-5.1948397243667128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00299482193908"/>
                      <c:h val="0.23880028857948232"/>
                    </c:manualLayout>
                  </c15:layout>
                </c:ext>
                <c:ext xmlns:c16="http://schemas.microsoft.com/office/drawing/2014/chart" uri="{C3380CC4-5D6E-409C-BE32-E72D297353CC}">
                  <c16:uniqueId val="{00000007-AD91-47E4-9008-7ABA9408697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Yes</c:v>
                </c:pt>
                <c:pt idx="1">
                  <c:v>No</c:v>
                </c:pt>
                <c:pt idx="2">
                  <c:v>Don't know</c:v>
                </c:pt>
                <c:pt idx="3">
                  <c:v>I haven't done any of these things in the last year </c:v>
                </c:pt>
              </c:strCache>
            </c:strRef>
          </c:cat>
          <c:val>
            <c:numRef>
              <c:f>Sheet1!$B$2:$B$5</c:f>
              <c:numCache>
                <c:formatCode>0%</c:formatCode>
                <c:ptCount val="4"/>
                <c:pt idx="0">
                  <c:v>0.52</c:v>
                </c:pt>
                <c:pt idx="1">
                  <c:v>0.05</c:v>
                </c:pt>
                <c:pt idx="2">
                  <c:v>0.09</c:v>
                </c:pt>
                <c:pt idx="3">
                  <c:v>0.34</c:v>
                </c:pt>
              </c:numCache>
            </c:numRef>
          </c:val>
          <c:extLst>
            <c:ext xmlns:c16="http://schemas.microsoft.com/office/drawing/2014/chart" uri="{C3380CC4-5D6E-409C-BE32-E72D297353CC}">
              <c16:uniqueId val="{00000006-015E-4EBC-A623-47FD3A0E058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34C5-4E3E-B60C-07F73B2113A0}"/>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34C5-4E3E-B60C-07F73B2113A0}"/>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34C5-4E3E-B60C-07F73B2113A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0.48</c:v>
                </c:pt>
                <c:pt idx="1">
                  <c:v>0.3</c:v>
                </c:pt>
                <c:pt idx="2">
                  <c:v>0.22</c:v>
                </c:pt>
              </c:numCache>
            </c:numRef>
          </c:val>
          <c:extLst>
            <c:ext xmlns:c16="http://schemas.microsoft.com/office/drawing/2014/chart" uri="{C3380CC4-5D6E-409C-BE32-E72D297353CC}">
              <c16:uniqueId val="{00000008-34C5-4E3E-B60C-07F73B2113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7912093125770603"/>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Save up to buy things I want</c:v>
                </c:pt>
                <c:pt idx="1">
                  <c:v>Save money for the future and try not to spend it</c:v>
                </c:pt>
                <c:pt idx="2">
                  <c:v>Spend it as soon as I get it</c:v>
                </c:pt>
                <c:pt idx="3">
                  <c:v>I generally don't have money</c:v>
                </c:pt>
                <c:pt idx="4">
                  <c:v>Don't know</c:v>
                </c:pt>
              </c:strCache>
            </c:strRef>
          </c:cat>
          <c:val>
            <c:numRef>
              <c:f>Sheet1!$B$2:$B$6</c:f>
              <c:numCache>
                <c:formatCode>0%</c:formatCode>
                <c:ptCount val="5"/>
                <c:pt idx="0">
                  <c:v>0.56000000000000005</c:v>
                </c:pt>
                <c:pt idx="1">
                  <c:v>0.19</c:v>
                </c:pt>
                <c:pt idx="2">
                  <c:v>0.13</c:v>
                </c:pt>
                <c:pt idx="3">
                  <c:v>0.06</c:v>
                </c:pt>
                <c:pt idx="4">
                  <c:v>0.05</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79443907568999"/>
          <c:y val="0"/>
          <c:w val="0.7421298993832248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1-95B6-4527-8F32-346A735FD30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Never</c:v>
                </c:pt>
                <c:pt idx="1">
                  <c:v>Hardly ever</c:v>
                </c:pt>
                <c:pt idx="2">
                  <c:v>A little</c:v>
                </c:pt>
                <c:pt idx="3">
                  <c:v>Quite a lot</c:v>
                </c:pt>
                <c:pt idx="4">
                  <c:v>A lot</c:v>
                </c:pt>
              </c:strCache>
            </c:strRef>
          </c:cat>
          <c:val>
            <c:numRef>
              <c:f>Sheet1!$B$2:$B$6</c:f>
              <c:numCache>
                <c:formatCode>0%</c:formatCode>
                <c:ptCount val="5"/>
                <c:pt idx="0">
                  <c:v>0.48</c:v>
                </c:pt>
                <c:pt idx="1">
                  <c:v>0.26</c:v>
                </c:pt>
                <c:pt idx="2">
                  <c:v>0.16</c:v>
                </c:pt>
                <c:pt idx="3">
                  <c:v>0.06</c:v>
                </c:pt>
                <c:pt idx="4">
                  <c:v>0.04</c:v>
                </c:pt>
              </c:numCache>
            </c:numRef>
          </c:val>
          <c:extLst>
            <c:ext xmlns:c16="http://schemas.microsoft.com/office/drawing/2014/chart" uri="{C3380CC4-5D6E-409C-BE32-E72D297353CC}">
              <c16:uniqueId val="{00000002-95B6-4527-8F32-346A735FD30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83352367880163"/>
          <c:y val="9.972240005904822E-3"/>
          <c:w val="0.7421298993832248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0-BFFC-4945-9D30-BE16C46C2F42}"/>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Go to university / college</c:v>
                </c:pt>
                <c:pt idx="1">
                  <c:v>Get training for a skilled job e.g. an apprenticeship</c:v>
                </c:pt>
                <c:pt idx="2">
                  <c:v>Find a full time job as soon as I can</c:v>
                </c:pt>
                <c:pt idx="3">
                  <c:v>Start a family</c:v>
                </c:pt>
                <c:pt idx="4">
                  <c:v>Don't know</c:v>
                </c:pt>
              </c:strCache>
            </c:strRef>
          </c:cat>
          <c:val>
            <c:numRef>
              <c:f>Sheet1!$B$2:$B$6</c:f>
              <c:numCache>
                <c:formatCode>0%</c:formatCode>
                <c:ptCount val="5"/>
                <c:pt idx="0">
                  <c:v>0.69</c:v>
                </c:pt>
                <c:pt idx="1">
                  <c:v>0.26</c:v>
                </c:pt>
                <c:pt idx="2">
                  <c:v>0.18</c:v>
                </c:pt>
                <c:pt idx="3">
                  <c:v>0.15</c:v>
                </c:pt>
                <c:pt idx="4">
                  <c:v>0.15</c:v>
                </c:pt>
              </c:numCache>
            </c:numRef>
          </c:val>
          <c:extLst>
            <c:ext xmlns:c16="http://schemas.microsoft.com/office/drawing/2014/chart" uri="{C3380CC4-5D6E-409C-BE32-E72D297353CC}">
              <c16:uniqueId val="{00000001-BFFC-4945-9D30-BE16C46C2F42}"/>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101287889359"/>
          <c:y val="1.0724742447937767E-2"/>
          <c:w val="0.5336433334578051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None at all</c:v>
                </c:pt>
                <c:pt idx="1">
                  <c:v>Once</c:v>
                </c:pt>
                <c:pt idx="2">
                  <c:v>Two times or more</c:v>
                </c:pt>
              </c:strCache>
            </c:strRef>
          </c:cat>
          <c:val>
            <c:numRef>
              <c:f>Sheet1!$B$2:$B$4</c:f>
              <c:numCache>
                <c:formatCode>0%</c:formatCode>
                <c:ptCount val="3"/>
                <c:pt idx="0">
                  <c:v>0.01</c:v>
                </c:pt>
                <c:pt idx="1">
                  <c:v>0.17</c:v>
                </c:pt>
                <c:pt idx="2">
                  <c:v>0.82</c:v>
                </c:pt>
              </c:numCache>
            </c:numRef>
          </c:val>
          <c:extLst>
            <c:ext xmlns:c16="http://schemas.microsoft.com/office/drawing/2014/chart" uri="{C3380CC4-5D6E-409C-BE32-E72D297353CC}">
              <c16:uniqueId val="{00000000-C61A-42B6-AF3C-5ED40B9258A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90860564800301"/>
          <c:y val="1.0724742447937767E-2"/>
          <c:w val="0.538635305031081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 the last 6 months</c:v>
                </c:pt>
                <c:pt idx="1">
                  <c:v>6 months to a year ago</c:v>
                </c:pt>
                <c:pt idx="2">
                  <c:v>More than a year ago</c:v>
                </c:pt>
                <c:pt idx="3">
                  <c:v>I have never been to the dentist</c:v>
                </c:pt>
                <c:pt idx="4">
                  <c:v>Don't know</c:v>
                </c:pt>
              </c:strCache>
            </c:strRef>
          </c:cat>
          <c:val>
            <c:numRef>
              <c:f>Sheet1!$B$2:$B$6</c:f>
              <c:numCache>
                <c:formatCode>0%</c:formatCode>
                <c:ptCount val="5"/>
                <c:pt idx="0">
                  <c:v>0.66</c:v>
                </c:pt>
                <c:pt idx="1">
                  <c:v>0.09</c:v>
                </c:pt>
                <c:pt idx="2">
                  <c:v>0.04</c:v>
                </c:pt>
                <c:pt idx="3">
                  <c:v>0.01</c:v>
                </c:pt>
                <c:pt idx="4">
                  <c:v>0.2</c:v>
                </c:pt>
              </c:numCache>
            </c:numRef>
          </c:val>
          <c:extLst>
            <c:ext xmlns:c16="http://schemas.microsoft.com/office/drawing/2014/chart" uri="{C3380CC4-5D6E-409C-BE32-E72D297353CC}">
              <c16:uniqueId val="{00000000-FC30-45AD-87DE-3703CB05CE8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20562900609846"/>
          <c:y val="1.0724742447937767E-2"/>
          <c:w val="0.59853894469884927"/>
          <c:h val="0.91027210768439759"/>
        </c:manualLayout>
      </c:layout>
      <c:barChart>
        <c:barDir val="bar"/>
        <c:grouping val="clustered"/>
        <c:varyColors val="0"/>
        <c:ser>
          <c:idx val="0"/>
          <c:order val="0"/>
          <c:tx>
            <c:strRef>
              <c:f>Sheet1!$B$1</c:f>
              <c:strCache>
                <c:ptCount val="1"/>
                <c:pt idx="0">
                  <c:v>Overall (n=2,693)</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None/less than 1 hour</c:v>
                </c:pt>
                <c:pt idx="1">
                  <c:v>More than 1 hour</c:v>
                </c:pt>
                <c:pt idx="2">
                  <c:v>Don't know</c:v>
                </c:pt>
              </c:strCache>
            </c:strRef>
          </c:cat>
          <c:val>
            <c:numRef>
              <c:f>Sheet1!$B$2:$B$4</c:f>
              <c:numCache>
                <c:formatCode>0%</c:formatCode>
                <c:ptCount val="3"/>
                <c:pt idx="0">
                  <c:v>0.25</c:v>
                </c:pt>
                <c:pt idx="1">
                  <c:v>0.65</c:v>
                </c:pt>
                <c:pt idx="2">
                  <c:v>0.09</c:v>
                </c:pt>
              </c:numCache>
            </c:numRef>
          </c:val>
          <c:extLst>
            <c:ext xmlns:c16="http://schemas.microsoft.com/office/drawing/2014/chart" uri="{C3380CC4-5D6E-409C-BE32-E72D297353CC}">
              <c16:uniqueId val="{00000000-3B61-4FC2-89A9-2685DE240C55}"/>
            </c:ext>
          </c:extLst>
        </c:ser>
        <c:ser>
          <c:idx val="1"/>
          <c:order val="1"/>
          <c:tx>
            <c:strRef>
              <c:f>Sheet1!$C$1</c:f>
              <c:strCache>
                <c:ptCount val="1"/>
                <c:pt idx="0">
                  <c:v>Did have breakfast (n=2,096)</c:v>
                </c:pt>
              </c:strCache>
            </c:strRef>
          </c:tx>
          <c:spPr>
            <a:solidFill>
              <a:srgbClr val="669900"/>
            </a:solidFill>
            <a:ln>
              <a:solidFill>
                <a:schemeClr val="bg1"/>
              </a:solidFill>
            </a:ln>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None/less than 1 hour</c:v>
                </c:pt>
                <c:pt idx="1">
                  <c:v>More than 1 hour</c:v>
                </c:pt>
                <c:pt idx="2">
                  <c:v>Don't know</c:v>
                </c:pt>
              </c:strCache>
            </c:strRef>
          </c:cat>
          <c:val>
            <c:numRef>
              <c:f>Sheet1!$C$2:$C$4</c:f>
              <c:numCache>
                <c:formatCode>0%</c:formatCode>
                <c:ptCount val="3"/>
                <c:pt idx="0">
                  <c:v>0.24</c:v>
                </c:pt>
                <c:pt idx="1">
                  <c:v>0.67</c:v>
                </c:pt>
                <c:pt idx="2">
                  <c:v>0.09</c:v>
                </c:pt>
              </c:numCache>
            </c:numRef>
          </c:val>
          <c:extLst>
            <c:ext xmlns:c16="http://schemas.microsoft.com/office/drawing/2014/chart" uri="{C3380CC4-5D6E-409C-BE32-E72D297353CC}">
              <c16:uniqueId val="{00000001-3B61-4FC2-89A9-2685DE240C55}"/>
            </c:ext>
          </c:extLst>
        </c:ser>
        <c:ser>
          <c:idx val="2"/>
          <c:order val="2"/>
          <c:tx>
            <c:strRef>
              <c:f>Sheet1!$D$1</c:f>
              <c:strCache>
                <c:ptCount val="1"/>
                <c:pt idx="0">
                  <c:v>Did not have breakfast (n=557)</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None/less than 1 hour</c:v>
                </c:pt>
                <c:pt idx="1">
                  <c:v>More than 1 hour</c:v>
                </c:pt>
                <c:pt idx="2">
                  <c:v>Don't know</c:v>
                </c:pt>
              </c:strCache>
            </c:strRef>
          </c:cat>
          <c:val>
            <c:numRef>
              <c:f>Sheet1!$D$2:$D$4</c:f>
              <c:numCache>
                <c:formatCode>0%</c:formatCode>
                <c:ptCount val="3"/>
                <c:pt idx="0">
                  <c:v>0.3</c:v>
                </c:pt>
                <c:pt idx="1">
                  <c:v>0.6</c:v>
                </c:pt>
                <c:pt idx="2">
                  <c:v>0.1</c:v>
                </c:pt>
              </c:numCache>
            </c:numRef>
          </c:val>
          <c:extLst>
            <c:ext xmlns:c16="http://schemas.microsoft.com/office/drawing/2014/chart" uri="{C3380CC4-5D6E-409C-BE32-E72D297353CC}">
              <c16:uniqueId val="{00000002-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b"/>
      <c:layout>
        <c:manualLayout>
          <c:xMode val="edge"/>
          <c:yMode val="edge"/>
          <c:x val="0.63536359830744649"/>
          <c:y val="0.60792416567338048"/>
          <c:w val="0.35084087206205766"/>
          <c:h val="0.38065216374117167"/>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0326366858105"/>
          <c:y val="0"/>
          <c:w val="0.78069673633141901"/>
          <c:h val="0.86811592413316208"/>
        </c:manualLayout>
      </c:layout>
      <c:barChart>
        <c:barDir val="bar"/>
        <c:grouping val="stacked"/>
        <c:varyColors val="0"/>
        <c:ser>
          <c:idx val="0"/>
          <c:order val="0"/>
          <c:tx>
            <c:strRef>
              <c:f>Sheet1!$B$1</c:f>
              <c:strCache>
                <c:ptCount val="1"/>
                <c:pt idx="0">
                  <c:v>Yes</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6162-4A37-8252-EBDD1FD0BAA9}"/>
              </c:ext>
            </c:extLst>
          </c:dPt>
          <c:dPt>
            <c:idx val="1"/>
            <c:invertIfNegative val="0"/>
            <c:bubble3D val="0"/>
            <c:extLst>
              <c:ext xmlns:c16="http://schemas.microsoft.com/office/drawing/2014/chart" uri="{C3380CC4-5D6E-409C-BE32-E72D297353CC}">
                <c16:uniqueId val="{00000001-6162-4A37-8252-EBDD1FD0BAA9}"/>
              </c:ext>
            </c:extLst>
          </c:dPt>
          <c:dPt>
            <c:idx val="2"/>
            <c:invertIfNegative val="0"/>
            <c:bubble3D val="0"/>
            <c:extLst>
              <c:ext xmlns:c16="http://schemas.microsoft.com/office/drawing/2014/chart" uri="{C3380CC4-5D6E-409C-BE32-E72D297353CC}">
                <c16:uniqueId val="{00000002-6162-4A37-8252-EBDD1FD0BAA9}"/>
              </c:ext>
            </c:extLst>
          </c:dPt>
          <c:dPt>
            <c:idx val="5"/>
            <c:invertIfNegative val="0"/>
            <c:bubble3D val="0"/>
            <c:extLst>
              <c:ext xmlns:c16="http://schemas.microsoft.com/office/drawing/2014/chart" uri="{C3380CC4-5D6E-409C-BE32-E72D297353CC}">
                <c16:uniqueId val="{00000003-6162-4A37-8252-EBDD1FD0BAA9}"/>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(n=2,695)</c:v>
                </c:pt>
                <c:pt idx="1">
                  <c:v>Less than 1 hour of physical activity (n=683)</c:v>
                </c:pt>
                <c:pt idx="2">
                  <c:v>More than 1 hour of physical activity (n=1,751)</c:v>
                </c:pt>
              </c:strCache>
            </c:strRef>
          </c:cat>
          <c:val>
            <c:numRef>
              <c:f>Sheet1!$B$2:$B$4</c:f>
              <c:numCache>
                <c:formatCode>0%</c:formatCode>
                <c:ptCount val="3"/>
                <c:pt idx="0">
                  <c:v>0.65</c:v>
                </c:pt>
                <c:pt idx="1">
                  <c:v>0.4</c:v>
                </c:pt>
                <c:pt idx="2">
                  <c:v>0.78</c:v>
                </c:pt>
              </c:numCache>
            </c:numRef>
          </c:val>
          <c:extLst>
            <c:ext xmlns:c16="http://schemas.microsoft.com/office/drawing/2014/chart" uri="{C3380CC4-5D6E-409C-BE32-E72D297353CC}">
              <c16:uniqueId val="{00000004-6162-4A37-8252-EBDD1FD0BAA9}"/>
            </c:ext>
          </c:extLst>
        </c:ser>
        <c:ser>
          <c:idx val="1"/>
          <c:order val="1"/>
          <c:tx>
            <c:strRef>
              <c:f>Sheet1!$C$1</c:f>
              <c:strCache>
                <c:ptCount val="1"/>
                <c:pt idx="0">
                  <c:v>No</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6162-4A37-8252-EBDD1FD0BAA9}"/>
              </c:ext>
            </c:extLst>
          </c:dPt>
          <c:dPt>
            <c:idx val="1"/>
            <c:invertIfNegative val="0"/>
            <c:bubble3D val="0"/>
            <c:extLst>
              <c:ext xmlns:c16="http://schemas.microsoft.com/office/drawing/2014/chart" uri="{C3380CC4-5D6E-409C-BE32-E72D297353CC}">
                <c16:uniqueId val="{00000006-6162-4A37-8252-EBDD1FD0BAA9}"/>
              </c:ext>
            </c:extLst>
          </c:dPt>
          <c:dPt>
            <c:idx val="2"/>
            <c:invertIfNegative val="0"/>
            <c:bubble3D val="0"/>
            <c:extLst>
              <c:ext xmlns:c16="http://schemas.microsoft.com/office/drawing/2014/chart" uri="{C3380CC4-5D6E-409C-BE32-E72D297353CC}">
                <c16:uniqueId val="{00000007-6162-4A37-8252-EBDD1FD0BAA9}"/>
              </c:ext>
            </c:extLst>
          </c:dPt>
          <c:dPt>
            <c:idx val="5"/>
            <c:invertIfNegative val="0"/>
            <c:bubble3D val="0"/>
            <c:extLst>
              <c:ext xmlns:c16="http://schemas.microsoft.com/office/drawing/2014/chart" uri="{C3380CC4-5D6E-409C-BE32-E72D297353CC}">
                <c16:uniqueId val="{00000008-6162-4A37-8252-EBDD1FD0BAA9}"/>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(n=2,695)</c:v>
                </c:pt>
                <c:pt idx="1">
                  <c:v>Less than 1 hour of physical activity (n=683)</c:v>
                </c:pt>
                <c:pt idx="2">
                  <c:v>More than 1 hour of physical activity (n=1,751)</c:v>
                </c:pt>
              </c:strCache>
            </c:strRef>
          </c:cat>
          <c:val>
            <c:numRef>
              <c:f>Sheet1!$C$2:$C$4</c:f>
              <c:numCache>
                <c:formatCode>0%</c:formatCode>
                <c:ptCount val="3"/>
                <c:pt idx="0">
                  <c:v>0.18</c:v>
                </c:pt>
                <c:pt idx="1">
                  <c:v>0.37</c:v>
                </c:pt>
                <c:pt idx="2">
                  <c:v>0.1</c:v>
                </c:pt>
              </c:numCache>
            </c:numRef>
          </c:val>
          <c:extLst>
            <c:ext xmlns:c16="http://schemas.microsoft.com/office/drawing/2014/chart" uri="{C3380CC4-5D6E-409C-BE32-E72D297353CC}">
              <c16:uniqueId val="{00000009-6162-4A37-8252-EBDD1FD0BAA9}"/>
            </c:ext>
          </c:extLst>
        </c:ser>
        <c:ser>
          <c:idx val="2"/>
          <c:order val="2"/>
          <c:tx>
            <c:strRef>
              <c:f>Sheet1!$D$1</c:f>
              <c:strCache>
                <c:ptCount val="1"/>
                <c:pt idx="0">
                  <c:v>Don't know</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(n=2,695)</c:v>
                </c:pt>
                <c:pt idx="1">
                  <c:v>Less than 1 hour of physical activity (n=683)</c:v>
                </c:pt>
                <c:pt idx="2">
                  <c:v>More than 1 hour of physical activity (n=1,751)</c:v>
                </c:pt>
              </c:strCache>
            </c:strRef>
          </c:cat>
          <c:val>
            <c:numRef>
              <c:f>Sheet1!$D$2:$D$4</c:f>
              <c:numCache>
                <c:formatCode>0%</c:formatCode>
                <c:ptCount val="3"/>
                <c:pt idx="0">
                  <c:v>0.17</c:v>
                </c:pt>
                <c:pt idx="1">
                  <c:v>0.23</c:v>
                </c:pt>
                <c:pt idx="2">
                  <c:v>0.13</c:v>
                </c:pt>
              </c:numCache>
            </c:numRef>
          </c:val>
          <c:extLst>
            <c:ext xmlns:c16="http://schemas.microsoft.com/office/drawing/2014/chart" uri="{C3380CC4-5D6E-409C-BE32-E72D297353CC}">
              <c16:uniqueId val="{0000000A-6162-4A37-8252-EBDD1FD0BAA9}"/>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32203411126085779"/>
          <c:y val="0.87356710379004909"/>
          <c:w val="0.35498536097115774"/>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7990082878525"/>
          <c:y val="1.0724742447937767E-2"/>
          <c:w val="0.431307916205629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don't have the time</c:v>
                </c:pt>
                <c:pt idx="1">
                  <c:v>I can't be bothered</c:v>
                </c:pt>
                <c:pt idx="2">
                  <c:v>Worried I'll be laughed at or look silly</c:v>
                </c:pt>
                <c:pt idx="3">
                  <c:v>I can't get to the activities I want to do</c:v>
                </c:pt>
                <c:pt idx="4">
                  <c:v>I don't like to do exercise</c:v>
                </c:pt>
                <c:pt idx="5">
                  <c:v>I don't have enough money</c:v>
                </c:pt>
                <c:pt idx="6">
                  <c:v>Nothing, I'm active enough already</c:v>
                </c:pt>
              </c:strCache>
            </c:strRef>
          </c:cat>
          <c:val>
            <c:numRef>
              <c:f>Sheet1!$B$2:$B$8</c:f>
              <c:numCache>
                <c:formatCode>0%</c:formatCode>
                <c:ptCount val="7"/>
                <c:pt idx="0">
                  <c:v>0.27</c:v>
                </c:pt>
                <c:pt idx="1">
                  <c:v>0.19</c:v>
                </c:pt>
                <c:pt idx="2">
                  <c:v>0.18</c:v>
                </c:pt>
                <c:pt idx="3">
                  <c:v>0.15</c:v>
                </c:pt>
                <c:pt idx="4">
                  <c:v>7.0000000000000007E-2</c:v>
                </c:pt>
                <c:pt idx="5">
                  <c:v>7.0000000000000007E-2</c:v>
                </c:pt>
                <c:pt idx="6">
                  <c:v>0.39</c:v>
                </c:pt>
              </c:numCache>
            </c:numRef>
          </c:val>
          <c:extLst>
            <c:ext xmlns:c16="http://schemas.microsoft.com/office/drawing/2014/chart" uri="{C3380CC4-5D6E-409C-BE32-E72D297353CC}">
              <c16:uniqueId val="{00000000-619A-4330-AF2A-7CE9B966B310}"/>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13F296F-BEAF-4D4E-B6FB-EF82EE6BA955}" type="datetimeFigureOut">
              <a:rPr lang="en-GB" smtClean="0"/>
              <a:t>18/11/2020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99ACCDB-96C1-4230-A66D-A9D9B86A38C8}" type="slidenum">
              <a:rPr lang="en-GB" smtClean="0"/>
              <a:t>‹#›</a:t>
            </a:fld>
            <a:endParaRPr lang="en-GB"/>
          </a:p>
        </p:txBody>
      </p:sp>
    </p:spTree>
    <p:extLst>
      <p:ext uri="{BB962C8B-B14F-4D97-AF65-F5344CB8AC3E}">
        <p14:creationId xmlns:p14="http://schemas.microsoft.com/office/powerpoint/2010/main" val="178089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9ACCDB-96C1-4230-A66D-A9D9B86A38C8}" type="slidenum">
              <a:rPr lang="en-GB" smtClean="0"/>
              <a:t>11</a:t>
            </a:fld>
            <a:endParaRPr lang="en-GB"/>
          </a:p>
        </p:txBody>
      </p:sp>
    </p:spTree>
    <p:extLst>
      <p:ext uri="{BB962C8B-B14F-4D97-AF65-F5344CB8AC3E}">
        <p14:creationId xmlns:p14="http://schemas.microsoft.com/office/powerpoint/2010/main" val="409356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5088-E61E-4CC0-A4E7-098CC7340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998938-2EB0-4920-A9F6-01C934637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1B7B5-8005-47F6-BA08-ADC71A6FCF93}"/>
              </a:ext>
            </a:extLst>
          </p:cNvPr>
          <p:cNvSpPr>
            <a:spLocks noGrp="1"/>
          </p:cNvSpPr>
          <p:nvPr>
            <p:ph type="dt" sz="half" idx="10"/>
          </p:nvPr>
        </p:nvSpPr>
        <p:spPr/>
        <p:txBody>
          <a:bodyPr/>
          <a:lstStyle/>
          <a:p>
            <a:fld id="{FD29EB53-6F60-422F-992E-8E0577C8719B}" type="datetime1">
              <a:rPr lang="en-GB" smtClean="0"/>
              <a:t>18/11/2020</a:t>
            </a:fld>
            <a:endParaRPr lang="en-GB"/>
          </a:p>
        </p:txBody>
      </p:sp>
      <p:sp>
        <p:nvSpPr>
          <p:cNvPr id="5" name="Footer Placeholder 4">
            <a:extLst>
              <a:ext uri="{FF2B5EF4-FFF2-40B4-BE49-F238E27FC236}">
                <a16:creationId xmlns:a16="http://schemas.microsoft.com/office/drawing/2014/main" id="{5B3AE68F-2A7A-460E-BDD0-4C9046DE9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5569C-61FE-4888-89B5-43C178EF4EE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83115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AB80-4120-41CA-B8DE-D44A5F5E8C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4368C-18EB-42ED-9E53-067E10A299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ED22D-35EE-4DA1-9AEB-D549C92B2DE0}"/>
              </a:ext>
            </a:extLst>
          </p:cNvPr>
          <p:cNvSpPr>
            <a:spLocks noGrp="1"/>
          </p:cNvSpPr>
          <p:nvPr>
            <p:ph type="dt" sz="half" idx="10"/>
          </p:nvPr>
        </p:nvSpPr>
        <p:spPr/>
        <p:txBody>
          <a:bodyPr/>
          <a:lstStyle/>
          <a:p>
            <a:fld id="{43BA9D2F-1767-4BDF-9F03-FDE516ABD6E9}" type="datetime1">
              <a:rPr lang="en-GB" smtClean="0"/>
              <a:t>18/11/2020</a:t>
            </a:fld>
            <a:endParaRPr lang="en-GB"/>
          </a:p>
        </p:txBody>
      </p:sp>
      <p:sp>
        <p:nvSpPr>
          <p:cNvPr id="5" name="Footer Placeholder 4">
            <a:extLst>
              <a:ext uri="{FF2B5EF4-FFF2-40B4-BE49-F238E27FC236}">
                <a16:creationId xmlns:a16="http://schemas.microsoft.com/office/drawing/2014/main" id="{D2CF2341-ECEB-4DCA-87ED-F32B61FE3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7436F-2FE1-4439-8C14-BE912CE5229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408893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FD8B3-CCAC-4EF9-8ED2-20290E7646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A0699B-E890-40F7-B806-65F4B0AF8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0EF08-A385-413C-AD53-7A6B9251B2C3}"/>
              </a:ext>
            </a:extLst>
          </p:cNvPr>
          <p:cNvSpPr>
            <a:spLocks noGrp="1"/>
          </p:cNvSpPr>
          <p:nvPr>
            <p:ph type="dt" sz="half" idx="10"/>
          </p:nvPr>
        </p:nvSpPr>
        <p:spPr/>
        <p:txBody>
          <a:bodyPr/>
          <a:lstStyle/>
          <a:p>
            <a:fld id="{9CE7CB13-F743-404F-A612-C70AF16105F8}" type="datetime1">
              <a:rPr lang="en-GB" smtClean="0"/>
              <a:t>18/11/2020</a:t>
            </a:fld>
            <a:endParaRPr lang="en-GB"/>
          </a:p>
        </p:txBody>
      </p:sp>
      <p:sp>
        <p:nvSpPr>
          <p:cNvPr id="5" name="Footer Placeholder 4">
            <a:extLst>
              <a:ext uri="{FF2B5EF4-FFF2-40B4-BE49-F238E27FC236}">
                <a16:creationId xmlns:a16="http://schemas.microsoft.com/office/drawing/2014/main" id="{1AFB0879-A137-42A1-BAD8-B81C47E6A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9B24E-5A8F-4831-80A2-0BA21D2639C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61868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1C98-21AD-4B30-8E3B-EA3AA96152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4324A-300F-4617-A891-DCF3F3AB3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2F38C-AC44-4A5E-9BC6-6489847BFCB2}"/>
              </a:ext>
            </a:extLst>
          </p:cNvPr>
          <p:cNvSpPr>
            <a:spLocks noGrp="1"/>
          </p:cNvSpPr>
          <p:nvPr>
            <p:ph type="dt" sz="half" idx="10"/>
          </p:nvPr>
        </p:nvSpPr>
        <p:spPr/>
        <p:txBody>
          <a:bodyPr/>
          <a:lstStyle/>
          <a:p>
            <a:fld id="{8BCC3136-29F8-4563-A7B1-265D0922DD23}" type="datetime1">
              <a:rPr lang="en-GB" smtClean="0"/>
              <a:t>18/11/2020</a:t>
            </a:fld>
            <a:endParaRPr lang="en-GB"/>
          </a:p>
        </p:txBody>
      </p:sp>
      <p:sp>
        <p:nvSpPr>
          <p:cNvPr id="5" name="Footer Placeholder 4">
            <a:extLst>
              <a:ext uri="{FF2B5EF4-FFF2-40B4-BE49-F238E27FC236}">
                <a16:creationId xmlns:a16="http://schemas.microsoft.com/office/drawing/2014/main" id="{85D30B53-6AD9-4D5E-83BA-88CF0622B0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33D7B5-2CA3-4B82-AAAE-C225C7BDFFE2}"/>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32199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9EE2-4AF7-40E0-8870-651DA25BF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FD68C1-F075-4F02-98DF-2B7F3FA74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4BA3D-A2F4-4F70-9A5B-77FF14C0E47B}"/>
              </a:ext>
            </a:extLst>
          </p:cNvPr>
          <p:cNvSpPr>
            <a:spLocks noGrp="1"/>
          </p:cNvSpPr>
          <p:nvPr>
            <p:ph type="dt" sz="half" idx="10"/>
          </p:nvPr>
        </p:nvSpPr>
        <p:spPr/>
        <p:txBody>
          <a:bodyPr/>
          <a:lstStyle/>
          <a:p>
            <a:fld id="{B9075835-9934-45F9-B174-7A379CFE8218}" type="datetime1">
              <a:rPr lang="en-GB" smtClean="0"/>
              <a:t>18/11/2020</a:t>
            </a:fld>
            <a:endParaRPr lang="en-GB"/>
          </a:p>
        </p:txBody>
      </p:sp>
      <p:sp>
        <p:nvSpPr>
          <p:cNvPr id="5" name="Footer Placeholder 4">
            <a:extLst>
              <a:ext uri="{FF2B5EF4-FFF2-40B4-BE49-F238E27FC236}">
                <a16:creationId xmlns:a16="http://schemas.microsoft.com/office/drawing/2014/main" id="{8ECD001B-CA84-46D5-B77F-1627CD565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75312-A88F-45AE-A042-CCEC9106DF9F}"/>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93135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139D-2063-4BA7-83D5-99872492E6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079D8-1A72-48A7-A56E-A65786A01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7DA470-8632-4ED7-9ECE-AABE0A1CB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BF21E-5174-4FB0-99E5-6831A745FB6A}"/>
              </a:ext>
            </a:extLst>
          </p:cNvPr>
          <p:cNvSpPr>
            <a:spLocks noGrp="1"/>
          </p:cNvSpPr>
          <p:nvPr>
            <p:ph type="dt" sz="half" idx="10"/>
          </p:nvPr>
        </p:nvSpPr>
        <p:spPr/>
        <p:txBody>
          <a:bodyPr/>
          <a:lstStyle/>
          <a:p>
            <a:fld id="{E56BA8C9-140E-4DC3-8F5C-5929F6C93965}" type="datetime1">
              <a:rPr lang="en-GB" smtClean="0"/>
              <a:t>18/11/2020</a:t>
            </a:fld>
            <a:endParaRPr lang="en-GB"/>
          </a:p>
        </p:txBody>
      </p:sp>
      <p:sp>
        <p:nvSpPr>
          <p:cNvPr id="6" name="Footer Placeholder 5">
            <a:extLst>
              <a:ext uri="{FF2B5EF4-FFF2-40B4-BE49-F238E27FC236}">
                <a16:creationId xmlns:a16="http://schemas.microsoft.com/office/drawing/2014/main" id="{3BEBBA96-B922-4BFC-9DD8-FE937812AB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AD83FF-DA2E-4620-81A7-C46B009A936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71143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280C-233F-489F-AB49-ABE96CAD1B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4C9D4-8733-4AE2-A6C4-DD6FD20ED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E6AEA-0F81-4440-981B-3AB8AE8616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9E9A87-0B8C-49E1-A359-5B1C6FA4B3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D0020-C3CD-45F9-97A7-A7EF571E22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ECCB0B-1779-4D09-A931-BB0BD81B08A4}"/>
              </a:ext>
            </a:extLst>
          </p:cNvPr>
          <p:cNvSpPr>
            <a:spLocks noGrp="1"/>
          </p:cNvSpPr>
          <p:nvPr>
            <p:ph type="dt" sz="half" idx="10"/>
          </p:nvPr>
        </p:nvSpPr>
        <p:spPr/>
        <p:txBody>
          <a:bodyPr/>
          <a:lstStyle/>
          <a:p>
            <a:fld id="{647CB911-8D7D-4177-A0B3-85729B8D58E4}" type="datetime1">
              <a:rPr lang="en-GB" smtClean="0"/>
              <a:t>18/11/2020</a:t>
            </a:fld>
            <a:endParaRPr lang="en-GB"/>
          </a:p>
        </p:txBody>
      </p:sp>
      <p:sp>
        <p:nvSpPr>
          <p:cNvPr id="8" name="Footer Placeholder 7">
            <a:extLst>
              <a:ext uri="{FF2B5EF4-FFF2-40B4-BE49-F238E27FC236}">
                <a16:creationId xmlns:a16="http://schemas.microsoft.com/office/drawing/2014/main" id="{31C5DCFC-C695-43CF-8786-17DEA1BEB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058FA8-AE81-444C-A1BE-D342D3ECF7F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71279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540F-3213-4210-B76B-4C3DB404E7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D4310A-B7E9-4FAA-AAA7-C5B7E720714C}"/>
              </a:ext>
            </a:extLst>
          </p:cNvPr>
          <p:cNvSpPr>
            <a:spLocks noGrp="1"/>
          </p:cNvSpPr>
          <p:nvPr>
            <p:ph type="dt" sz="half" idx="10"/>
          </p:nvPr>
        </p:nvSpPr>
        <p:spPr/>
        <p:txBody>
          <a:bodyPr/>
          <a:lstStyle/>
          <a:p>
            <a:fld id="{54C8BE4E-2F2D-4C70-9AE7-75C89141E62D}" type="datetime1">
              <a:rPr lang="en-GB" smtClean="0"/>
              <a:t>18/11/2020</a:t>
            </a:fld>
            <a:endParaRPr lang="en-GB"/>
          </a:p>
        </p:txBody>
      </p:sp>
      <p:sp>
        <p:nvSpPr>
          <p:cNvPr id="4" name="Footer Placeholder 3">
            <a:extLst>
              <a:ext uri="{FF2B5EF4-FFF2-40B4-BE49-F238E27FC236}">
                <a16:creationId xmlns:a16="http://schemas.microsoft.com/office/drawing/2014/main" id="{2A494136-E0C9-4102-BD8D-4DE1CAB5D4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6C984D-5F0B-4073-9411-C8659E0E6A7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38122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A832C-3930-4EAC-BD1B-5AF92714546E}"/>
              </a:ext>
            </a:extLst>
          </p:cNvPr>
          <p:cNvSpPr>
            <a:spLocks noGrp="1"/>
          </p:cNvSpPr>
          <p:nvPr>
            <p:ph type="dt" sz="half" idx="10"/>
          </p:nvPr>
        </p:nvSpPr>
        <p:spPr/>
        <p:txBody>
          <a:bodyPr/>
          <a:lstStyle/>
          <a:p>
            <a:fld id="{44540C21-13A6-4B3B-B5CA-6CF8D438B554}" type="datetime1">
              <a:rPr lang="en-GB" smtClean="0"/>
              <a:t>18/11/2020</a:t>
            </a:fld>
            <a:endParaRPr lang="en-GB"/>
          </a:p>
        </p:txBody>
      </p:sp>
      <p:sp>
        <p:nvSpPr>
          <p:cNvPr id="3" name="Footer Placeholder 2">
            <a:extLst>
              <a:ext uri="{FF2B5EF4-FFF2-40B4-BE49-F238E27FC236}">
                <a16:creationId xmlns:a16="http://schemas.microsoft.com/office/drawing/2014/main" id="{9AA339E7-5B12-4F96-8928-06ACC1EB77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4F3FA8-5242-4F48-9596-06C68985F337}"/>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2646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97FF-9A6E-4585-9B80-F3E0264E0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36F6C-FF11-475F-9F09-3264EC4B4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C13A4C-EFF1-4AD2-B9E0-4099C1B6D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D08EF-77BD-4C19-9EA3-88A503B96829}"/>
              </a:ext>
            </a:extLst>
          </p:cNvPr>
          <p:cNvSpPr>
            <a:spLocks noGrp="1"/>
          </p:cNvSpPr>
          <p:nvPr>
            <p:ph type="dt" sz="half" idx="10"/>
          </p:nvPr>
        </p:nvSpPr>
        <p:spPr/>
        <p:txBody>
          <a:bodyPr/>
          <a:lstStyle/>
          <a:p>
            <a:fld id="{774F75A4-933E-4E3D-B7D3-551A96441429}" type="datetime1">
              <a:rPr lang="en-GB" smtClean="0"/>
              <a:t>18/11/2020</a:t>
            </a:fld>
            <a:endParaRPr lang="en-GB"/>
          </a:p>
        </p:txBody>
      </p:sp>
      <p:sp>
        <p:nvSpPr>
          <p:cNvPr id="6" name="Footer Placeholder 5">
            <a:extLst>
              <a:ext uri="{FF2B5EF4-FFF2-40B4-BE49-F238E27FC236}">
                <a16:creationId xmlns:a16="http://schemas.microsoft.com/office/drawing/2014/main" id="{3182C30C-77BB-431B-BBD2-E08F0B33AD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9ABB5E-76AA-4341-BF8B-15BEC2ACF88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5013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A95E-8704-49CC-948E-61BE94C1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E61B8B-74FF-4E80-851E-8579183ED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2C023C-23FD-4C5E-B3F8-42E1CCB56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A32DE-8C6C-42AD-9B38-917A6D230985}"/>
              </a:ext>
            </a:extLst>
          </p:cNvPr>
          <p:cNvSpPr>
            <a:spLocks noGrp="1"/>
          </p:cNvSpPr>
          <p:nvPr>
            <p:ph type="dt" sz="half" idx="10"/>
          </p:nvPr>
        </p:nvSpPr>
        <p:spPr/>
        <p:txBody>
          <a:bodyPr/>
          <a:lstStyle/>
          <a:p>
            <a:fld id="{9C58C305-4468-417F-B0F6-332A23A889FE}" type="datetime1">
              <a:rPr lang="en-GB" smtClean="0"/>
              <a:t>18/11/2020</a:t>
            </a:fld>
            <a:endParaRPr lang="en-GB"/>
          </a:p>
        </p:txBody>
      </p:sp>
      <p:sp>
        <p:nvSpPr>
          <p:cNvPr id="6" name="Footer Placeholder 5">
            <a:extLst>
              <a:ext uri="{FF2B5EF4-FFF2-40B4-BE49-F238E27FC236}">
                <a16:creationId xmlns:a16="http://schemas.microsoft.com/office/drawing/2014/main" id="{EA74EF70-821A-49FB-9F30-70A2FE9DC5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56B44-BFF6-4337-9353-96B0919F2616}"/>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17501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64924-DAA0-4008-9412-F7E617153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DC0D7-BA26-425C-93F3-543D4712B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B0C60-F216-48F8-B712-A0685F8FA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66249-835E-4360-8ABB-6B908F03E02D}" type="datetime1">
              <a:rPr lang="en-GB" smtClean="0"/>
              <a:t>18/11/2020</a:t>
            </a:fld>
            <a:endParaRPr lang="en-GB"/>
          </a:p>
        </p:txBody>
      </p:sp>
      <p:sp>
        <p:nvSpPr>
          <p:cNvPr id="5" name="Footer Placeholder 4">
            <a:extLst>
              <a:ext uri="{FF2B5EF4-FFF2-40B4-BE49-F238E27FC236}">
                <a16:creationId xmlns:a16="http://schemas.microsoft.com/office/drawing/2014/main" id="{FBE143EE-8ECF-4063-89CE-946F399E3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61160-B41D-4F90-8E71-39B5BB130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5736-E7D2-48B3-BCE6-5F419FA2F65B}" type="slidenum">
              <a:rPr lang="en-GB" smtClean="0"/>
              <a:t>‹#›</a:t>
            </a:fld>
            <a:endParaRPr lang="en-GB"/>
          </a:p>
        </p:txBody>
      </p:sp>
    </p:spTree>
    <p:extLst>
      <p:ext uri="{BB962C8B-B14F-4D97-AF65-F5344CB8AC3E}">
        <p14:creationId xmlns:p14="http://schemas.microsoft.com/office/powerpoint/2010/main" val="85494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45.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40.xml"/><Relationship Id="rId2" Type="http://schemas.openxmlformats.org/officeDocument/2006/relationships/image" Target="../media/image3.jpe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6.xml"/><Relationship Id="rId5" Type="http://schemas.openxmlformats.org/officeDocument/2006/relationships/slide" Target="slide11.xml"/><Relationship Id="rId15" Type="http://schemas.openxmlformats.org/officeDocument/2006/relationships/slide" Target="slide5.xml"/><Relationship Id="rId10" Type="http://schemas.openxmlformats.org/officeDocument/2006/relationships/slide" Target="slide32.xml"/><Relationship Id="rId4" Type="http://schemas.openxmlformats.org/officeDocument/2006/relationships/slide" Target="slide4.xml"/><Relationship Id="rId9" Type="http://schemas.openxmlformats.org/officeDocument/2006/relationships/slide" Target="slide28.xml"/><Relationship Id="rId14" Type="http://schemas.openxmlformats.org/officeDocument/2006/relationships/slide" Target="slide48.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1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23.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29.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32.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4.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9.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hs.uk/live-well/sleep-and-tiredness/how-much-sleep-do-kids-need/" TargetMode="External"/><Relationship Id="rId2" Type="http://schemas.openxmlformats.org/officeDocument/2006/relationships/hyperlink" Target="https://warwick.ac.uk/fac/sci/med/research/platform/wemwbs/abou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katie@enventure.co.uk" TargetMode="External"/><Relationship Id="rId7" Type="http://schemas.openxmlformats.org/officeDocument/2006/relationships/image" Target="../media/image3.jpeg"/><Relationship Id="rId2" Type="http://schemas.openxmlformats.org/officeDocument/2006/relationships/hyperlink" Target="mailto:andrew@enventure.co.uk" TargetMode="External"/><Relationship Id="rId1" Type="http://schemas.openxmlformats.org/officeDocument/2006/relationships/slideLayout" Target="../slideLayouts/slideLayout2.xml"/><Relationship Id="rId6" Type="http://schemas.openxmlformats.org/officeDocument/2006/relationships/hyperlink" Target="mailto:info@enventure.co.uk" TargetMode="External"/><Relationship Id="rId5" Type="http://schemas.openxmlformats.org/officeDocument/2006/relationships/hyperlink" Target="http://www.enventure.co.uk/" TargetMode="External"/><Relationship Id="rId4" Type="http://schemas.openxmlformats.org/officeDocument/2006/relationships/hyperlink" Target="mailto:matt@enventure.co.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9.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9.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EDCC6F-BEA1-473A-B0E9-672551CBBA5F}"/>
              </a:ext>
            </a:extLst>
          </p:cNvPr>
          <p:cNvSpPr>
            <a:spLocks noGrp="1"/>
          </p:cNvSpPr>
          <p:nvPr>
            <p:ph type="subTitle" idx="1"/>
          </p:nvPr>
        </p:nvSpPr>
        <p:spPr>
          <a:xfrm>
            <a:off x="1524000" y="3959545"/>
            <a:ext cx="9144000" cy="1023228"/>
          </a:xfrm>
        </p:spPr>
        <p:txBody>
          <a:bodyPr>
            <a:normAutofit fontScale="92500" lnSpcReduction="10000"/>
          </a:bodyPr>
          <a:lstStyle/>
          <a:p>
            <a:r>
              <a:rPr lang="en-GB" sz="3600" b="1" dirty="0">
                <a:solidFill>
                  <a:srgbClr val="330099"/>
                </a:solidFill>
                <a:latin typeface="Arial" panose="020B0604020202020204" pitchFamily="34" charset="0"/>
                <a:cs typeface="Arial" panose="020B0604020202020204" pitchFamily="34" charset="0"/>
              </a:rPr>
              <a:t>Schools Health Survey 2020 – Year 7 Report</a:t>
            </a:r>
          </a:p>
          <a:p>
            <a:r>
              <a:rPr lang="en-GB" sz="3600" b="1" dirty="0">
                <a:solidFill>
                  <a:srgbClr val="330099"/>
                </a:solidFill>
                <a:latin typeface="Arial" panose="020B0604020202020204" pitchFamily="34" charset="0"/>
                <a:cs typeface="Arial" panose="020B0604020202020204" pitchFamily="34" charset="0"/>
              </a:rPr>
              <a:t>October 2020</a:t>
            </a:r>
          </a:p>
        </p:txBody>
      </p:sp>
      <p:pic>
        <p:nvPicPr>
          <p:cNvPr id="11" name="Picture 10">
            <a:extLst>
              <a:ext uri="{FF2B5EF4-FFF2-40B4-BE49-F238E27FC236}">
                <a16:creationId xmlns:a16="http://schemas.microsoft.com/office/drawing/2014/main" id="{7630005D-965C-4B7D-9B0A-4E0E3B031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986" y="6063320"/>
            <a:ext cx="1970418" cy="683710"/>
          </a:xfrm>
          <a:prstGeom prst="rect">
            <a:avLst/>
          </a:prstGeom>
        </p:spPr>
      </p:pic>
      <p:pic>
        <p:nvPicPr>
          <p:cNvPr id="13" name="Picture 12" descr="A picture containing light, drawing&#10;&#10;Description automatically generated">
            <a:extLst>
              <a:ext uri="{FF2B5EF4-FFF2-40B4-BE49-F238E27FC236}">
                <a16:creationId xmlns:a16="http://schemas.microsoft.com/office/drawing/2014/main" id="{C694D1F7-04D4-4FAB-922E-CDFA8A556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196" y="1274710"/>
            <a:ext cx="6871607" cy="1920825"/>
          </a:xfrm>
          <a:prstGeom prst="rect">
            <a:avLst/>
          </a:prstGeom>
        </p:spPr>
      </p:pic>
    </p:spTree>
    <p:extLst>
      <p:ext uri="{BB962C8B-B14F-4D97-AF65-F5344CB8AC3E}">
        <p14:creationId xmlns:p14="http://schemas.microsoft.com/office/powerpoint/2010/main" val="172761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10</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8026947"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A50BE58-158D-4811-909E-A7F678348A10}"/>
              </a:ext>
            </a:extLst>
          </p:cNvPr>
          <p:cNvGrpSpPr/>
          <p:nvPr/>
        </p:nvGrpSpPr>
        <p:grpSpPr>
          <a:xfrm>
            <a:off x="573533" y="5220755"/>
            <a:ext cx="3252951" cy="523051"/>
            <a:chOff x="508888" y="3194263"/>
            <a:chExt cx="3252951" cy="523051"/>
          </a:xfrm>
        </p:grpSpPr>
        <p:grpSp>
          <p:nvGrpSpPr>
            <p:cNvPr id="188" name="Graphic 85" descr="Man">
              <a:extLst>
                <a:ext uri="{FF2B5EF4-FFF2-40B4-BE49-F238E27FC236}">
                  <a16:creationId xmlns:a16="http://schemas.microsoft.com/office/drawing/2014/main" id="{91752D56-528D-424E-B08E-C64187F89F43}"/>
                </a:ext>
              </a:extLst>
            </p:cNvPr>
            <p:cNvGrpSpPr/>
            <p:nvPr/>
          </p:nvGrpSpPr>
          <p:grpSpPr>
            <a:xfrm>
              <a:off x="3492726" y="319426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89" name="Graphic 69" descr="Man">
              <a:extLst>
                <a:ext uri="{FF2B5EF4-FFF2-40B4-BE49-F238E27FC236}">
                  <a16:creationId xmlns:a16="http://schemas.microsoft.com/office/drawing/2014/main" id="{6623C13A-F49B-43EC-ABCF-4E6DA81D9FDC}"/>
                </a:ext>
              </a:extLst>
            </p:cNvPr>
            <p:cNvGrpSpPr/>
            <p:nvPr/>
          </p:nvGrpSpPr>
          <p:grpSpPr>
            <a:xfrm>
              <a:off x="855100" y="3194263"/>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2E5724A6-4963-49BD-8B0A-5E394043061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17B6616-4A65-4F96-81F0-E3B0D2AE678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201312" y="3194264"/>
              <a:ext cx="269113" cy="523047"/>
              <a:chOff x="8058188" y="5557651"/>
              <a:chExt cx="291641" cy="596539"/>
            </a:xfrm>
            <a:solidFill>
              <a:srgbClr val="330099"/>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1" name="Graphic 73" descr="Man">
              <a:extLst>
                <a:ext uri="{FF2B5EF4-FFF2-40B4-BE49-F238E27FC236}">
                  <a16:creationId xmlns:a16="http://schemas.microsoft.com/office/drawing/2014/main" id="{C8D7CDF4-979B-4756-BD78-393F395CA441}"/>
                </a:ext>
              </a:extLst>
            </p:cNvPr>
            <p:cNvGrpSpPr/>
            <p:nvPr/>
          </p:nvGrpSpPr>
          <p:grpSpPr>
            <a:xfrm>
              <a:off x="1547524" y="3194264"/>
              <a:ext cx="269113" cy="523047"/>
              <a:chOff x="8404400" y="5557651"/>
              <a:chExt cx="291641" cy="596539"/>
            </a:xfrm>
            <a:solidFill>
              <a:schemeClr val="accent3">
                <a:lumMod val="75000"/>
              </a:schemeClr>
            </a:solidFill>
          </p:grpSpPr>
          <p:sp>
            <p:nvSpPr>
              <p:cNvPr id="250" name="Freeform: Shape 249">
                <a:extLst>
                  <a:ext uri="{FF2B5EF4-FFF2-40B4-BE49-F238E27FC236}">
                    <a16:creationId xmlns:a16="http://schemas.microsoft.com/office/drawing/2014/main" id="{9A416DDB-0641-41F6-B3F8-3C11C2D7B83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EFD35C3-02F8-40F7-820B-CD5B99C20DF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1893736" y="3194265"/>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215999" y="319426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536208" y="319426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56416" y="319426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0" name="Graphic 83" descr="Man">
              <a:extLst>
                <a:ext uri="{FF2B5EF4-FFF2-40B4-BE49-F238E27FC236}">
                  <a16:creationId xmlns:a16="http://schemas.microsoft.com/office/drawing/2014/main" id="{70D6DCDC-7F64-4C62-8249-1561F8013C60}"/>
                </a:ext>
              </a:extLst>
            </p:cNvPr>
            <p:cNvGrpSpPr/>
            <p:nvPr/>
          </p:nvGrpSpPr>
          <p:grpSpPr>
            <a:xfrm>
              <a:off x="3174571" y="3194266"/>
              <a:ext cx="269113" cy="523047"/>
              <a:chOff x="10031447" y="5557653"/>
              <a:chExt cx="291641" cy="596539"/>
            </a:xfrm>
            <a:solidFill>
              <a:schemeClr val="accent3">
                <a:lumMod val="75000"/>
              </a:schemeClr>
            </a:solidFill>
          </p:grpSpPr>
          <p:sp>
            <p:nvSpPr>
              <p:cNvPr id="235" name="Freeform: Shape 234">
                <a:extLst>
                  <a:ext uri="{FF2B5EF4-FFF2-40B4-BE49-F238E27FC236}">
                    <a16:creationId xmlns:a16="http://schemas.microsoft.com/office/drawing/2014/main" id="{FBCFB0EC-3EA8-40C8-BBDD-4226CB76D0A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1D2A3759-D704-49F4-B480-2E8BA2A0B3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508888" y="319426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7425043" y="5220759"/>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3" name="Graphic 69" descr="Man">
            <a:extLst>
              <a:ext uri="{FF2B5EF4-FFF2-40B4-BE49-F238E27FC236}">
                <a16:creationId xmlns:a16="http://schemas.microsoft.com/office/drawing/2014/main" id="{47CEE6FB-DE8D-44F9-A132-EF85F87BFAB4}"/>
              </a:ext>
            </a:extLst>
          </p:cNvPr>
          <p:cNvGrpSpPr/>
          <p:nvPr/>
        </p:nvGrpSpPr>
        <p:grpSpPr>
          <a:xfrm>
            <a:off x="4787417" y="5220755"/>
            <a:ext cx="269113" cy="523047"/>
            <a:chOff x="7711976" y="5557650"/>
            <a:chExt cx="291641" cy="596539"/>
          </a:xfrm>
          <a:solidFill>
            <a:srgbClr val="330099"/>
          </a:solidFill>
        </p:grpSpPr>
        <p:sp>
          <p:nvSpPr>
            <p:cNvPr id="288" name="Freeform: Shape 287">
              <a:extLst>
                <a:ext uri="{FF2B5EF4-FFF2-40B4-BE49-F238E27FC236}">
                  <a16:creationId xmlns:a16="http://schemas.microsoft.com/office/drawing/2014/main" id="{0EF5FA57-44D8-4ED9-8BC3-6A891043F99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71B945E5-0552-4A8F-AD77-287492FF2D7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4" name="Graphic 71" descr="Man">
            <a:extLst>
              <a:ext uri="{FF2B5EF4-FFF2-40B4-BE49-F238E27FC236}">
                <a16:creationId xmlns:a16="http://schemas.microsoft.com/office/drawing/2014/main" id="{3DDE2948-5C5B-464C-974F-99C09FCF70E5}"/>
              </a:ext>
            </a:extLst>
          </p:cNvPr>
          <p:cNvGrpSpPr/>
          <p:nvPr/>
        </p:nvGrpSpPr>
        <p:grpSpPr>
          <a:xfrm>
            <a:off x="5133629" y="5220756"/>
            <a:ext cx="269113" cy="523047"/>
            <a:chOff x="8058188" y="5557651"/>
            <a:chExt cx="291641" cy="596539"/>
          </a:xfrm>
          <a:solidFill>
            <a:srgbClr val="330099"/>
          </a:solidFill>
        </p:grpSpPr>
        <p:sp>
          <p:nvSpPr>
            <p:cNvPr id="286" name="Freeform: Shape 285">
              <a:extLst>
                <a:ext uri="{FF2B5EF4-FFF2-40B4-BE49-F238E27FC236}">
                  <a16:creationId xmlns:a16="http://schemas.microsoft.com/office/drawing/2014/main" id="{CBA16AF7-8E0C-4C1F-ABCB-817331101FF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3CDF3D92-0AE9-48A0-B889-3F31E1250B69}"/>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5" name="Graphic 73" descr="Man">
            <a:extLst>
              <a:ext uri="{FF2B5EF4-FFF2-40B4-BE49-F238E27FC236}">
                <a16:creationId xmlns:a16="http://schemas.microsoft.com/office/drawing/2014/main" id="{073825B1-4DD3-44C7-8B97-C1D97726B94A}"/>
              </a:ext>
            </a:extLst>
          </p:cNvPr>
          <p:cNvGrpSpPr/>
          <p:nvPr/>
        </p:nvGrpSpPr>
        <p:grpSpPr>
          <a:xfrm>
            <a:off x="5479841" y="5220756"/>
            <a:ext cx="269113" cy="523047"/>
            <a:chOff x="8404400" y="5557651"/>
            <a:chExt cx="291641" cy="596539"/>
          </a:xfrm>
          <a:solidFill>
            <a:srgbClr val="330099"/>
          </a:solidFill>
        </p:grpSpPr>
        <p:sp>
          <p:nvSpPr>
            <p:cNvPr id="284" name="Freeform: Shape 283">
              <a:extLst>
                <a:ext uri="{FF2B5EF4-FFF2-40B4-BE49-F238E27FC236}">
                  <a16:creationId xmlns:a16="http://schemas.microsoft.com/office/drawing/2014/main" id="{D8AF2C29-283A-4AAF-BED7-45D08686E6F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4E8085D-1BE3-463A-8686-DCF3E09A835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6468525" y="5220758"/>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6788733" y="5220758"/>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7106888" y="5220758"/>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441205" y="5220755"/>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4F284738-DE69-42CE-9BC2-49E8D1080292}"/>
              </a:ext>
            </a:extLst>
          </p:cNvPr>
          <p:cNvGrpSpPr/>
          <p:nvPr/>
        </p:nvGrpSpPr>
        <p:grpSpPr>
          <a:xfrm>
            <a:off x="8355724" y="5220751"/>
            <a:ext cx="3252951" cy="523051"/>
            <a:chOff x="8378171" y="3194259"/>
            <a:chExt cx="3252951" cy="523051"/>
          </a:xfrm>
        </p:grpSpPr>
        <p:grpSp>
          <p:nvGrpSpPr>
            <p:cNvPr id="324" name="Graphic 85" descr="Man">
              <a:extLst>
                <a:ext uri="{FF2B5EF4-FFF2-40B4-BE49-F238E27FC236}">
                  <a16:creationId xmlns:a16="http://schemas.microsoft.com/office/drawing/2014/main" id="{6D1CDC2E-7DBB-4969-A790-4381BC7B1C31}"/>
                </a:ext>
              </a:extLst>
            </p:cNvPr>
            <p:cNvGrpSpPr/>
            <p:nvPr/>
          </p:nvGrpSpPr>
          <p:grpSpPr>
            <a:xfrm>
              <a:off x="11362009" y="3194263"/>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8724383" y="3194259"/>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6" name="Graphic 71" descr="Man">
              <a:extLst>
                <a:ext uri="{FF2B5EF4-FFF2-40B4-BE49-F238E27FC236}">
                  <a16:creationId xmlns:a16="http://schemas.microsoft.com/office/drawing/2014/main" id="{AB33D181-47B3-4081-A476-C3092C44DAD1}"/>
                </a:ext>
              </a:extLst>
            </p:cNvPr>
            <p:cNvGrpSpPr/>
            <p:nvPr/>
          </p:nvGrpSpPr>
          <p:grpSpPr>
            <a:xfrm>
              <a:off x="9070595" y="3194260"/>
              <a:ext cx="269113" cy="523047"/>
              <a:chOff x="8058188" y="5557651"/>
              <a:chExt cx="291641" cy="596539"/>
            </a:xfrm>
            <a:solidFill>
              <a:srgbClr val="330099"/>
            </a:solidFill>
          </p:grpSpPr>
          <p:sp>
            <p:nvSpPr>
              <p:cNvPr id="348" name="Freeform: Shape 347">
                <a:extLst>
                  <a:ext uri="{FF2B5EF4-FFF2-40B4-BE49-F238E27FC236}">
                    <a16:creationId xmlns:a16="http://schemas.microsoft.com/office/drawing/2014/main" id="{B2118BDB-15A9-4C72-88FE-61EB6DF5261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207E807-4F17-4499-9F1B-3B3B907A027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7" name="Graphic 73" descr="Man">
              <a:extLst>
                <a:ext uri="{FF2B5EF4-FFF2-40B4-BE49-F238E27FC236}">
                  <a16:creationId xmlns:a16="http://schemas.microsoft.com/office/drawing/2014/main" id="{4999E465-9D09-4F23-9315-66E1060C59E3}"/>
                </a:ext>
              </a:extLst>
            </p:cNvPr>
            <p:cNvGrpSpPr/>
            <p:nvPr/>
          </p:nvGrpSpPr>
          <p:grpSpPr>
            <a:xfrm>
              <a:off x="9416807" y="3194260"/>
              <a:ext cx="269113" cy="523047"/>
              <a:chOff x="8404400" y="5557651"/>
              <a:chExt cx="291641" cy="596539"/>
            </a:xfrm>
            <a:solidFill>
              <a:srgbClr val="330099"/>
            </a:solidFill>
          </p:grpSpPr>
          <p:sp>
            <p:nvSpPr>
              <p:cNvPr id="346" name="Freeform: Shape 345">
                <a:extLst>
                  <a:ext uri="{FF2B5EF4-FFF2-40B4-BE49-F238E27FC236}">
                    <a16:creationId xmlns:a16="http://schemas.microsoft.com/office/drawing/2014/main" id="{70DAF04B-9D8F-4027-9A2F-C691ED05C70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A3F5BF3C-DD83-4D02-AB14-71DD337ECB4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9763019" y="3194261"/>
              <a:ext cx="269113" cy="523047"/>
              <a:chOff x="8750612" y="5557652"/>
              <a:chExt cx="291641" cy="596539"/>
            </a:xfrm>
            <a:solidFill>
              <a:srgbClr val="330099"/>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10085282" y="3194262"/>
              <a:ext cx="269113" cy="523047"/>
              <a:chOff x="9072875" y="5557653"/>
              <a:chExt cx="291641" cy="596539"/>
            </a:xfrm>
            <a:solidFill>
              <a:srgbClr val="330099"/>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10405491" y="3194262"/>
              <a:ext cx="269113" cy="523047"/>
              <a:chOff x="9393084" y="5557653"/>
              <a:chExt cx="291641" cy="596539"/>
            </a:xfrm>
            <a:solidFill>
              <a:srgbClr val="330099"/>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1" name="Graphic 81" descr="Man">
              <a:extLst>
                <a:ext uri="{FF2B5EF4-FFF2-40B4-BE49-F238E27FC236}">
                  <a16:creationId xmlns:a16="http://schemas.microsoft.com/office/drawing/2014/main" id="{9E84D55D-1230-475E-8185-488016E2418F}"/>
                </a:ext>
              </a:extLst>
            </p:cNvPr>
            <p:cNvGrpSpPr/>
            <p:nvPr/>
          </p:nvGrpSpPr>
          <p:grpSpPr>
            <a:xfrm>
              <a:off x="10725699" y="3194262"/>
              <a:ext cx="269113" cy="523047"/>
              <a:chOff x="9713292" y="5557653"/>
              <a:chExt cx="291641" cy="596539"/>
            </a:xfrm>
            <a:solidFill>
              <a:schemeClr val="accent3">
                <a:lumMod val="75000"/>
              </a:schemeClr>
            </a:solidFill>
          </p:grpSpPr>
          <p:sp>
            <p:nvSpPr>
              <p:cNvPr id="338" name="Freeform: Shape 337">
                <a:extLst>
                  <a:ext uri="{FF2B5EF4-FFF2-40B4-BE49-F238E27FC236}">
                    <a16:creationId xmlns:a16="http://schemas.microsoft.com/office/drawing/2014/main" id="{5F412030-59CE-4C00-A616-8F9219EA63D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DDACCB73-288B-481A-875B-B94C21EFC63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32" name="Graphic 83" descr="Man">
              <a:extLst>
                <a:ext uri="{FF2B5EF4-FFF2-40B4-BE49-F238E27FC236}">
                  <a16:creationId xmlns:a16="http://schemas.microsoft.com/office/drawing/2014/main" id="{328367ED-DA80-405A-B91A-AD491A4DF466}"/>
                </a:ext>
              </a:extLst>
            </p:cNvPr>
            <p:cNvGrpSpPr/>
            <p:nvPr/>
          </p:nvGrpSpPr>
          <p:grpSpPr>
            <a:xfrm>
              <a:off x="11043854" y="3194262"/>
              <a:ext cx="269113" cy="523047"/>
              <a:chOff x="10031447" y="5557653"/>
              <a:chExt cx="291641" cy="596539"/>
            </a:xfrm>
            <a:solidFill>
              <a:srgbClr val="7C7C7C"/>
            </a:solidFill>
          </p:grpSpPr>
          <p:sp>
            <p:nvSpPr>
              <p:cNvPr id="336" name="Freeform: Shape 335">
                <a:extLst>
                  <a:ext uri="{FF2B5EF4-FFF2-40B4-BE49-F238E27FC236}">
                    <a16:creationId xmlns:a16="http://schemas.microsoft.com/office/drawing/2014/main" id="{D3633A1F-A865-4AE8-9E35-3AFC4E091A2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3186A4FC-3B18-4FAD-9008-562AF349ACA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8378171" y="3194259"/>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386" name="TextBox 385">
            <a:extLst>
              <a:ext uri="{FF2B5EF4-FFF2-40B4-BE49-F238E27FC236}">
                <a16:creationId xmlns:a16="http://schemas.microsoft.com/office/drawing/2014/main" id="{F50DCE1D-9724-4620-9684-58E8FCE7C2D0}"/>
              </a:ext>
            </a:extLst>
          </p:cNvPr>
          <p:cNvSpPr txBox="1"/>
          <p:nvPr/>
        </p:nvSpPr>
        <p:spPr>
          <a:xfrm>
            <a:off x="527471" y="3464020"/>
            <a:ext cx="3466847" cy="1569660"/>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27%</a:t>
            </a:r>
            <a:r>
              <a:rPr lang="en-GB" sz="2400" dirty="0">
                <a:latin typeface="Arial" panose="020B0604020202020204" pitchFamily="34" charset="0"/>
                <a:cs typeface="Arial" panose="020B0604020202020204" pitchFamily="34" charset="0"/>
              </a:rPr>
              <a:t> see adverts for gambling and betting companies on TV most days or every day</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4304170" y="3598902"/>
            <a:ext cx="3399765"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56%</a:t>
            </a:r>
            <a:r>
              <a:rPr lang="en-GB" sz="2400" dirty="0">
                <a:latin typeface="Arial" panose="020B0604020202020204" pitchFamily="34" charset="0"/>
                <a:cs typeface="Arial" panose="020B0604020202020204" pitchFamily="34" charset="0"/>
              </a:rPr>
              <a:t> say they save their money to buy the things they want</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8262921" y="3598901"/>
            <a:ext cx="3599828"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69%</a:t>
            </a:r>
            <a:r>
              <a:rPr lang="en-GB" sz="2400" dirty="0">
                <a:latin typeface="Arial" panose="020B0604020202020204" pitchFamily="34" charset="0"/>
                <a:cs typeface="Arial" panose="020B0604020202020204" pitchFamily="34" charset="0"/>
              </a:rPr>
              <a:t> want to go to college or university after they finish high school</a:t>
            </a:r>
          </a:p>
        </p:txBody>
      </p:sp>
      <p:cxnSp>
        <p:nvCxnSpPr>
          <p:cNvPr id="204" name="Straight Connector 203">
            <a:extLst>
              <a:ext uri="{FF2B5EF4-FFF2-40B4-BE49-F238E27FC236}">
                <a16:creationId xmlns:a16="http://schemas.microsoft.com/office/drawing/2014/main" id="{64978B1D-6DFB-4D03-B8E2-C48762F98FC5}"/>
              </a:ext>
            </a:extLst>
          </p:cNvPr>
          <p:cNvCxnSpPr>
            <a:cxnSpLocks/>
          </p:cNvCxnSpPr>
          <p:nvPr/>
        </p:nvCxnSpPr>
        <p:spPr>
          <a:xfrm>
            <a:off x="4162152"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monitor&#10;&#10;Description automatically generated">
            <a:extLst>
              <a:ext uri="{FF2B5EF4-FFF2-40B4-BE49-F238E27FC236}">
                <a16:creationId xmlns:a16="http://schemas.microsoft.com/office/drawing/2014/main" id="{010F11B8-C1EC-426F-82FB-F43893CAF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432" y="1741230"/>
            <a:ext cx="1652751" cy="1652751"/>
          </a:xfrm>
          <a:prstGeom prst="rect">
            <a:avLst/>
          </a:prstGeom>
        </p:spPr>
      </p:pic>
      <p:pic>
        <p:nvPicPr>
          <p:cNvPr id="15" name="Picture 14" descr="A picture containing drawing, room&#10;&#10;Description automatically generated">
            <a:extLst>
              <a:ext uri="{FF2B5EF4-FFF2-40B4-BE49-F238E27FC236}">
                <a16:creationId xmlns:a16="http://schemas.microsoft.com/office/drawing/2014/main" id="{6A659623-66C9-4407-82C1-8F36540A2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323" y="2373948"/>
            <a:ext cx="610968" cy="581502"/>
          </a:xfrm>
          <a:prstGeom prst="rect">
            <a:avLst/>
          </a:prstGeom>
        </p:spPr>
      </p:pic>
      <p:pic>
        <p:nvPicPr>
          <p:cNvPr id="17" name="Picture 16" descr="A picture containing bottle, food&#10;&#10;Description automatically generated">
            <a:extLst>
              <a:ext uri="{FF2B5EF4-FFF2-40B4-BE49-F238E27FC236}">
                <a16:creationId xmlns:a16="http://schemas.microsoft.com/office/drawing/2014/main" id="{BEDF67BA-0631-4A86-AC16-E2C22055A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8480" y="1797263"/>
            <a:ext cx="1697551" cy="1697551"/>
          </a:xfrm>
          <a:prstGeom prst="rect">
            <a:avLst/>
          </a:prstGeom>
        </p:spPr>
      </p:pic>
      <p:pic>
        <p:nvPicPr>
          <p:cNvPr id="21" name="Picture 20" descr="A picture containing table, clock&#10;&#10;Description automatically generated">
            <a:extLst>
              <a:ext uri="{FF2B5EF4-FFF2-40B4-BE49-F238E27FC236}">
                <a16:creationId xmlns:a16="http://schemas.microsoft.com/office/drawing/2014/main" id="{21A30CE6-99DA-4379-8480-CF51397D3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4368" y="1643238"/>
            <a:ext cx="1955663" cy="1955663"/>
          </a:xfrm>
          <a:prstGeom prst="rect">
            <a:avLst/>
          </a:prstGeom>
        </p:spPr>
      </p:pic>
      <p:grpSp>
        <p:nvGrpSpPr>
          <p:cNvPr id="108" name="Graphic 77" descr="Man">
            <a:extLst>
              <a:ext uri="{FF2B5EF4-FFF2-40B4-BE49-F238E27FC236}">
                <a16:creationId xmlns:a16="http://schemas.microsoft.com/office/drawing/2014/main" id="{7493BA28-326A-4914-9A7A-FD6426BC45A4}"/>
              </a:ext>
            </a:extLst>
          </p:cNvPr>
          <p:cNvGrpSpPr/>
          <p:nvPr/>
        </p:nvGrpSpPr>
        <p:grpSpPr>
          <a:xfrm>
            <a:off x="6139610" y="5220751"/>
            <a:ext cx="291645" cy="534386"/>
            <a:chOff x="9072877" y="5557653"/>
            <a:chExt cx="291641" cy="596527"/>
          </a:xfrm>
          <a:gradFill>
            <a:gsLst>
              <a:gs pos="50000">
                <a:srgbClr val="330099"/>
              </a:gs>
              <a:gs pos="50000">
                <a:schemeClr val="bg1">
                  <a:lumMod val="50000"/>
                </a:schemeClr>
              </a:gs>
            </a:gsLst>
            <a:lin ang="16200000" scaled="0"/>
          </a:gradFill>
        </p:grpSpPr>
        <p:sp>
          <p:nvSpPr>
            <p:cNvPr id="109" name="Freeform: Shape 108">
              <a:extLst>
                <a:ext uri="{FF2B5EF4-FFF2-40B4-BE49-F238E27FC236}">
                  <a16:creationId xmlns:a16="http://schemas.microsoft.com/office/drawing/2014/main" id="{68203CC8-EA50-4AB1-9A34-C04591E02F73}"/>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A6549EC2-83FD-4519-8559-EA87321DEC3B}"/>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
        <p:nvSpPr>
          <p:cNvPr id="3" name="Title 1">
            <a:extLst>
              <a:ext uri="{FF2B5EF4-FFF2-40B4-BE49-F238E27FC236}">
                <a16:creationId xmlns:a16="http://schemas.microsoft.com/office/drawing/2014/main" id="{AAB8FE56-8EBC-4936-AFD8-BAA5C146A782}"/>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5" name="Title 1">
            <a:extLst>
              <a:ext uri="{FF2B5EF4-FFF2-40B4-BE49-F238E27FC236}">
                <a16:creationId xmlns:a16="http://schemas.microsoft.com/office/drawing/2014/main" id="{274C1C01-B99E-471E-A9F7-35AEFFAFF064}"/>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Gambling, money and aspirations</a:t>
            </a:r>
          </a:p>
        </p:txBody>
      </p:sp>
      <p:pic>
        <p:nvPicPr>
          <p:cNvPr id="2" name="Picture 1" descr="A picture containing light, drawing&#10;&#10;Description automatically generated">
            <a:extLst>
              <a:ext uri="{FF2B5EF4-FFF2-40B4-BE49-F238E27FC236}">
                <a16:creationId xmlns:a16="http://schemas.microsoft.com/office/drawing/2014/main" id="{55F5284B-47B0-4FB2-9BF5-33E0632B20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1" name="Graphic 73" descr="Man">
            <a:extLst>
              <a:ext uri="{FF2B5EF4-FFF2-40B4-BE49-F238E27FC236}">
                <a16:creationId xmlns:a16="http://schemas.microsoft.com/office/drawing/2014/main" id="{2124E78F-82D3-40B3-BA77-6DB88C3EEF71}"/>
              </a:ext>
            </a:extLst>
          </p:cNvPr>
          <p:cNvGrpSpPr/>
          <p:nvPr/>
        </p:nvGrpSpPr>
        <p:grpSpPr>
          <a:xfrm>
            <a:off x="5812102" y="5220751"/>
            <a:ext cx="269113" cy="523047"/>
            <a:chOff x="8404400" y="5557651"/>
            <a:chExt cx="291641" cy="596539"/>
          </a:xfrm>
          <a:solidFill>
            <a:srgbClr val="330099"/>
          </a:solidFill>
        </p:grpSpPr>
        <p:sp>
          <p:nvSpPr>
            <p:cNvPr id="112" name="Freeform: Shape 111">
              <a:extLst>
                <a:ext uri="{FF2B5EF4-FFF2-40B4-BE49-F238E27FC236}">
                  <a16:creationId xmlns:a16="http://schemas.microsoft.com/office/drawing/2014/main" id="{8F17E9D0-28D7-452E-8ABF-06A9AF77D997}"/>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4B9B6A1A-BB5B-4B61-8BD1-41598B585918}"/>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spTree>
    <p:extLst>
      <p:ext uri="{BB962C8B-B14F-4D97-AF65-F5344CB8AC3E}">
        <p14:creationId xmlns:p14="http://schemas.microsoft.com/office/powerpoint/2010/main" val="47556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471B-EFC7-47FE-B35A-F6144798A66F}"/>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11</a:t>
            </a:fld>
            <a:endParaRPr lang="en-GB" dirty="0"/>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5" name="TextBox 4">
            <a:extLst>
              <a:ext uri="{FF2B5EF4-FFF2-40B4-BE49-F238E27FC236}">
                <a16:creationId xmlns:a16="http://schemas.microsoft.com/office/drawing/2014/main" id="{DD7B8FFC-5747-41DB-982A-E6062C072475}"/>
              </a:ext>
            </a:extLst>
          </p:cNvPr>
          <p:cNvSpPr txBox="1"/>
          <p:nvPr/>
        </p:nvSpPr>
        <p:spPr>
          <a:xfrm>
            <a:off x="200025" y="1316188"/>
            <a:ext cx="4502217"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Did you have breakfast this morning? By physical activity</a:t>
            </a:r>
          </a:p>
        </p:txBody>
      </p:sp>
      <p:graphicFrame>
        <p:nvGraphicFramePr>
          <p:cNvPr id="10" name="Chart 9">
            <a:extLst>
              <a:ext uri="{FF2B5EF4-FFF2-40B4-BE49-F238E27FC236}">
                <a16:creationId xmlns:a16="http://schemas.microsoft.com/office/drawing/2014/main" id="{517C74AB-65FB-49F0-9714-88DC8C97B1F7}"/>
              </a:ext>
            </a:extLst>
          </p:cNvPr>
          <p:cNvGraphicFramePr/>
          <p:nvPr>
            <p:extLst>
              <p:ext uri="{D42A27DB-BD31-4B8C-83A1-F6EECF244321}">
                <p14:modId xmlns:p14="http://schemas.microsoft.com/office/powerpoint/2010/main" val="348755987"/>
              </p:ext>
            </p:extLst>
          </p:nvPr>
        </p:nvGraphicFramePr>
        <p:xfrm>
          <a:off x="96051" y="1906833"/>
          <a:ext cx="4818435" cy="388723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9D29C3EC-2C11-4CDD-8B45-25B6FA193963}"/>
              </a:ext>
            </a:extLst>
          </p:cNvPr>
          <p:cNvCxnSpPr>
            <a:cxnSpLocks/>
          </p:cNvCxnSpPr>
          <p:nvPr/>
        </p:nvCxnSpPr>
        <p:spPr>
          <a:xfrm>
            <a:off x="4876976"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CFFB7AB8-AE9E-4B09-AF2D-F596FEE06948}"/>
              </a:ext>
            </a:extLst>
          </p:cNvPr>
          <p:cNvGraphicFramePr/>
          <p:nvPr>
            <p:extLst>
              <p:ext uri="{D42A27DB-BD31-4B8C-83A1-F6EECF244321}">
                <p14:modId xmlns:p14="http://schemas.microsoft.com/office/powerpoint/2010/main" val="918619189"/>
              </p:ext>
            </p:extLst>
          </p:nvPr>
        </p:nvGraphicFramePr>
        <p:xfrm>
          <a:off x="5051708" y="1650967"/>
          <a:ext cx="6816133" cy="441785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A8A540F9-B078-4F78-9A52-DE451C384DF4}"/>
              </a:ext>
            </a:extLst>
          </p:cNvPr>
          <p:cNvSpPr txBox="1"/>
          <p:nvPr/>
        </p:nvSpPr>
        <p:spPr>
          <a:xfrm>
            <a:off x="6976688" y="1297773"/>
            <a:ext cx="3843256"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eat or drink…?</a:t>
            </a:r>
          </a:p>
        </p:txBody>
      </p:sp>
      <p:sp>
        <p:nvSpPr>
          <p:cNvPr id="6" name="Title 1">
            <a:extLst>
              <a:ext uri="{FF2B5EF4-FFF2-40B4-BE49-F238E27FC236}">
                <a16:creationId xmlns:a16="http://schemas.microsoft.com/office/drawing/2014/main" id="{B12D5934-9631-4D3C-9D89-A1D0492CBF11}"/>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303DDA4A-5169-414A-9062-80A645599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50185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12</a:t>
            </a:fld>
            <a:endParaRPr lang="en-GB"/>
          </a:p>
        </p:txBody>
      </p:sp>
      <p:sp>
        <p:nvSpPr>
          <p:cNvPr id="6" name="TextBox 5">
            <a:extLst>
              <a:ext uri="{FF2B5EF4-FFF2-40B4-BE49-F238E27FC236}">
                <a16:creationId xmlns:a16="http://schemas.microsoft.com/office/drawing/2014/main" id="{7AF75BF8-379D-474E-AD0D-C19309F5363F}"/>
              </a:ext>
            </a:extLst>
          </p:cNvPr>
          <p:cNvSpPr txBox="1"/>
          <p:nvPr/>
        </p:nvSpPr>
        <p:spPr>
          <a:xfrm>
            <a:off x="284786" y="1350320"/>
            <a:ext cx="5474589"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Is your diet (the food you eat)…? By physical activity</a:t>
            </a:r>
          </a:p>
        </p:txBody>
      </p:sp>
      <p:graphicFrame>
        <p:nvGraphicFramePr>
          <p:cNvPr id="8" name="Chart 7">
            <a:extLst>
              <a:ext uri="{FF2B5EF4-FFF2-40B4-BE49-F238E27FC236}">
                <a16:creationId xmlns:a16="http://schemas.microsoft.com/office/drawing/2014/main" id="{FCE932EE-ECDF-401A-A16E-6ABB17DDC4BA}"/>
              </a:ext>
            </a:extLst>
          </p:cNvPr>
          <p:cNvGraphicFramePr/>
          <p:nvPr>
            <p:extLst>
              <p:ext uri="{D42A27DB-BD31-4B8C-83A1-F6EECF244321}">
                <p14:modId xmlns:p14="http://schemas.microsoft.com/office/powerpoint/2010/main" val="1654805155"/>
              </p:ext>
            </p:extLst>
          </p:nvPr>
        </p:nvGraphicFramePr>
        <p:xfrm>
          <a:off x="671205" y="1768719"/>
          <a:ext cx="5088170" cy="436435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cxnSp>
        <p:nvCxnSpPr>
          <p:cNvPr id="14" name="Straight Connector 13">
            <a:extLst>
              <a:ext uri="{FF2B5EF4-FFF2-40B4-BE49-F238E27FC236}">
                <a16:creationId xmlns:a16="http://schemas.microsoft.com/office/drawing/2014/main" id="{8BDE21D7-4A8A-42B3-BD57-90C01B8D9C9C}"/>
              </a:ext>
            </a:extLst>
          </p:cNvPr>
          <p:cNvCxnSpPr>
            <a:cxnSpLocks/>
          </p:cNvCxnSpPr>
          <p:nvPr/>
        </p:nvCxnSpPr>
        <p:spPr>
          <a:xfrm>
            <a:off x="6145794"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63AB15B5-83B4-4F7F-9252-1A949DB75A72}"/>
              </a:ext>
            </a:extLst>
          </p:cNvPr>
          <p:cNvGraphicFramePr/>
          <p:nvPr>
            <p:extLst>
              <p:ext uri="{D42A27DB-BD31-4B8C-83A1-F6EECF244321}">
                <p14:modId xmlns:p14="http://schemas.microsoft.com/office/powerpoint/2010/main" val="371542649"/>
              </p:ext>
            </p:extLst>
          </p:nvPr>
        </p:nvGraphicFramePr>
        <p:xfrm>
          <a:off x="7058415" y="1418892"/>
          <a:ext cx="4147250" cy="391157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91521E9E-85A0-4979-B5BE-C605585563B5}"/>
              </a:ext>
            </a:extLst>
          </p:cNvPr>
          <p:cNvSpPr txBox="1"/>
          <p:nvPr/>
        </p:nvSpPr>
        <p:spPr>
          <a:xfrm>
            <a:off x="6678103" y="1300551"/>
            <a:ext cx="490787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you need to eat more healthily?</a:t>
            </a:r>
          </a:p>
        </p:txBody>
      </p:sp>
      <p:sp>
        <p:nvSpPr>
          <p:cNvPr id="3" name="TextBox 2">
            <a:extLst>
              <a:ext uri="{FF2B5EF4-FFF2-40B4-BE49-F238E27FC236}">
                <a16:creationId xmlns:a16="http://schemas.microsoft.com/office/drawing/2014/main" id="{79DE9A63-5143-4D35-85FA-C3F1C8BAB315}"/>
              </a:ext>
            </a:extLst>
          </p:cNvPr>
          <p:cNvSpPr txBox="1"/>
          <p:nvPr/>
        </p:nvSpPr>
        <p:spPr>
          <a:xfrm>
            <a:off x="6430654" y="5886854"/>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2,717</a:t>
            </a:r>
          </a:p>
        </p:txBody>
      </p:sp>
      <p:sp>
        <p:nvSpPr>
          <p:cNvPr id="5" name="Title 1">
            <a:extLst>
              <a:ext uri="{FF2B5EF4-FFF2-40B4-BE49-F238E27FC236}">
                <a16:creationId xmlns:a16="http://schemas.microsoft.com/office/drawing/2014/main" id="{F5BFA937-5037-4E03-A752-CF9A1B36E2BB}"/>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B9E7EB11-3A0B-4644-BF9B-76B3B326E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35451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13</a:t>
            </a:fld>
            <a:endParaRPr lang="en-GB"/>
          </a:p>
        </p:txBody>
      </p:sp>
      <p:sp>
        <p:nvSpPr>
          <p:cNvPr id="6" name="TextBox 5">
            <a:extLst>
              <a:ext uri="{FF2B5EF4-FFF2-40B4-BE49-F238E27FC236}">
                <a16:creationId xmlns:a16="http://schemas.microsoft.com/office/drawing/2014/main" id="{7AF75BF8-379D-474E-AD0D-C19309F5363F}"/>
              </a:ext>
            </a:extLst>
          </p:cNvPr>
          <p:cNvSpPr txBox="1"/>
          <p:nvPr/>
        </p:nvSpPr>
        <p:spPr>
          <a:xfrm>
            <a:off x="124240" y="1488423"/>
            <a:ext cx="5971760"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many times a day do you normally brush your teeth?</a:t>
            </a:r>
          </a:p>
        </p:txBody>
      </p:sp>
      <p:graphicFrame>
        <p:nvGraphicFramePr>
          <p:cNvPr id="8" name="Chart 7">
            <a:extLst>
              <a:ext uri="{FF2B5EF4-FFF2-40B4-BE49-F238E27FC236}">
                <a16:creationId xmlns:a16="http://schemas.microsoft.com/office/drawing/2014/main" id="{FCE932EE-ECDF-401A-A16E-6ABB17DDC4BA}"/>
              </a:ext>
            </a:extLst>
          </p:cNvPr>
          <p:cNvGraphicFramePr/>
          <p:nvPr>
            <p:extLst>
              <p:ext uri="{D42A27DB-BD31-4B8C-83A1-F6EECF244321}">
                <p14:modId xmlns:p14="http://schemas.microsoft.com/office/powerpoint/2010/main" val="1544381042"/>
              </p:ext>
            </p:extLst>
          </p:nvPr>
        </p:nvGraphicFramePr>
        <p:xfrm>
          <a:off x="678131" y="1973569"/>
          <a:ext cx="5088170" cy="291198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cxnSp>
        <p:nvCxnSpPr>
          <p:cNvPr id="14" name="Straight Connector 13">
            <a:extLst>
              <a:ext uri="{FF2B5EF4-FFF2-40B4-BE49-F238E27FC236}">
                <a16:creationId xmlns:a16="http://schemas.microsoft.com/office/drawing/2014/main" id="{8BDE21D7-4A8A-42B3-BD57-90C01B8D9C9C}"/>
              </a:ext>
            </a:extLst>
          </p:cNvPr>
          <p:cNvCxnSpPr>
            <a:cxnSpLocks/>
          </p:cNvCxnSpPr>
          <p:nvPr/>
        </p:nvCxnSpPr>
        <p:spPr>
          <a:xfrm>
            <a:off x="6145794"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1521E9E-85A0-4979-B5BE-C605585563B5}"/>
              </a:ext>
            </a:extLst>
          </p:cNvPr>
          <p:cNvSpPr txBox="1"/>
          <p:nvPr/>
        </p:nvSpPr>
        <p:spPr>
          <a:xfrm>
            <a:off x="6678103" y="1488423"/>
            <a:ext cx="490787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long ago did you last go to the dentist?</a:t>
            </a:r>
          </a:p>
        </p:txBody>
      </p:sp>
      <p:graphicFrame>
        <p:nvGraphicFramePr>
          <p:cNvPr id="2" name="Chart 1">
            <a:extLst>
              <a:ext uri="{FF2B5EF4-FFF2-40B4-BE49-F238E27FC236}">
                <a16:creationId xmlns:a16="http://schemas.microsoft.com/office/drawing/2014/main" id="{D70C7B56-B8D4-4FE7-AE1C-305898978E46}"/>
              </a:ext>
            </a:extLst>
          </p:cNvPr>
          <p:cNvGraphicFramePr/>
          <p:nvPr>
            <p:extLst>
              <p:ext uri="{D42A27DB-BD31-4B8C-83A1-F6EECF244321}">
                <p14:modId xmlns:p14="http://schemas.microsoft.com/office/powerpoint/2010/main" val="248425434"/>
              </p:ext>
            </p:extLst>
          </p:nvPr>
        </p:nvGraphicFramePr>
        <p:xfrm>
          <a:off x="6497808" y="2059389"/>
          <a:ext cx="5088170" cy="339958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B5E86AF-B451-4B3C-BD70-E4CB3D3BC0DC}"/>
              </a:ext>
            </a:extLst>
          </p:cNvPr>
          <p:cNvSpPr txBox="1"/>
          <p:nvPr/>
        </p:nvSpPr>
        <p:spPr>
          <a:xfrm>
            <a:off x="191164" y="5884260"/>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2,727</a:t>
            </a:r>
          </a:p>
        </p:txBody>
      </p:sp>
      <p:sp>
        <p:nvSpPr>
          <p:cNvPr id="5" name="TextBox 4">
            <a:extLst>
              <a:ext uri="{FF2B5EF4-FFF2-40B4-BE49-F238E27FC236}">
                <a16:creationId xmlns:a16="http://schemas.microsoft.com/office/drawing/2014/main" id="{26CD34A2-7870-4FD7-8ACF-72F2CC9D1DC4}"/>
              </a:ext>
            </a:extLst>
          </p:cNvPr>
          <p:cNvSpPr txBox="1"/>
          <p:nvPr/>
        </p:nvSpPr>
        <p:spPr>
          <a:xfrm>
            <a:off x="6292635" y="5872782"/>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2,727</a:t>
            </a:r>
          </a:p>
        </p:txBody>
      </p:sp>
      <p:sp>
        <p:nvSpPr>
          <p:cNvPr id="7" name="Title 1">
            <a:extLst>
              <a:ext uri="{FF2B5EF4-FFF2-40B4-BE49-F238E27FC236}">
                <a16:creationId xmlns:a16="http://schemas.microsoft.com/office/drawing/2014/main" id="{BF2F5B71-1A3C-42FB-BA16-B0B719B6E82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C175BF4B-1709-445D-82BE-D3A4F4C91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86417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14</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6" name="Content Placeholder 5">
            <a:extLst>
              <a:ext uri="{FF2B5EF4-FFF2-40B4-BE49-F238E27FC236}">
                <a16:creationId xmlns:a16="http://schemas.microsoft.com/office/drawing/2014/main" id="{4480F277-5657-462D-9F82-F4D02C5BC347}"/>
              </a:ext>
            </a:extLst>
          </p:cNvPr>
          <p:cNvGraphicFramePr>
            <a:graphicFrameLocks noGrp="1"/>
          </p:cNvGraphicFramePr>
          <p:nvPr>
            <p:ph idx="1"/>
            <p:extLst>
              <p:ext uri="{D42A27DB-BD31-4B8C-83A1-F6EECF244321}">
                <p14:modId xmlns:p14="http://schemas.microsoft.com/office/powerpoint/2010/main" val="3947773844"/>
              </p:ext>
            </p:extLst>
          </p:nvPr>
        </p:nvGraphicFramePr>
        <p:xfrm>
          <a:off x="918410" y="1424575"/>
          <a:ext cx="9827994" cy="42445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dirty="0">
                          <a:solidFill>
                            <a:schemeClr val="tx1"/>
                          </a:solidFill>
                          <a:latin typeface="Arial" panose="020B0604020202020204" pitchFamily="34" charset="0"/>
                          <a:cs typeface="Arial" panose="020B0604020202020204" pitchFamily="34" charset="0"/>
                        </a:rPr>
                        <a:t>Diet and oral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Had breakfast this morning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ysClr val="windowText" lastClr="000000"/>
                          </a:solidFill>
                          <a:latin typeface="Arial" panose="020B0604020202020204" pitchFamily="34" charset="0"/>
                          <a:cs typeface="Arial" panose="020B0604020202020204" pitchFamily="34" charset="0"/>
                        </a:rPr>
                        <a:t>79%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ysClr val="windowText" lastClr="000000"/>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Eat fruit/veg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Drink fizzy drinks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kern="1200" dirty="0">
                          <a:solidFill>
                            <a:schemeClr val="bg1"/>
                          </a:solidFill>
                          <a:latin typeface="Arial" panose="020B0604020202020204" pitchFamily="34" charset="0"/>
                          <a:ea typeface="+mn-ea"/>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kern="1200" dirty="0">
                          <a:solidFill>
                            <a:schemeClr val="bg1"/>
                          </a:solidFill>
                          <a:latin typeface="Arial" panose="020B0604020202020204" pitchFamily="34" charset="0"/>
                          <a:ea typeface="+mn-ea"/>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Think they have healthy diet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72%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54799804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Think they need to eat more healthily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Brush teeth at least twice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81588651"/>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Been to dentist in last six months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3EA77DFE-6623-47E5-B6C6-3843D9381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4" name="Group 13">
            <a:extLst>
              <a:ext uri="{FF2B5EF4-FFF2-40B4-BE49-F238E27FC236}">
                <a16:creationId xmlns:a16="http://schemas.microsoft.com/office/drawing/2014/main" id="{1C77499D-8FAF-410D-B44E-D4B660B013F0}"/>
              </a:ext>
            </a:extLst>
          </p:cNvPr>
          <p:cNvGrpSpPr/>
          <p:nvPr/>
        </p:nvGrpSpPr>
        <p:grpSpPr>
          <a:xfrm>
            <a:off x="7122750" y="693961"/>
            <a:ext cx="4844155" cy="646332"/>
            <a:chOff x="7122750" y="693961"/>
            <a:chExt cx="4844155" cy="646332"/>
          </a:xfrm>
        </p:grpSpPr>
        <p:sp>
          <p:nvSpPr>
            <p:cNvPr id="2" name="TextBox 1">
              <a:extLst>
                <a:ext uri="{FF2B5EF4-FFF2-40B4-BE49-F238E27FC236}">
                  <a16:creationId xmlns:a16="http://schemas.microsoft.com/office/drawing/2014/main" id="{41363E15-0084-4608-BAA3-1806DCCAF36F}"/>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7" name="Rectangle 6">
              <a:extLst>
                <a:ext uri="{FF2B5EF4-FFF2-40B4-BE49-F238E27FC236}">
                  <a16:creationId xmlns:a16="http://schemas.microsoft.com/office/drawing/2014/main" id="{C4F3858F-6F03-4C76-8B79-B0EDF1299A25}"/>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A4A3258-A290-4D19-B6F0-3BEB07E3B690}"/>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1" name="Rectangle 10">
              <a:extLst>
                <a:ext uri="{FF2B5EF4-FFF2-40B4-BE49-F238E27FC236}">
                  <a16:creationId xmlns:a16="http://schemas.microsoft.com/office/drawing/2014/main" id="{84ED6E9D-54CD-42F0-94B6-52C57F24CD92}"/>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0620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15</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3B17DE13-E78C-4D62-993A-3B87B9C5C097}"/>
              </a:ext>
            </a:extLst>
          </p:cNvPr>
          <p:cNvGraphicFramePr>
            <a:graphicFrameLocks noGrp="1"/>
          </p:cNvGraphicFramePr>
          <p:nvPr>
            <p:ph idx="1"/>
            <p:extLst>
              <p:ext uri="{D42A27DB-BD31-4B8C-83A1-F6EECF244321}">
                <p14:modId xmlns:p14="http://schemas.microsoft.com/office/powerpoint/2010/main" val="3597384586"/>
              </p:ext>
            </p:extLst>
          </p:nvPr>
        </p:nvGraphicFramePr>
        <p:xfrm>
          <a:off x="934452" y="1414794"/>
          <a:ext cx="8943392" cy="436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Diet and oral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Had breakfast this morning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Eat fruit/veg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Drink fizzy drinks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7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Think they have healthy diet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66137104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Think they need to eat more healthily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kern="1200" dirty="0">
                          <a:solidFill>
                            <a:schemeClr val="bg1"/>
                          </a:solidFill>
                          <a:latin typeface="Arial" panose="020B0604020202020204" pitchFamily="34" charset="0"/>
                          <a:ea typeface="+mn-ea"/>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Brush teeth at least twice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193829906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Been to dentist in last six months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6FC046DE-C5FD-4D01-AAA0-C5C9212D5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C1965305-1476-477E-8CA9-672F4B310C52}"/>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C3BBE2F-D5FD-450B-A50A-CF2C3256FEE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41C5FCA7-D119-4750-ACEA-D30BCFAFEE71}"/>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2A95361-7E35-4468-84E2-18D981DD675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ED529D04-4F99-49DE-AEA7-4F6DFB1074C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956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155949" y="1391368"/>
            <a:ext cx="5475860"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many hours of physical activity do you do a day? By eating breakfast</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1475532177"/>
              </p:ext>
            </p:extLst>
          </p:nvPr>
        </p:nvGraphicFramePr>
        <p:xfrm>
          <a:off x="357342" y="1993869"/>
          <a:ext cx="5088170" cy="369732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385C818-DE66-4D3E-9B35-BAE58B6216DF}"/>
              </a:ext>
            </a:extLst>
          </p:cNvPr>
          <p:cNvSpPr txBox="1"/>
          <p:nvPr/>
        </p:nvSpPr>
        <p:spPr>
          <a:xfrm>
            <a:off x="5986138" y="1391368"/>
            <a:ext cx="6049913"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the amount of physical activity you do is enough?</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FBDF1CB5-8F21-4D28-B183-F2208B612CFF}"/>
              </a:ext>
            </a:extLst>
          </p:cNvPr>
          <p:cNvGraphicFramePr/>
          <p:nvPr>
            <p:extLst>
              <p:ext uri="{D42A27DB-BD31-4B8C-83A1-F6EECF244321}">
                <p14:modId xmlns:p14="http://schemas.microsoft.com/office/powerpoint/2010/main" val="218762211"/>
              </p:ext>
            </p:extLst>
          </p:nvPr>
        </p:nvGraphicFramePr>
        <p:xfrm>
          <a:off x="5872682" y="2008385"/>
          <a:ext cx="5877358" cy="388723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0EC2C0E7-AF07-4B7C-BBB9-563D7B068F4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8" name="Picture 7" descr="A picture containing light, drawing&#10;&#10;Description automatically generated">
            <a:extLst>
              <a:ext uri="{FF2B5EF4-FFF2-40B4-BE49-F238E27FC236}">
                <a16:creationId xmlns:a16="http://schemas.microsoft.com/office/drawing/2014/main" id="{485EB820-4F81-4766-9209-6D55D0878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70888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graphicFrame>
        <p:nvGraphicFramePr>
          <p:cNvPr id="14" name="Chart 13">
            <a:extLst>
              <a:ext uri="{FF2B5EF4-FFF2-40B4-BE49-F238E27FC236}">
                <a16:creationId xmlns:a16="http://schemas.microsoft.com/office/drawing/2014/main" id="{8852B36E-9DE5-4989-AD89-2D1C94EB3FF5}"/>
              </a:ext>
            </a:extLst>
          </p:cNvPr>
          <p:cNvGraphicFramePr/>
          <p:nvPr>
            <p:extLst>
              <p:ext uri="{D42A27DB-BD31-4B8C-83A1-F6EECF244321}">
                <p14:modId xmlns:p14="http://schemas.microsoft.com/office/powerpoint/2010/main" val="1550389120"/>
              </p:ext>
            </p:extLst>
          </p:nvPr>
        </p:nvGraphicFramePr>
        <p:xfrm>
          <a:off x="372933" y="1970742"/>
          <a:ext cx="5088170" cy="349589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3D64A60-28CD-43C4-A923-EC3EB891F17A}"/>
              </a:ext>
            </a:extLst>
          </p:cNvPr>
          <p:cNvSpPr txBox="1"/>
          <p:nvPr/>
        </p:nvSpPr>
        <p:spPr>
          <a:xfrm>
            <a:off x="5986138" y="1391368"/>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do you usually get to school?</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155949" y="1391368"/>
            <a:ext cx="541274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Barriers to being more active</a:t>
            </a:r>
          </a:p>
        </p:txBody>
      </p:sp>
      <p:graphicFrame>
        <p:nvGraphicFramePr>
          <p:cNvPr id="6" name="Chart 5">
            <a:extLst>
              <a:ext uri="{FF2B5EF4-FFF2-40B4-BE49-F238E27FC236}">
                <a16:creationId xmlns:a16="http://schemas.microsoft.com/office/drawing/2014/main" id="{69A3691B-605E-4581-BB26-6BC7B4E3C920}"/>
              </a:ext>
            </a:extLst>
          </p:cNvPr>
          <p:cNvGraphicFramePr/>
          <p:nvPr>
            <p:extLst>
              <p:ext uri="{D42A27DB-BD31-4B8C-83A1-F6EECF244321}">
                <p14:modId xmlns:p14="http://schemas.microsoft.com/office/powerpoint/2010/main" val="3156925372"/>
              </p:ext>
            </p:extLst>
          </p:nvPr>
        </p:nvGraphicFramePr>
        <p:xfrm>
          <a:off x="6265630" y="1970742"/>
          <a:ext cx="5088170" cy="349589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E036762-C59E-43FD-9C64-6CF4855CA3AC}"/>
              </a:ext>
            </a:extLst>
          </p:cNvPr>
          <p:cNvSpPr txBox="1"/>
          <p:nvPr/>
        </p:nvSpPr>
        <p:spPr>
          <a:xfrm>
            <a:off x="372933" y="5781457"/>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2,661</a:t>
            </a:r>
          </a:p>
        </p:txBody>
      </p:sp>
      <p:sp>
        <p:nvSpPr>
          <p:cNvPr id="5" name="TextBox 4">
            <a:extLst>
              <a:ext uri="{FF2B5EF4-FFF2-40B4-BE49-F238E27FC236}">
                <a16:creationId xmlns:a16="http://schemas.microsoft.com/office/drawing/2014/main" id="{68507C01-A2D6-4A47-BC96-3303B677D2A9}"/>
              </a:ext>
            </a:extLst>
          </p:cNvPr>
          <p:cNvSpPr txBox="1"/>
          <p:nvPr/>
        </p:nvSpPr>
        <p:spPr>
          <a:xfrm>
            <a:off x="5908862" y="5781456"/>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2,689</a:t>
            </a:r>
          </a:p>
        </p:txBody>
      </p:sp>
      <p:sp>
        <p:nvSpPr>
          <p:cNvPr id="7" name="Title 1">
            <a:extLst>
              <a:ext uri="{FF2B5EF4-FFF2-40B4-BE49-F238E27FC236}">
                <a16:creationId xmlns:a16="http://schemas.microsoft.com/office/drawing/2014/main" id="{02A5692C-3856-4CE5-BF5D-3214A39D2D3A}"/>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8" name="Picture 7" descr="A picture containing light, drawing&#10;&#10;Description automatically generated">
            <a:extLst>
              <a:ext uri="{FF2B5EF4-FFF2-40B4-BE49-F238E27FC236}">
                <a16:creationId xmlns:a16="http://schemas.microsoft.com/office/drawing/2014/main" id="{8AE988D0-E369-4AF4-8E80-F1173711B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62764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2" name="Table 5">
            <a:extLst>
              <a:ext uri="{FF2B5EF4-FFF2-40B4-BE49-F238E27FC236}">
                <a16:creationId xmlns:a16="http://schemas.microsoft.com/office/drawing/2014/main" id="{EF2B8005-5C9E-4345-B266-E0F179C39927}"/>
              </a:ext>
            </a:extLst>
          </p:cNvPr>
          <p:cNvGraphicFramePr>
            <a:graphicFrameLocks noGrp="1"/>
          </p:cNvGraphicFramePr>
          <p:nvPr>
            <p:ph idx="1"/>
            <p:extLst>
              <p:ext uri="{D42A27DB-BD31-4B8C-83A1-F6EECF244321}">
                <p14:modId xmlns:p14="http://schemas.microsoft.com/office/powerpoint/2010/main" val="382059025"/>
              </p:ext>
            </p:extLst>
          </p:nvPr>
        </p:nvGraphicFramePr>
        <p:xfrm>
          <a:off x="886326" y="1440260"/>
          <a:ext cx="9827994" cy="33301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Physical activity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Less than one hour of physical activity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Think amount of physical activity is not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Inactive pupils who think physical activity is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Usually walk to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Usually travel to school by car or van</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11" name="Picture 10" descr="A picture containing light, drawing&#10;&#10;Description automatically generated">
            <a:extLst>
              <a:ext uri="{FF2B5EF4-FFF2-40B4-BE49-F238E27FC236}">
                <a16:creationId xmlns:a16="http://schemas.microsoft.com/office/drawing/2014/main" id="{8A144A9F-58D1-4692-8270-508FD574D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5" name="Group 14">
            <a:extLst>
              <a:ext uri="{FF2B5EF4-FFF2-40B4-BE49-F238E27FC236}">
                <a16:creationId xmlns:a16="http://schemas.microsoft.com/office/drawing/2014/main" id="{D3A40E8F-C025-4F12-A39C-99C9849DCFF9}"/>
              </a:ext>
            </a:extLst>
          </p:cNvPr>
          <p:cNvGrpSpPr/>
          <p:nvPr/>
        </p:nvGrpSpPr>
        <p:grpSpPr>
          <a:xfrm>
            <a:off x="7122750" y="693961"/>
            <a:ext cx="4844155" cy="646332"/>
            <a:chOff x="7122750" y="693961"/>
            <a:chExt cx="4844155" cy="646332"/>
          </a:xfrm>
        </p:grpSpPr>
        <p:sp>
          <p:nvSpPr>
            <p:cNvPr id="16" name="TextBox 15">
              <a:extLst>
                <a:ext uri="{FF2B5EF4-FFF2-40B4-BE49-F238E27FC236}">
                  <a16:creationId xmlns:a16="http://schemas.microsoft.com/office/drawing/2014/main" id="{28CD2957-0BC3-489D-AEDF-AE88116EF6AB}"/>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7" name="Rectangle 16">
              <a:extLst>
                <a:ext uri="{FF2B5EF4-FFF2-40B4-BE49-F238E27FC236}">
                  <a16:creationId xmlns:a16="http://schemas.microsoft.com/office/drawing/2014/main" id="{E5FA1D25-FDE0-4E4B-AE98-5B4A067D4C52}"/>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7445FAA-AF33-4600-8FBD-8D49B35D1854}"/>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9" name="Rectangle 18">
              <a:extLst>
                <a:ext uri="{FF2B5EF4-FFF2-40B4-BE49-F238E27FC236}">
                  <a16:creationId xmlns:a16="http://schemas.microsoft.com/office/drawing/2014/main" id="{9BB652E3-4E63-4294-A346-3B10226E5342}"/>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135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6" name="Content Placeholder 5">
            <a:extLst>
              <a:ext uri="{FF2B5EF4-FFF2-40B4-BE49-F238E27FC236}">
                <a16:creationId xmlns:a16="http://schemas.microsoft.com/office/drawing/2014/main" id="{FB7AF67F-D0C6-4378-A0D4-E098C8E57987}"/>
              </a:ext>
            </a:extLst>
          </p:cNvPr>
          <p:cNvGraphicFramePr>
            <a:graphicFrameLocks noGrp="1"/>
          </p:cNvGraphicFramePr>
          <p:nvPr>
            <p:ph idx="1"/>
            <p:extLst>
              <p:ext uri="{D42A27DB-BD31-4B8C-83A1-F6EECF244321}">
                <p14:modId xmlns:p14="http://schemas.microsoft.com/office/powerpoint/2010/main" val="2192831512"/>
              </p:ext>
            </p:extLst>
          </p:nvPr>
        </p:nvGraphicFramePr>
        <p:xfrm>
          <a:off x="937083" y="1479653"/>
          <a:ext cx="8943392" cy="342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Physical activity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Do less than one hour of physical activity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kern="1200" dirty="0">
                          <a:solidFill>
                            <a:schemeClr val="bg1"/>
                          </a:solidFill>
                          <a:latin typeface="Arial" panose="020B0604020202020204" pitchFamily="34" charset="0"/>
                          <a:ea typeface="+mn-ea"/>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Think amount of physical activity is not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Inactive pupils who think physical activity is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Usually walk to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Usually travel to school by car or van</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66AC5CC-F306-4224-970E-9F375E994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3E385057-BFC8-47A4-A178-E9560DDF38B2}"/>
              </a:ext>
            </a:extLst>
          </p:cNvPr>
          <p:cNvGrpSpPr/>
          <p:nvPr/>
        </p:nvGrpSpPr>
        <p:grpSpPr>
          <a:xfrm>
            <a:off x="7122750" y="693961"/>
            <a:ext cx="4844155" cy="646332"/>
            <a:chOff x="7122750" y="693961"/>
            <a:chExt cx="4844155" cy="646332"/>
          </a:xfrm>
        </p:grpSpPr>
        <p:sp>
          <p:nvSpPr>
            <p:cNvPr id="11" name="TextBox 10">
              <a:extLst>
                <a:ext uri="{FF2B5EF4-FFF2-40B4-BE49-F238E27FC236}">
                  <a16:creationId xmlns:a16="http://schemas.microsoft.com/office/drawing/2014/main" id="{84DC601F-49F5-4799-B67B-C2C3C9D2937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2" name="Rectangle 11">
              <a:extLst>
                <a:ext uri="{FF2B5EF4-FFF2-40B4-BE49-F238E27FC236}">
                  <a16:creationId xmlns:a16="http://schemas.microsoft.com/office/drawing/2014/main" id="{675BA38A-6C71-47DA-BE3D-020807D10E0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09D2F01-2661-4E16-BFFB-76C5ED21F355}"/>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5" name="Rectangle 14">
              <a:extLst>
                <a:ext uri="{FF2B5EF4-FFF2-40B4-BE49-F238E27FC236}">
                  <a16:creationId xmlns:a16="http://schemas.microsoft.com/office/drawing/2014/main" id="{03FD515A-241E-4067-8818-1E46DDD81CB5}"/>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4122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2</a:t>
            </a:fld>
            <a:endParaRPr lang="en-GB" dirty="0"/>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8" name="Title 1">
            <a:hlinkClick r:id="rId3" action="ppaction://hlinksldjump"/>
            <a:extLst>
              <a:ext uri="{FF2B5EF4-FFF2-40B4-BE49-F238E27FC236}">
                <a16:creationId xmlns:a16="http://schemas.microsoft.com/office/drawing/2014/main" id="{CDA7B5F1-040C-4439-A330-27AF30F66E5F}"/>
              </a:ext>
            </a:extLst>
          </p:cNvPr>
          <p:cNvSpPr txBox="1">
            <a:spLocks/>
          </p:cNvSpPr>
          <p:nvPr/>
        </p:nvSpPr>
        <p:spPr>
          <a:xfrm>
            <a:off x="1336643" y="1074425"/>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Introduction </a:t>
            </a:r>
          </a:p>
          <a:p>
            <a:pPr algn="ctr"/>
            <a:endParaRPr lang="en-GB" sz="12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3)</a:t>
            </a:r>
            <a:endParaRPr lang="en-GB" sz="4000" b="1" dirty="0">
              <a:solidFill>
                <a:srgbClr val="330099"/>
              </a:solidFill>
              <a:latin typeface="Arial" panose="020B0604020202020204" pitchFamily="34" charset="0"/>
              <a:cs typeface="Arial" panose="020B0604020202020204" pitchFamily="34" charset="0"/>
            </a:endParaRPr>
          </a:p>
        </p:txBody>
      </p:sp>
      <p:sp>
        <p:nvSpPr>
          <p:cNvPr id="10" name="Title 1">
            <a:hlinkClick r:id="rId4" action="ppaction://hlinksldjump"/>
            <a:extLst>
              <a:ext uri="{FF2B5EF4-FFF2-40B4-BE49-F238E27FC236}">
                <a16:creationId xmlns:a16="http://schemas.microsoft.com/office/drawing/2014/main" id="{C97E60B1-6B82-4AC5-B3CC-0123BA85867F}"/>
              </a:ext>
            </a:extLst>
          </p:cNvPr>
          <p:cNvSpPr txBox="1">
            <a:spLocks/>
          </p:cNvSpPr>
          <p:nvPr/>
        </p:nvSpPr>
        <p:spPr>
          <a:xfrm>
            <a:off x="3302857" y="1074424"/>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How to read the report </a:t>
            </a:r>
            <a:br>
              <a:rPr lang="en-GB" sz="1800" b="1" dirty="0">
                <a:solidFill>
                  <a:srgbClr val="330099"/>
                </a:solidFill>
                <a:latin typeface="Arial" panose="020B0604020202020204" pitchFamily="34" charset="0"/>
                <a:cs typeface="Arial" panose="020B0604020202020204" pitchFamily="34" charset="0"/>
              </a:rPr>
            </a:b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4)</a:t>
            </a:r>
            <a:endParaRPr lang="en-GB" b="1" dirty="0">
              <a:solidFill>
                <a:srgbClr val="330099"/>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1BC5CF8-1ED2-4C59-839F-A5255AB3E1EA}"/>
              </a:ext>
            </a:extLst>
          </p:cNvPr>
          <p:cNvSpPr txBox="1">
            <a:spLocks/>
          </p:cNvSpPr>
          <p:nvPr/>
        </p:nvSpPr>
        <p:spPr>
          <a:xfrm>
            <a:off x="835098" y="-695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Contents</a:t>
            </a:r>
          </a:p>
        </p:txBody>
      </p:sp>
      <p:sp>
        <p:nvSpPr>
          <p:cNvPr id="16" name="Title 1">
            <a:hlinkClick r:id="rId5" action="ppaction://hlinksldjump"/>
            <a:extLst>
              <a:ext uri="{FF2B5EF4-FFF2-40B4-BE49-F238E27FC236}">
                <a16:creationId xmlns:a16="http://schemas.microsoft.com/office/drawing/2014/main" id="{BD9DF8A2-D311-4511-A7F9-065B590E1A99}"/>
              </a:ext>
            </a:extLst>
          </p:cNvPr>
          <p:cNvSpPr txBox="1">
            <a:spLocks/>
          </p:cNvSpPr>
          <p:nvPr/>
        </p:nvSpPr>
        <p:spPr>
          <a:xfrm>
            <a:off x="7235941" y="1060558"/>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Diet and oral health</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11 to 15)</a:t>
            </a:r>
            <a:endParaRPr lang="en-GB" sz="1800" b="1" dirty="0">
              <a:solidFill>
                <a:srgbClr val="330099"/>
              </a:solidFill>
              <a:latin typeface="Arial" panose="020B0604020202020204" pitchFamily="34" charset="0"/>
              <a:cs typeface="Arial" panose="020B0604020202020204" pitchFamily="34" charset="0"/>
            </a:endParaRPr>
          </a:p>
        </p:txBody>
      </p:sp>
      <p:sp>
        <p:nvSpPr>
          <p:cNvPr id="18" name="Title 1">
            <a:hlinkClick r:id="rId6" action="ppaction://hlinksldjump"/>
            <a:extLst>
              <a:ext uri="{FF2B5EF4-FFF2-40B4-BE49-F238E27FC236}">
                <a16:creationId xmlns:a16="http://schemas.microsoft.com/office/drawing/2014/main" id="{B11B907D-00A0-40B5-9806-6FF080FEC137}"/>
              </a:ext>
            </a:extLst>
          </p:cNvPr>
          <p:cNvSpPr txBox="1">
            <a:spLocks/>
          </p:cNvSpPr>
          <p:nvPr/>
        </p:nvSpPr>
        <p:spPr>
          <a:xfrm>
            <a:off x="9190242" y="1074423"/>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Physical activity</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16 to 19)</a:t>
            </a:r>
            <a:endParaRPr lang="en-GB" sz="1800" b="1" dirty="0">
              <a:solidFill>
                <a:srgbClr val="330099"/>
              </a:solidFill>
              <a:latin typeface="Arial" panose="020B0604020202020204" pitchFamily="34" charset="0"/>
              <a:cs typeface="Arial" panose="020B0604020202020204" pitchFamily="34" charset="0"/>
            </a:endParaRPr>
          </a:p>
        </p:txBody>
      </p:sp>
      <p:sp>
        <p:nvSpPr>
          <p:cNvPr id="20" name="Title 1">
            <a:hlinkClick r:id="rId7" action="ppaction://hlinksldjump"/>
            <a:extLst>
              <a:ext uri="{FF2B5EF4-FFF2-40B4-BE49-F238E27FC236}">
                <a16:creationId xmlns:a16="http://schemas.microsoft.com/office/drawing/2014/main" id="{0731F714-C956-47DB-A5B5-E7100DAC3A7B}"/>
              </a:ext>
            </a:extLst>
          </p:cNvPr>
          <p:cNvSpPr txBox="1">
            <a:spLocks/>
          </p:cNvSpPr>
          <p:nvPr/>
        </p:nvSpPr>
        <p:spPr>
          <a:xfrm>
            <a:off x="1336643" y="2656006"/>
            <a:ext cx="1659814"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Alcohol and smoking</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20 to 23)</a:t>
            </a:r>
            <a:endParaRPr lang="en-GB" sz="1800" b="1" dirty="0">
              <a:solidFill>
                <a:srgbClr val="330099"/>
              </a:solidFill>
              <a:latin typeface="Arial" panose="020B0604020202020204" pitchFamily="34" charset="0"/>
              <a:cs typeface="Arial" panose="020B0604020202020204" pitchFamily="34" charset="0"/>
            </a:endParaRPr>
          </a:p>
        </p:txBody>
      </p:sp>
      <p:sp>
        <p:nvSpPr>
          <p:cNvPr id="26" name="Title 1">
            <a:hlinkClick r:id="rId8" action="ppaction://hlinksldjump"/>
            <a:extLst>
              <a:ext uri="{FF2B5EF4-FFF2-40B4-BE49-F238E27FC236}">
                <a16:creationId xmlns:a16="http://schemas.microsoft.com/office/drawing/2014/main" id="{975A0F8F-5689-4BB4-9ABD-1FBB5726A246}"/>
              </a:ext>
            </a:extLst>
          </p:cNvPr>
          <p:cNvSpPr txBox="1">
            <a:spLocks/>
          </p:cNvSpPr>
          <p:nvPr/>
        </p:nvSpPr>
        <p:spPr>
          <a:xfrm>
            <a:off x="3303424" y="265600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Bullying and safety</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24 to 27)</a:t>
            </a:r>
            <a:endParaRPr lang="en-GB" sz="1800" b="1" dirty="0">
              <a:solidFill>
                <a:srgbClr val="330099"/>
              </a:solidFill>
              <a:latin typeface="Arial" panose="020B0604020202020204" pitchFamily="34" charset="0"/>
              <a:cs typeface="Arial" panose="020B0604020202020204" pitchFamily="34" charset="0"/>
            </a:endParaRPr>
          </a:p>
        </p:txBody>
      </p:sp>
      <p:sp>
        <p:nvSpPr>
          <p:cNvPr id="28" name="Title 1">
            <a:hlinkClick r:id="rId9" action="ppaction://hlinksldjump"/>
            <a:extLst>
              <a:ext uri="{FF2B5EF4-FFF2-40B4-BE49-F238E27FC236}">
                <a16:creationId xmlns:a16="http://schemas.microsoft.com/office/drawing/2014/main" id="{AB2D3FF4-AFC1-401B-819E-FBF271CD8169}"/>
              </a:ext>
            </a:extLst>
          </p:cNvPr>
          <p:cNvSpPr txBox="1">
            <a:spLocks/>
          </p:cNvSpPr>
          <p:nvPr/>
        </p:nvSpPr>
        <p:spPr>
          <a:xfrm>
            <a:off x="5257488" y="265600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Wellbeing</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28 to 31)</a:t>
            </a:r>
            <a:endParaRPr lang="en-GB" sz="1800" b="1" dirty="0">
              <a:solidFill>
                <a:srgbClr val="330099"/>
              </a:solidFill>
              <a:latin typeface="Arial" panose="020B0604020202020204" pitchFamily="34" charset="0"/>
              <a:cs typeface="Arial" panose="020B0604020202020204" pitchFamily="34" charset="0"/>
            </a:endParaRPr>
          </a:p>
        </p:txBody>
      </p:sp>
      <p:sp>
        <p:nvSpPr>
          <p:cNvPr id="30" name="Title 1">
            <a:hlinkClick r:id="rId10" action="ppaction://hlinksldjump"/>
            <a:extLst>
              <a:ext uri="{FF2B5EF4-FFF2-40B4-BE49-F238E27FC236}">
                <a16:creationId xmlns:a16="http://schemas.microsoft.com/office/drawing/2014/main" id="{878234F2-E874-42E5-BDDF-D24DF3D6E7EB}"/>
              </a:ext>
            </a:extLst>
          </p:cNvPr>
          <p:cNvSpPr txBox="1">
            <a:spLocks/>
          </p:cNvSpPr>
          <p:nvPr/>
        </p:nvSpPr>
        <p:spPr>
          <a:xfrm>
            <a:off x="7234628" y="265282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Free time</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32 to 35)</a:t>
            </a:r>
            <a:endParaRPr lang="en-GB" sz="1800" b="1" dirty="0">
              <a:solidFill>
                <a:srgbClr val="330099"/>
              </a:solidFill>
              <a:latin typeface="Arial" panose="020B0604020202020204" pitchFamily="34" charset="0"/>
              <a:cs typeface="Arial" panose="020B0604020202020204" pitchFamily="34" charset="0"/>
            </a:endParaRPr>
          </a:p>
        </p:txBody>
      </p:sp>
      <p:sp>
        <p:nvSpPr>
          <p:cNvPr id="32" name="Title 1">
            <a:hlinkClick r:id="rId11" action="ppaction://hlinksldjump"/>
            <a:extLst>
              <a:ext uri="{FF2B5EF4-FFF2-40B4-BE49-F238E27FC236}">
                <a16:creationId xmlns:a16="http://schemas.microsoft.com/office/drawing/2014/main" id="{F97693E7-7F55-461F-ABEF-4FF95EFDD60D}"/>
              </a:ext>
            </a:extLst>
          </p:cNvPr>
          <p:cNvSpPr txBox="1">
            <a:spLocks/>
          </p:cNvSpPr>
          <p:nvPr/>
        </p:nvSpPr>
        <p:spPr>
          <a:xfrm>
            <a:off x="9189588" y="265600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Social media and the internet</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36 to 39)</a:t>
            </a:r>
            <a:endParaRPr lang="en-GB" sz="1800" b="1" dirty="0">
              <a:solidFill>
                <a:srgbClr val="330099"/>
              </a:solidFill>
              <a:latin typeface="Arial" panose="020B0604020202020204" pitchFamily="34" charset="0"/>
              <a:cs typeface="Arial" panose="020B0604020202020204" pitchFamily="34" charset="0"/>
            </a:endParaRPr>
          </a:p>
        </p:txBody>
      </p:sp>
      <p:sp>
        <p:nvSpPr>
          <p:cNvPr id="34" name="Title 1">
            <a:hlinkClick r:id="rId12" action="ppaction://hlinksldjump"/>
            <a:extLst>
              <a:ext uri="{FF2B5EF4-FFF2-40B4-BE49-F238E27FC236}">
                <a16:creationId xmlns:a16="http://schemas.microsoft.com/office/drawing/2014/main" id="{58319815-1B1E-4EFE-869A-9C3623BEB6A9}"/>
              </a:ext>
            </a:extLst>
          </p:cNvPr>
          <p:cNvSpPr txBox="1">
            <a:spLocks/>
          </p:cNvSpPr>
          <p:nvPr/>
        </p:nvSpPr>
        <p:spPr>
          <a:xfrm>
            <a:off x="3301875" y="4214962"/>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Gambling and money</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40 to 44)</a:t>
            </a:r>
            <a:endParaRPr lang="en-GB" sz="1800" b="1" dirty="0">
              <a:solidFill>
                <a:srgbClr val="330099"/>
              </a:solidFill>
              <a:latin typeface="Arial" panose="020B0604020202020204" pitchFamily="34" charset="0"/>
              <a:cs typeface="Arial" panose="020B0604020202020204" pitchFamily="34" charset="0"/>
            </a:endParaRPr>
          </a:p>
        </p:txBody>
      </p:sp>
      <p:sp>
        <p:nvSpPr>
          <p:cNvPr id="36" name="Title 1">
            <a:hlinkClick r:id="rId13" action="ppaction://hlinksldjump"/>
            <a:extLst>
              <a:ext uri="{FF2B5EF4-FFF2-40B4-BE49-F238E27FC236}">
                <a16:creationId xmlns:a16="http://schemas.microsoft.com/office/drawing/2014/main" id="{311613BA-8A62-4DF2-8D57-786333478E55}"/>
              </a:ext>
            </a:extLst>
          </p:cNvPr>
          <p:cNvSpPr txBox="1">
            <a:spLocks/>
          </p:cNvSpPr>
          <p:nvPr/>
        </p:nvSpPr>
        <p:spPr>
          <a:xfrm>
            <a:off x="5279999" y="4214961"/>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Aspirations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45 to 47)</a:t>
            </a:r>
            <a:endParaRPr lang="en-GB" sz="1800" b="1" dirty="0">
              <a:solidFill>
                <a:srgbClr val="330099"/>
              </a:solidFill>
              <a:latin typeface="Arial" panose="020B0604020202020204" pitchFamily="34" charset="0"/>
              <a:cs typeface="Arial" panose="020B0604020202020204" pitchFamily="34" charset="0"/>
            </a:endParaRPr>
          </a:p>
        </p:txBody>
      </p:sp>
      <p:sp>
        <p:nvSpPr>
          <p:cNvPr id="38" name="Title 1">
            <a:hlinkClick r:id="rId14" action="ppaction://hlinksldjump"/>
            <a:extLst>
              <a:ext uri="{FF2B5EF4-FFF2-40B4-BE49-F238E27FC236}">
                <a16:creationId xmlns:a16="http://schemas.microsoft.com/office/drawing/2014/main" id="{E3F7AFED-7D26-4A10-8E7D-BAE21D093AFC}"/>
              </a:ext>
            </a:extLst>
          </p:cNvPr>
          <p:cNvSpPr txBox="1">
            <a:spLocks/>
          </p:cNvSpPr>
          <p:nvPr/>
        </p:nvSpPr>
        <p:spPr>
          <a:xfrm>
            <a:off x="7234628" y="4214961"/>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Notes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48)</a:t>
            </a:r>
            <a:endParaRPr lang="en-GB" sz="1800" b="1" dirty="0">
              <a:solidFill>
                <a:srgbClr val="330099"/>
              </a:solidFill>
              <a:latin typeface="Arial" panose="020B0604020202020204" pitchFamily="34" charset="0"/>
              <a:cs typeface="Arial" panose="020B0604020202020204" pitchFamily="34" charset="0"/>
            </a:endParaRPr>
          </a:p>
        </p:txBody>
      </p:sp>
      <p:sp>
        <p:nvSpPr>
          <p:cNvPr id="42" name="Title 1">
            <a:hlinkClick r:id="rId15" action="ppaction://hlinksldjump"/>
            <a:extLst>
              <a:ext uri="{FF2B5EF4-FFF2-40B4-BE49-F238E27FC236}">
                <a16:creationId xmlns:a16="http://schemas.microsoft.com/office/drawing/2014/main" id="{DC5807E9-63A7-4F5D-8EAC-DAEF19298459}"/>
              </a:ext>
            </a:extLst>
          </p:cNvPr>
          <p:cNvSpPr txBox="1">
            <a:spLocks/>
          </p:cNvSpPr>
          <p:nvPr/>
        </p:nvSpPr>
        <p:spPr>
          <a:xfrm>
            <a:off x="5263115" y="1074423"/>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Headline findings</a:t>
            </a:r>
          </a:p>
          <a:p>
            <a:pPr algn="ct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(slides 5 to 10)</a:t>
            </a:r>
            <a:endParaRPr lang="en-GB" b="1" dirty="0">
              <a:solidFill>
                <a:srgbClr val="330099"/>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09D2C03-502F-4990-995B-6400893467A1}"/>
              </a:ext>
            </a:extLst>
          </p:cNvPr>
          <p:cNvSpPr txBox="1"/>
          <p:nvPr/>
        </p:nvSpPr>
        <p:spPr>
          <a:xfrm>
            <a:off x="422031" y="5781753"/>
            <a:ext cx="113104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Click on the header in a box to be taken to the relevant section in the report.</a:t>
            </a:r>
          </a:p>
        </p:txBody>
      </p:sp>
      <p:pic>
        <p:nvPicPr>
          <p:cNvPr id="5" name="Picture 4" descr="A picture containing light, drawing&#10;&#10;Description automatically generated">
            <a:extLst>
              <a:ext uri="{FF2B5EF4-FFF2-40B4-BE49-F238E27FC236}">
                <a16:creationId xmlns:a16="http://schemas.microsoft.com/office/drawing/2014/main" id="{02C41248-E4E9-40F0-8FF6-C49927EEA4E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6091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graphicFrame>
        <p:nvGraphicFramePr>
          <p:cNvPr id="14" name="Chart 13">
            <a:extLst>
              <a:ext uri="{FF2B5EF4-FFF2-40B4-BE49-F238E27FC236}">
                <a16:creationId xmlns:a16="http://schemas.microsoft.com/office/drawing/2014/main" id="{8852B36E-9DE5-4989-AD89-2D1C94EB3FF5}"/>
              </a:ext>
            </a:extLst>
          </p:cNvPr>
          <p:cNvGraphicFramePr/>
          <p:nvPr>
            <p:extLst>
              <p:ext uri="{D42A27DB-BD31-4B8C-83A1-F6EECF244321}">
                <p14:modId xmlns:p14="http://schemas.microsoft.com/office/powerpoint/2010/main" val="1885036111"/>
              </p:ext>
            </p:extLst>
          </p:nvPr>
        </p:nvGraphicFramePr>
        <p:xfrm>
          <a:off x="287092" y="1970742"/>
          <a:ext cx="5281594" cy="349589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3D64A60-28CD-43C4-A923-EC3EB891F17A}"/>
              </a:ext>
            </a:extLst>
          </p:cNvPr>
          <p:cNvSpPr txBox="1"/>
          <p:nvPr/>
        </p:nvSpPr>
        <p:spPr>
          <a:xfrm>
            <a:off x="5986138" y="1391368"/>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it is OK for young people to drink alcohol?</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155949" y="1391368"/>
            <a:ext cx="541274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drink alcohol?</a:t>
            </a:r>
          </a:p>
        </p:txBody>
      </p:sp>
      <p:graphicFrame>
        <p:nvGraphicFramePr>
          <p:cNvPr id="5" name="Chart 4">
            <a:extLst>
              <a:ext uri="{FF2B5EF4-FFF2-40B4-BE49-F238E27FC236}">
                <a16:creationId xmlns:a16="http://schemas.microsoft.com/office/drawing/2014/main" id="{D920A522-D9DE-424B-BAAD-80DC8C1D0D3B}"/>
              </a:ext>
            </a:extLst>
          </p:cNvPr>
          <p:cNvGraphicFramePr/>
          <p:nvPr>
            <p:extLst>
              <p:ext uri="{D42A27DB-BD31-4B8C-83A1-F6EECF244321}">
                <p14:modId xmlns:p14="http://schemas.microsoft.com/office/powerpoint/2010/main" val="835853697"/>
              </p:ext>
            </p:extLst>
          </p:nvPr>
        </p:nvGraphicFramePr>
        <p:xfrm>
          <a:off x="7058416" y="1850394"/>
          <a:ext cx="4147250" cy="391157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DA69E15-98F2-4E2D-914C-ED37B41D89B1}"/>
              </a:ext>
            </a:extLst>
          </p:cNvPr>
          <p:cNvSpPr txBox="1"/>
          <p:nvPr/>
        </p:nvSpPr>
        <p:spPr>
          <a:xfrm>
            <a:off x="372933" y="5781457"/>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2,668</a:t>
            </a:r>
          </a:p>
        </p:txBody>
      </p:sp>
      <p:sp>
        <p:nvSpPr>
          <p:cNvPr id="7" name="TextBox 6">
            <a:extLst>
              <a:ext uri="{FF2B5EF4-FFF2-40B4-BE49-F238E27FC236}">
                <a16:creationId xmlns:a16="http://schemas.microsoft.com/office/drawing/2014/main" id="{A2C5E7E3-311B-4DE0-A78C-6716F03B0C1F}"/>
              </a:ext>
            </a:extLst>
          </p:cNvPr>
          <p:cNvSpPr txBox="1"/>
          <p:nvPr/>
        </p:nvSpPr>
        <p:spPr>
          <a:xfrm>
            <a:off x="5908862" y="5781456"/>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2,668</a:t>
            </a:r>
          </a:p>
        </p:txBody>
      </p:sp>
      <p:sp>
        <p:nvSpPr>
          <p:cNvPr id="8" name="Title 1">
            <a:extLst>
              <a:ext uri="{FF2B5EF4-FFF2-40B4-BE49-F238E27FC236}">
                <a16:creationId xmlns:a16="http://schemas.microsoft.com/office/drawing/2014/main" id="{0865AD76-8A95-4CF9-8A15-D47476CEA4B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3" name="Picture 2" descr="A picture containing light, drawing&#10;&#10;Description automatically generated">
            <a:extLst>
              <a:ext uri="{FF2B5EF4-FFF2-40B4-BE49-F238E27FC236}">
                <a16:creationId xmlns:a16="http://schemas.microsoft.com/office/drawing/2014/main" id="{B2DAA210-2485-453E-9AA6-A9FE804FC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97400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285458" y="2107372"/>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Trying smoking and vaping</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A8AAB-BF88-40D0-954A-F8F7A87323C7}"/>
              </a:ext>
            </a:extLst>
          </p:cNvPr>
          <p:cNvSpPr txBox="1"/>
          <p:nvPr/>
        </p:nvSpPr>
        <p:spPr>
          <a:xfrm>
            <a:off x="4348344" y="1691874"/>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it is OK for young people to smoke?</a:t>
            </a:r>
          </a:p>
        </p:txBody>
      </p:sp>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27C8289-F3EE-4186-8A1C-EAA6823B50E3}"/>
              </a:ext>
            </a:extLst>
          </p:cNvPr>
          <p:cNvSpPr txBox="1"/>
          <p:nvPr/>
        </p:nvSpPr>
        <p:spPr>
          <a:xfrm>
            <a:off x="8420989" y="1691873"/>
            <a:ext cx="3567706"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Does anyone smoke inside at home or in the car?</a:t>
            </a:r>
          </a:p>
        </p:txBody>
      </p:sp>
      <p:graphicFrame>
        <p:nvGraphicFramePr>
          <p:cNvPr id="2" name="Chart 1">
            <a:extLst>
              <a:ext uri="{FF2B5EF4-FFF2-40B4-BE49-F238E27FC236}">
                <a16:creationId xmlns:a16="http://schemas.microsoft.com/office/drawing/2014/main" id="{3354DF96-903B-4577-91C0-570E0106CBB0}"/>
              </a:ext>
            </a:extLst>
          </p:cNvPr>
          <p:cNvGraphicFramePr/>
          <p:nvPr>
            <p:extLst>
              <p:ext uri="{D42A27DB-BD31-4B8C-83A1-F6EECF244321}">
                <p14:modId xmlns:p14="http://schemas.microsoft.com/office/powerpoint/2010/main" val="2596711932"/>
              </p:ext>
            </p:extLst>
          </p:nvPr>
        </p:nvGraphicFramePr>
        <p:xfrm>
          <a:off x="55516" y="2663450"/>
          <a:ext cx="3742655" cy="2957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97BC30-F24C-4DFE-AA3A-40457B864816}"/>
              </a:ext>
            </a:extLst>
          </p:cNvPr>
          <p:cNvGraphicFramePr/>
          <p:nvPr>
            <p:extLst>
              <p:ext uri="{D42A27DB-BD31-4B8C-83A1-F6EECF244321}">
                <p14:modId xmlns:p14="http://schemas.microsoft.com/office/powerpoint/2010/main" val="3017393032"/>
              </p:ext>
            </p:extLst>
          </p:nvPr>
        </p:nvGraphicFramePr>
        <p:xfrm>
          <a:off x="4148754" y="2333039"/>
          <a:ext cx="3837696" cy="36178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DCAAD7A-DB8F-4B04-A866-AC8F6347F6E5}"/>
              </a:ext>
            </a:extLst>
          </p:cNvPr>
          <p:cNvGraphicFramePr/>
          <p:nvPr>
            <p:extLst>
              <p:ext uri="{D42A27DB-BD31-4B8C-83A1-F6EECF244321}">
                <p14:modId xmlns:p14="http://schemas.microsoft.com/office/powerpoint/2010/main" val="894153438"/>
              </p:ext>
            </p:extLst>
          </p:nvPr>
        </p:nvGraphicFramePr>
        <p:xfrm>
          <a:off x="8225435" y="2663450"/>
          <a:ext cx="3742655" cy="295702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76E0A81-E2B5-417A-8023-E84EE8E3AA27}"/>
              </a:ext>
            </a:extLst>
          </p:cNvPr>
          <p:cNvSpPr txBox="1"/>
          <p:nvPr/>
        </p:nvSpPr>
        <p:spPr>
          <a:xfrm>
            <a:off x="4121746" y="5909473"/>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2,670</a:t>
            </a:r>
          </a:p>
        </p:txBody>
      </p:sp>
      <p:sp>
        <p:nvSpPr>
          <p:cNvPr id="11" name="Title 1">
            <a:extLst>
              <a:ext uri="{FF2B5EF4-FFF2-40B4-BE49-F238E27FC236}">
                <a16:creationId xmlns:a16="http://schemas.microsoft.com/office/drawing/2014/main" id="{13A7D002-0EF0-4E26-B157-CDA86E6DF36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870646DE-FD66-46A1-BF11-346C712E03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65175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0" name="Table 5">
            <a:extLst>
              <a:ext uri="{FF2B5EF4-FFF2-40B4-BE49-F238E27FC236}">
                <a16:creationId xmlns:a16="http://schemas.microsoft.com/office/drawing/2014/main" id="{B4454DD7-2870-4301-928E-22553811F859}"/>
              </a:ext>
            </a:extLst>
          </p:cNvPr>
          <p:cNvGraphicFramePr>
            <a:graphicFrameLocks noGrp="1"/>
          </p:cNvGraphicFramePr>
          <p:nvPr>
            <p:ph idx="1"/>
            <p:extLst>
              <p:ext uri="{D42A27DB-BD31-4B8C-83A1-F6EECF244321}">
                <p14:modId xmlns:p14="http://schemas.microsoft.com/office/powerpoint/2010/main" val="3236195064"/>
              </p:ext>
            </p:extLst>
          </p:nvPr>
        </p:nvGraphicFramePr>
        <p:xfrm>
          <a:off x="918410" y="1417790"/>
          <a:ext cx="9827994" cy="42445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Smoking and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Never tried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Think it is ok for young people to drink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7020766"/>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At least tried smoking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At least tried e-cigarettes/vaping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Think it is ok for young people to smoke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85653915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Someone smokes inside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982074653"/>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Someone smokes in the car</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C57872BA-5A02-436D-8929-0F0A42D46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9803240A-14D5-42B9-8A93-B07105649BC2}"/>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ACE61D91-6CE5-42FB-8345-60D9DA3B6C0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58A8D6F8-5E2E-4031-8B1E-604F178BC349}"/>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13F5110-14F8-40E3-AB4C-8B192D5D1968}"/>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1B9D6E92-90CC-4151-9595-9177386495CF}"/>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1527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AE3268C4-2F34-405D-9C44-276B47D75C6E}"/>
              </a:ext>
            </a:extLst>
          </p:cNvPr>
          <p:cNvGraphicFramePr>
            <a:graphicFrameLocks noGrp="1"/>
          </p:cNvGraphicFramePr>
          <p:nvPr>
            <p:ph idx="1"/>
            <p:extLst>
              <p:ext uri="{D42A27DB-BD31-4B8C-83A1-F6EECF244321}">
                <p14:modId xmlns:p14="http://schemas.microsoft.com/office/powerpoint/2010/main" val="3454046683"/>
              </p:ext>
            </p:extLst>
          </p:nvPr>
        </p:nvGraphicFramePr>
        <p:xfrm>
          <a:off x="904999" y="1412227"/>
          <a:ext cx="8943392" cy="436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Smoking and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Never tried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Think it is ok for young people to drink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27741810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At least tried smoking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At least tried e-cigarettes/vaping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Think it is ok for young people to smoke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Someone smokes inside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068735443"/>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Someone smokes in the car</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2B9FA11D-876D-4803-A537-F420BD9CA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D375EB49-8F6E-4547-B7F7-224875F7D8E1}"/>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52CEC45-B6FF-460F-BB85-7ADA331FCE7C}"/>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38308BBE-DB1E-4A27-9E4C-088C88CB01B2}"/>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0EA25BC-8BFA-4159-BCC9-B80194EC08BF}"/>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1D955F31-34F6-4F2B-ADC6-B811710CEEF1}"/>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9332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24</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 </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170387" y="1391368"/>
            <a:ext cx="3658464"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ever feel scared of going to school because you are being bullied or picked on?</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2045840387"/>
              </p:ext>
            </p:extLst>
          </p:nvPr>
        </p:nvGraphicFramePr>
        <p:xfrm>
          <a:off x="132468" y="2357721"/>
          <a:ext cx="3933891" cy="2849056"/>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A8AAB-BF88-40D0-954A-F8F7A87323C7}"/>
              </a:ext>
            </a:extLst>
          </p:cNvPr>
          <p:cNvSpPr txBox="1"/>
          <p:nvPr/>
        </p:nvSpPr>
        <p:spPr>
          <a:xfrm>
            <a:off x="4370581" y="1514478"/>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Reasons for being bullied</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218197" y="1391368"/>
            <a:ext cx="3455918"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If you were being picked on or bullied, do you think your school would help make it stop?</a:t>
            </a:r>
          </a:p>
        </p:txBody>
      </p:sp>
      <p:graphicFrame>
        <p:nvGraphicFramePr>
          <p:cNvPr id="2" name="Chart 1">
            <a:extLst>
              <a:ext uri="{FF2B5EF4-FFF2-40B4-BE49-F238E27FC236}">
                <a16:creationId xmlns:a16="http://schemas.microsoft.com/office/drawing/2014/main" id="{8C8EC1D0-74A1-4CBD-BAE2-12FFA6B441CA}"/>
              </a:ext>
            </a:extLst>
          </p:cNvPr>
          <p:cNvGraphicFramePr/>
          <p:nvPr>
            <p:extLst>
              <p:ext uri="{D42A27DB-BD31-4B8C-83A1-F6EECF244321}">
                <p14:modId xmlns:p14="http://schemas.microsoft.com/office/powerpoint/2010/main" val="1132760775"/>
              </p:ext>
            </p:extLst>
          </p:nvPr>
        </p:nvGraphicFramePr>
        <p:xfrm>
          <a:off x="4152355" y="1988388"/>
          <a:ext cx="3933891" cy="3773692"/>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846C19C2-F4C1-49FA-A9F4-45A26BAC756D}"/>
              </a:ext>
            </a:extLst>
          </p:cNvPr>
          <p:cNvGraphicFramePr/>
          <p:nvPr>
            <p:extLst>
              <p:ext uri="{D42A27DB-BD31-4B8C-83A1-F6EECF244321}">
                <p14:modId xmlns:p14="http://schemas.microsoft.com/office/powerpoint/2010/main" val="324434752"/>
              </p:ext>
            </p:extLst>
          </p:nvPr>
        </p:nvGraphicFramePr>
        <p:xfrm>
          <a:off x="8086245" y="1899125"/>
          <a:ext cx="3837696" cy="361784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FF7FC407-687B-4663-9E9D-FD8906A28172}"/>
              </a:ext>
            </a:extLst>
          </p:cNvPr>
          <p:cNvSpPr txBox="1"/>
          <p:nvPr/>
        </p:nvSpPr>
        <p:spPr>
          <a:xfrm>
            <a:off x="266739"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2,625</a:t>
            </a:r>
          </a:p>
        </p:txBody>
      </p:sp>
      <p:sp>
        <p:nvSpPr>
          <p:cNvPr id="8" name="TextBox 7">
            <a:extLst>
              <a:ext uri="{FF2B5EF4-FFF2-40B4-BE49-F238E27FC236}">
                <a16:creationId xmlns:a16="http://schemas.microsoft.com/office/drawing/2014/main" id="{7038D416-C2E9-4BED-B4B2-9ED40E867CA9}"/>
              </a:ext>
            </a:extLst>
          </p:cNvPr>
          <p:cNvSpPr txBox="1"/>
          <p:nvPr/>
        </p:nvSpPr>
        <p:spPr>
          <a:xfrm>
            <a:off x="4148754"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2,399 – 2,474 </a:t>
            </a:r>
          </a:p>
        </p:txBody>
      </p:sp>
      <p:sp>
        <p:nvSpPr>
          <p:cNvPr id="10" name="TextBox 9">
            <a:extLst>
              <a:ext uri="{FF2B5EF4-FFF2-40B4-BE49-F238E27FC236}">
                <a16:creationId xmlns:a16="http://schemas.microsoft.com/office/drawing/2014/main" id="{4F4F72F7-69E5-4AAF-A02B-36ABBA8EFBF4}"/>
              </a:ext>
            </a:extLst>
          </p:cNvPr>
          <p:cNvSpPr txBox="1"/>
          <p:nvPr/>
        </p:nvSpPr>
        <p:spPr>
          <a:xfrm>
            <a:off x="8147837"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2,620</a:t>
            </a:r>
          </a:p>
        </p:txBody>
      </p:sp>
      <p:sp>
        <p:nvSpPr>
          <p:cNvPr id="11" name="Title 1">
            <a:extLst>
              <a:ext uri="{FF2B5EF4-FFF2-40B4-BE49-F238E27FC236}">
                <a16:creationId xmlns:a16="http://schemas.microsoft.com/office/drawing/2014/main" id="{D4C2D40D-6D53-45C3-B884-B83EEFFFFEB6}"/>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E231445F-5C38-4E0B-A70F-6BF3BFFECD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25546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25</a:t>
            </a:fld>
            <a:r>
              <a:rPr lang="en-GB" dirty="0"/>
              <a:t> </a:t>
            </a:r>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15" name="TextBox 14">
            <a:extLst>
              <a:ext uri="{FF2B5EF4-FFF2-40B4-BE49-F238E27FC236}">
                <a16:creationId xmlns:a16="http://schemas.microsoft.com/office/drawing/2014/main" id="{E3D64A60-28CD-43C4-A923-EC3EB891F17A}"/>
              </a:ext>
            </a:extLst>
          </p:cNvPr>
          <p:cNvSpPr txBox="1"/>
          <p:nvPr/>
        </p:nvSpPr>
        <p:spPr>
          <a:xfrm>
            <a:off x="6096000" y="1427815"/>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safe do you feel at home with the people you live with?</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913582" y="136614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550350" y="1427815"/>
            <a:ext cx="497858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safe do you feel in the area where you live? By Local IMD Quintile¹</a:t>
            </a:r>
          </a:p>
        </p:txBody>
      </p:sp>
      <p:graphicFrame>
        <p:nvGraphicFramePr>
          <p:cNvPr id="3" name="Chart 2">
            <a:extLst>
              <a:ext uri="{FF2B5EF4-FFF2-40B4-BE49-F238E27FC236}">
                <a16:creationId xmlns:a16="http://schemas.microsoft.com/office/drawing/2014/main" id="{6BBB629F-2CB7-4D54-A2FA-0904D0DB8956}"/>
              </a:ext>
            </a:extLst>
          </p:cNvPr>
          <p:cNvGraphicFramePr/>
          <p:nvPr>
            <p:extLst>
              <p:ext uri="{D42A27DB-BD31-4B8C-83A1-F6EECF244321}">
                <p14:modId xmlns:p14="http://schemas.microsoft.com/office/powerpoint/2010/main" val="3437805378"/>
              </p:ext>
            </p:extLst>
          </p:nvPr>
        </p:nvGraphicFramePr>
        <p:xfrm>
          <a:off x="153066" y="2062710"/>
          <a:ext cx="5301431" cy="3778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E7ADC01-3AA9-46CF-BFB8-9D17892246EA}"/>
              </a:ext>
            </a:extLst>
          </p:cNvPr>
          <p:cNvGraphicFramePr/>
          <p:nvPr>
            <p:extLst>
              <p:ext uri="{D42A27DB-BD31-4B8C-83A1-F6EECF244321}">
                <p14:modId xmlns:p14="http://schemas.microsoft.com/office/powerpoint/2010/main" val="3401071534"/>
              </p:ext>
            </p:extLst>
          </p:nvPr>
        </p:nvGraphicFramePr>
        <p:xfrm>
          <a:off x="6988539" y="1934295"/>
          <a:ext cx="4264834" cy="34958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0232C0A-6A91-49EC-85BB-B1B961D0CEB4}"/>
              </a:ext>
            </a:extLst>
          </p:cNvPr>
          <p:cNvSpPr txBox="1"/>
          <p:nvPr/>
        </p:nvSpPr>
        <p:spPr>
          <a:xfrm>
            <a:off x="6102767" y="5884575"/>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2,624</a:t>
            </a:r>
          </a:p>
        </p:txBody>
      </p:sp>
      <p:sp>
        <p:nvSpPr>
          <p:cNvPr id="8" name="Title 1">
            <a:extLst>
              <a:ext uri="{FF2B5EF4-FFF2-40B4-BE49-F238E27FC236}">
                <a16:creationId xmlns:a16="http://schemas.microsoft.com/office/drawing/2014/main" id="{06A54858-AA1E-4B2C-94E2-46F1CC8FF7E8}"/>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C166278E-B2D2-4CB0-B624-B63189140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19134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71E7924-A5A4-47D9-B0BA-4C55336E025F}"/>
              </a:ext>
            </a:extLst>
          </p:cNvPr>
          <p:cNvGraphicFramePr>
            <a:graphicFrameLocks noGrp="1"/>
          </p:cNvGraphicFramePr>
          <p:nvPr>
            <p:ph idx="1"/>
            <p:extLst>
              <p:ext uri="{D42A27DB-BD31-4B8C-83A1-F6EECF244321}">
                <p14:modId xmlns:p14="http://schemas.microsoft.com/office/powerpoint/2010/main" val="704941753"/>
              </p:ext>
            </p:extLst>
          </p:nvPr>
        </p:nvGraphicFramePr>
        <p:xfrm>
          <a:off x="953125" y="1439056"/>
          <a:ext cx="10037512" cy="33301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Bullying and safety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‘Often/very often’ scared of going to school due to bullying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‘Picked on’ or bullied because of size or weight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If bullied, think school would not help make it stop</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Feel safe in the area where they live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Feel safe at home with people they live with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95%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26084150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90986733-B06B-4D58-AF8C-41E490363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064BE7D7-F95E-49D1-B77E-5FF840755E10}"/>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6A66E583-C1BB-4AAB-A12B-CE80922BE59F}"/>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95B0206C-5F6D-4394-9546-0516A9A7841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D27168A-4EA3-4621-BEDD-DDF57DDA875F}"/>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9934B46B-93AE-4D61-AEEC-065E3183381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336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6" name="Table 5">
            <a:extLst>
              <a:ext uri="{FF2B5EF4-FFF2-40B4-BE49-F238E27FC236}">
                <a16:creationId xmlns:a16="http://schemas.microsoft.com/office/drawing/2014/main" id="{27950502-B41C-4420-BB3C-3A2E41538F40}"/>
              </a:ext>
            </a:extLst>
          </p:cNvPr>
          <p:cNvGraphicFramePr>
            <a:graphicFrameLocks/>
          </p:cNvGraphicFramePr>
          <p:nvPr>
            <p:extLst>
              <p:ext uri="{D42A27DB-BD31-4B8C-83A1-F6EECF244321}">
                <p14:modId xmlns:p14="http://schemas.microsoft.com/office/powerpoint/2010/main" val="2461907647"/>
              </p:ext>
            </p:extLst>
          </p:nvPr>
        </p:nvGraphicFramePr>
        <p:xfrm>
          <a:off x="934452" y="1446878"/>
          <a:ext cx="8943392" cy="342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Bullying and safety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‘Often/very often’ scared of going to school due to bullying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‘Picked on’ or bullied because of size or weight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If bullied, think school would not help make it stop</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kern="1200" dirty="0">
                          <a:solidFill>
                            <a:schemeClr val="tx1"/>
                          </a:solidFill>
                          <a:latin typeface="Arial" panose="020B0604020202020204" pitchFamily="34" charset="0"/>
                          <a:ea typeface="+mn-ea"/>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kern="1200" dirty="0">
                          <a:solidFill>
                            <a:schemeClr val="tx1"/>
                          </a:solidFill>
                          <a:latin typeface="Arial" panose="020B0604020202020204" pitchFamily="34" charset="0"/>
                          <a:ea typeface="+mn-ea"/>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kern="1200" dirty="0">
                          <a:solidFill>
                            <a:schemeClr val="tx1"/>
                          </a:solidFill>
                          <a:latin typeface="Arial" panose="020B0604020202020204" pitchFamily="34" charset="0"/>
                          <a:ea typeface="+mn-ea"/>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Feel safe in the area where they live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68735443"/>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Feel safe at home with people they live with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F4BE694-49C2-46B7-B3F1-334195324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9E2468A9-68BB-4305-A283-C5950DD31F25}"/>
              </a:ext>
            </a:extLst>
          </p:cNvPr>
          <p:cNvGrpSpPr/>
          <p:nvPr/>
        </p:nvGrpSpPr>
        <p:grpSpPr>
          <a:xfrm>
            <a:off x="7122750" y="693961"/>
            <a:ext cx="4844155" cy="646332"/>
            <a:chOff x="7122750" y="693961"/>
            <a:chExt cx="4844155" cy="646332"/>
          </a:xfrm>
        </p:grpSpPr>
        <p:sp>
          <p:nvSpPr>
            <p:cNvPr id="11" name="TextBox 10">
              <a:extLst>
                <a:ext uri="{FF2B5EF4-FFF2-40B4-BE49-F238E27FC236}">
                  <a16:creationId xmlns:a16="http://schemas.microsoft.com/office/drawing/2014/main" id="{B1C6A274-BBA0-4CE5-A697-612EFC7709A8}"/>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2" name="Rectangle 11">
              <a:extLst>
                <a:ext uri="{FF2B5EF4-FFF2-40B4-BE49-F238E27FC236}">
                  <a16:creationId xmlns:a16="http://schemas.microsoft.com/office/drawing/2014/main" id="{69FE8DAA-CAB9-441C-93B5-C0151AFEBDC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0317A64-4479-4453-823B-54B71CF64C88}"/>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5" name="Rectangle 14">
              <a:extLst>
                <a:ext uri="{FF2B5EF4-FFF2-40B4-BE49-F238E27FC236}">
                  <a16:creationId xmlns:a16="http://schemas.microsoft.com/office/drawing/2014/main" id="{CCE00BDB-D376-4DDD-AC4D-77A5166F36B7}"/>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39777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 general, how happy do you feel with your life at the moment?</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4135176639"/>
              </p:ext>
            </p:extLst>
          </p:nvPr>
        </p:nvGraphicFramePr>
        <p:xfrm>
          <a:off x="214863" y="1997790"/>
          <a:ext cx="3933891" cy="417629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4368041" y="1397606"/>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feel lonely?</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254241" y="1391368"/>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Mental wellbeing scores² </a:t>
            </a:r>
          </a:p>
        </p:txBody>
      </p:sp>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3414A60A-9651-4877-8F8A-EE05627B6CAA}"/>
              </a:ext>
            </a:extLst>
          </p:cNvPr>
          <p:cNvGraphicFramePr/>
          <p:nvPr>
            <p:extLst>
              <p:ext uri="{D42A27DB-BD31-4B8C-83A1-F6EECF244321}">
                <p14:modId xmlns:p14="http://schemas.microsoft.com/office/powerpoint/2010/main" val="2375084731"/>
              </p:ext>
            </p:extLst>
          </p:nvPr>
        </p:nvGraphicFramePr>
        <p:xfrm>
          <a:off x="4066359" y="1824590"/>
          <a:ext cx="3890889" cy="4252360"/>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9E36C6E0-6D1E-4F96-9CDC-E741B2723F34}"/>
              </a:ext>
            </a:extLst>
          </p:cNvPr>
          <p:cNvGraphicFramePr/>
          <p:nvPr>
            <p:extLst>
              <p:ext uri="{D42A27DB-BD31-4B8C-83A1-F6EECF244321}">
                <p14:modId xmlns:p14="http://schemas.microsoft.com/office/powerpoint/2010/main" val="555477347"/>
              </p:ext>
            </p:extLst>
          </p:nvPr>
        </p:nvGraphicFramePr>
        <p:xfrm>
          <a:off x="8168640" y="1824590"/>
          <a:ext cx="3933891" cy="42523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a:extLst>
              <a:ext uri="{FF2B5EF4-FFF2-40B4-BE49-F238E27FC236}">
                <a16:creationId xmlns:a16="http://schemas.microsoft.com/office/drawing/2014/main" id="{C0C9DEC1-0526-4876-A325-EA04445B3E52}"/>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00BAD6B3-4A94-4A6E-A528-6436EFA8B0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327233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8" name="Title 1">
            <a:extLst>
              <a:ext uri="{FF2B5EF4-FFF2-40B4-BE49-F238E27FC236}">
                <a16:creationId xmlns:a16="http://schemas.microsoft.com/office/drawing/2014/main" id="{5BCDDD60-79B4-4A4D-9F44-54D56E3A50D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52664BB5-DE5D-415E-B044-A41A83ACB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14" name="TextBox 13">
            <a:extLst>
              <a:ext uri="{FF2B5EF4-FFF2-40B4-BE49-F238E27FC236}">
                <a16:creationId xmlns:a16="http://schemas.microsoft.com/office/drawing/2014/main" id="{412FADF0-B56F-4D8F-BE8D-FD73E6A479B6}"/>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Worries </a:t>
            </a:r>
            <a:r>
              <a:rPr lang="en-GB" sz="1600" b="1" i="1" dirty="0">
                <a:latin typeface="Arial" panose="020B0604020202020204" pitchFamily="34" charset="0"/>
                <a:cs typeface="Arial" panose="020B0604020202020204" pitchFamily="34" charset="0"/>
              </a:rPr>
              <a:t>(% shown is total ‘quite a lot’ or ‘a lot’)</a:t>
            </a:r>
            <a:endParaRPr lang="en-GB" sz="16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2A0085A-9FD6-45D2-B395-44869197C7D4}"/>
              </a:ext>
            </a:extLst>
          </p:cNvPr>
          <p:cNvSpPr txBox="1"/>
          <p:nvPr/>
        </p:nvSpPr>
        <p:spPr>
          <a:xfrm>
            <a:off x="4368041" y="1397606"/>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things to do when worrying</a:t>
            </a:r>
          </a:p>
        </p:txBody>
      </p:sp>
      <p:sp>
        <p:nvSpPr>
          <p:cNvPr id="17" name="TextBox 16">
            <a:extLst>
              <a:ext uri="{FF2B5EF4-FFF2-40B4-BE49-F238E27FC236}">
                <a16:creationId xmlns:a16="http://schemas.microsoft.com/office/drawing/2014/main" id="{9C69FD1A-F63D-41A2-9438-6C009B5829E4}"/>
              </a:ext>
            </a:extLst>
          </p:cNvPr>
          <p:cNvSpPr txBox="1"/>
          <p:nvPr/>
        </p:nvSpPr>
        <p:spPr>
          <a:xfrm>
            <a:off x="8175994" y="1391368"/>
            <a:ext cx="3799041"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Meeting recommended amount (9¼  hours) of sleep for 12 year olds on school nights</a:t>
            </a:r>
            <a:r>
              <a:rPr lang="en-GB" sz="1600" b="1" baseline="30000" dirty="0">
                <a:latin typeface="Arial" panose="020B0604020202020204" pitchFamily="34" charset="0"/>
                <a:cs typeface="Arial" panose="020B0604020202020204" pitchFamily="34" charset="0"/>
              </a:rPr>
              <a:t>4</a:t>
            </a:r>
            <a:r>
              <a:rPr lang="en-GB" sz="1600" b="1" dirty="0">
                <a:latin typeface="Arial" panose="020B0604020202020204" pitchFamily="34" charset="0"/>
                <a:cs typeface="Arial" panose="020B0604020202020204" pitchFamily="34" charset="0"/>
              </a:rPr>
              <a:t> </a:t>
            </a:r>
          </a:p>
        </p:txBody>
      </p:sp>
      <p:cxnSp>
        <p:nvCxnSpPr>
          <p:cNvPr id="18" name="Straight Connector 17">
            <a:extLst>
              <a:ext uri="{FF2B5EF4-FFF2-40B4-BE49-F238E27FC236}">
                <a16:creationId xmlns:a16="http://schemas.microsoft.com/office/drawing/2014/main" id="{3783228C-E84E-48BC-B483-D301C058191A}"/>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953526-F412-4FF9-B459-26F86B8B0E5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7A69929E-F1FB-40D9-845A-5AB2ECD420C2}"/>
              </a:ext>
            </a:extLst>
          </p:cNvPr>
          <p:cNvGraphicFramePr/>
          <p:nvPr>
            <p:extLst>
              <p:ext uri="{D42A27DB-BD31-4B8C-83A1-F6EECF244321}">
                <p14:modId xmlns:p14="http://schemas.microsoft.com/office/powerpoint/2010/main" val="2189466576"/>
              </p:ext>
            </p:extLst>
          </p:nvPr>
        </p:nvGraphicFramePr>
        <p:xfrm>
          <a:off x="416616" y="2085235"/>
          <a:ext cx="3262064" cy="36297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C28D77B5-80EC-422C-B7EC-C20BDD873B19}"/>
              </a:ext>
            </a:extLst>
          </p:cNvPr>
          <p:cNvGraphicFramePr/>
          <p:nvPr>
            <p:extLst>
              <p:ext uri="{D42A27DB-BD31-4B8C-83A1-F6EECF244321}">
                <p14:modId xmlns:p14="http://schemas.microsoft.com/office/powerpoint/2010/main" val="3707056161"/>
              </p:ext>
            </p:extLst>
          </p:nvPr>
        </p:nvGraphicFramePr>
        <p:xfrm>
          <a:off x="4156107" y="2000631"/>
          <a:ext cx="3813434" cy="3725186"/>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953AAC10-75DD-4142-8F15-F95BE3818FB4}"/>
              </a:ext>
            </a:extLst>
          </p:cNvPr>
          <p:cNvSpPr txBox="1"/>
          <p:nvPr/>
        </p:nvSpPr>
        <p:spPr>
          <a:xfrm>
            <a:off x="199204" y="586519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2,517 – 2,538</a:t>
            </a:r>
          </a:p>
        </p:txBody>
      </p:sp>
      <p:sp>
        <p:nvSpPr>
          <p:cNvPr id="29" name="TextBox 28">
            <a:extLst>
              <a:ext uri="{FF2B5EF4-FFF2-40B4-BE49-F238E27FC236}">
                <a16:creationId xmlns:a16="http://schemas.microsoft.com/office/drawing/2014/main" id="{0CFBFF6E-3AF2-4147-AA39-B1E8607746E4}"/>
              </a:ext>
            </a:extLst>
          </p:cNvPr>
          <p:cNvSpPr txBox="1"/>
          <p:nvPr/>
        </p:nvSpPr>
        <p:spPr>
          <a:xfrm>
            <a:off x="4158323" y="5865191"/>
            <a:ext cx="1500238"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2,538</a:t>
            </a:r>
          </a:p>
        </p:txBody>
      </p:sp>
      <p:graphicFrame>
        <p:nvGraphicFramePr>
          <p:cNvPr id="31" name="Chart 30">
            <a:extLst>
              <a:ext uri="{FF2B5EF4-FFF2-40B4-BE49-F238E27FC236}">
                <a16:creationId xmlns:a16="http://schemas.microsoft.com/office/drawing/2014/main" id="{4076D5D3-6699-4A77-B98E-DFF49C2F850D}"/>
              </a:ext>
            </a:extLst>
          </p:cNvPr>
          <p:cNvGraphicFramePr/>
          <p:nvPr>
            <p:extLst>
              <p:ext uri="{D42A27DB-BD31-4B8C-83A1-F6EECF244321}">
                <p14:modId xmlns:p14="http://schemas.microsoft.com/office/powerpoint/2010/main" val="3913513978"/>
              </p:ext>
            </p:extLst>
          </p:nvPr>
        </p:nvGraphicFramePr>
        <p:xfrm>
          <a:off x="8043247" y="1928223"/>
          <a:ext cx="4554765" cy="4586426"/>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3DC594DC-E381-4042-A2E0-AAEE4AED8420}"/>
              </a:ext>
            </a:extLst>
          </p:cNvPr>
          <p:cNvSpPr txBox="1"/>
          <p:nvPr/>
        </p:nvSpPr>
        <p:spPr>
          <a:xfrm>
            <a:off x="8219941" y="5842697"/>
            <a:ext cx="1500238"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1,776</a:t>
            </a:r>
          </a:p>
        </p:txBody>
      </p:sp>
    </p:spTree>
    <p:extLst>
      <p:ext uri="{BB962C8B-B14F-4D97-AF65-F5344CB8AC3E}">
        <p14:creationId xmlns:p14="http://schemas.microsoft.com/office/powerpoint/2010/main" val="297485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2"/>
            <a:ext cx="10515600" cy="4920951"/>
          </a:xfrm>
        </p:spPr>
        <p:txBody>
          <a:bodyPr>
            <a:normAutofit fontScale="70000" lnSpcReduction="20000"/>
          </a:bodyPr>
          <a:lstStyle/>
          <a:p>
            <a:pPr algn="just">
              <a:lnSpc>
                <a:spcPct val="134000"/>
              </a:lnSpc>
            </a:pPr>
            <a:r>
              <a:rPr lang="en-GB" sz="2400" dirty="0">
                <a:latin typeface="Arial" panose="020B0604020202020204" pitchFamily="34" charset="0"/>
                <a:cs typeface="Arial" panose="020B0604020202020204" pitchFamily="34" charset="0"/>
              </a:rPr>
              <a:t>The Wakefield School Survey 2020 was carried out with Year 3, Year 5, Year 7 and Year 9 pupils in the spring term 2020 between January and March 2020, before the national lockdown due to the pandemic.</a:t>
            </a:r>
          </a:p>
          <a:p>
            <a:pPr algn="just">
              <a:lnSpc>
                <a:spcPct val="134000"/>
              </a:lnSpc>
            </a:pPr>
            <a:r>
              <a:rPr lang="en-GB" sz="2400" dirty="0">
                <a:latin typeface="Arial" panose="020B0604020202020204" pitchFamily="34" charset="0"/>
                <a:cs typeface="Arial" panose="020B0604020202020204" pitchFamily="34" charset="0"/>
              </a:rPr>
              <a:t>The Wakefield Council Public Health team have been using the Health Related Behaviour Questionnaire (HRBQ) every two years since 2009 as a way of collecting robust information about young people’s health and lifestyles.</a:t>
            </a:r>
          </a:p>
          <a:p>
            <a:pPr algn="just">
              <a:lnSpc>
                <a:spcPct val="134000"/>
              </a:lnSpc>
            </a:pPr>
            <a:r>
              <a:rPr lang="en-GB" sz="2400" dirty="0">
                <a:latin typeface="Arial" panose="020B0604020202020204" pitchFamily="34" charset="0"/>
                <a:cs typeface="Arial" panose="020B0604020202020204" pitchFamily="34" charset="0"/>
              </a:rPr>
              <a:t>This survey is an essential source of data for both schools and local authority commissioners alike, providing detailed and robust information about the health behaviours and lifestyle choices of the children living in the Wakefield district. </a:t>
            </a:r>
          </a:p>
          <a:p>
            <a:pPr algn="just">
              <a:lnSpc>
                <a:spcPct val="134000"/>
              </a:lnSpc>
            </a:pPr>
            <a:r>
              <a:rPr lang="en-GB" sz="2400" dirty="0">
                <a:latin typeface="Arial" panose="020B0604020202020204" pitchFamily="34" charset="0"/>
                <a:cs typeface="Arial" panose="020B0604020202020204" pitchFamily="34" charset="0"/>
              </a:rPr>
              <a:t>The content of the survey is widely consulted upon and uses age appropriate questions where necessary.</a:t>
            </a:r>
          </a:p>
          <a:p>
            <a:pPr algn="just">
              <a:lnSpc>
                <a:spcPct val="134000"/>
              </a:lnSpc>
            </a:pPr>
            <a:r>
              <a:rPr lang="en-GB" sz="2400" dirty="0">
                <a:latin typeface="Arial" panose="020B0604020202020204" pitchFamily="34" charset="0"/>
                <a:cs typeface="Arial" panose="020B0604020202020204" pitchFamily="34" charset="0"/>
              </a:rPr>
              <a:t>Pupils from Year 3, Year 5, Year 7 and Year 9 took part in the survey either online or via paper copy.</a:t>
            </a:r>
          </a:p>
          <a:p>
            <a:pPr algn="just">
              <a:lnSpc>
                <a:spcPct val="134000"/>
              </a:lnSpc>
            </a:pPr>
            <a:r>
              <a:rPr lang="en-GB" sz="2400" dirty="0">
                <a:latin typeface="Arial" panose="020B0604020202020204" pitchFamily="34" charset="0"/>
                <a:cs typeface="Arial" panose="020B0604020202020204" pitchFamily="34" charset="0"/>
              </a:rPr>
              <a:t>Enventure Research was commissioned to independently analyse and report on the findings.</a:t>
            </a:r>
          </a:p>
          <a:p>
            <a:pPr algn="just">
              <a:lnSpc>
                <a:spcPct val="134000"/>
              </a:lnSpc>
            </a:pPr>
            <a:r>
              <a:rPr lang="en-GB" sz="2400" dirty="0">
                <a:latin typeface="Arial" panose="020B0604020202020204" pitchFamily="34" charset="0"/>
                <a:cs typeface="Arial" panose="020B0604020202020204" pitchFamily="34" charset="0"/>
              </a:rPr>
              <a:t>In total, 2,792 valid responses were received from Year 7 pupils from 19 schools. </a:t>
            </a:r>
          </a:p>
          <a:p>
            <a:pPr algn="just">
              <a:lnSpc>
                <a:spcPct val="134000"/>
              </a:lnSpc>
            </a:pPr>
            <a:r>
              <a:rPr lang="en-GB" sz="2400" dirty="0">
                <a:latin typeface="Arial" panose="020B0604020202020204" pitchFamily="34" charset="0"/>
                <a:cs typeface="Arial" panose="020B0604020202020204" pitchFamily="34" charset="0"/>
              </a:rPr>
              <a:t>This report details responses from Year 7 pupils.</a:t>
            </a: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3</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D9BD8B5A-B4E3-4097-91C7-42C1CFEACB8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Introduction</a:t>
            </a:r>
          </a:p>
        </p:txBody>
      </p:sp>
      <p:pic>
        <p:nvPicPr>
          <p:cNvPr id="2" name="Picture 1" descr="A picture containing light, drawing&#10;&#10;Description automatically generated">
            <a:extLst>
              <a:ext uri="{FF2B5EF4-FFF2-40B4-BE49-F238E27FC236}">
                <a16:creationId xmlns:a16="http://schemas.microsoft.com/office/drawing/2014/main" id="{0E721FA2-2F06-4145-89D6-346FFB495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40649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0" name="Table 5">
            <a:extLst>
              <a:ext uri="{FF2B5EF4-FFF2-40B4-BE49-F238E27FC236}">
                <a16:creationId xmlns:a16="http://schemas.microsoft.com/office/drawing/2014/main" id="{EBC81134-B123-4F8F-8677-FE80200B4A6C}"/>
              </a:ext>
            </a:extLst>
          </p:cNvPr>
          <p:cNvGraphicFramePr>
            <a:graphicFrameLocks noGrp="1"/>
          </p:cNvGraphicFramePr>
          <p:nvPr>
            <p:ph idx="1"/>
            <p:extLst>
              <p:ext uri="{D42A27DB-BD31-4B8C-83A1-F6EECF244321}">
                <p14:modId xmlns:p14="http://schemas.microsoft.com/office/powerpoint/2010/main" val="810226896"/>
              </p:ext>
            </p:extLst>
          </p:nvPr>
        </p:nvGraphicFramePr>
        <p:xfrm>
          <a:off x="902368" y="1471140"/>
          <a:ext cx="10037512" cy="42445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Wellbeing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Happy with life at the moment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ysClr val="windowText" lastClr="000000"/>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ysClr val="windowText" lastClr="000000"/>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Feel lonely ‘some’ or ‘most’ of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High or maximum mental wellbeing score²</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ysClr val="windowText" lastClr="000000"/>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ysClr val="windowText" lastClr="000000"/>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Not getting 9¼ hours of sleep or more on school night⁴</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973103448"/>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school work/exams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08064492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the way they look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282133988"/>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problems with friends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0" kern="1200" dirty="0">
                          <a:solidFill>
                            <a:schemeClr val="tx1"/>
                          </a:solidFill>
                          <a:latin typeface="Arial" panose="020B0604020202020204" pitchFamily="34" charset="0"/>
                          <a:ea typeface="+mn-ea"/>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26084150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1B7174DF-7270-43E5-9768-59A61F2F9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BB763665-3B0B-4B80-AEDD-508B36BB175B}"/>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4A5A740-ECF7-4CE9-BA83-CCA0013ABB0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54792ADA-B062-4178-BDAB-FA02AF3C88D5}"/>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4D640B7-F7D7-44F1-A7F1-8849512598FA}"/>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625EA2FD-9321-4A95-BFF1-8275C971828D}"/>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908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8" name="Table 5">
            <a:extLst>
              <a:ext uri="{FF2B5EF4-FFF2-40B4-BE49-F238E27FC236}">
                <a16:creationId xmlns:a16="http://schemas.microsoft.com/office/drawing/2014/main" id="{0A33900E-DACA-4235-A172-5E525C5A5DD7}"/>
              </a:ext>
            </a:extLst>
          </p:cNvPr>
          <p:cNvGraphicFramePr>
            <a:graphicFrameLocks noGrp="1"/>
          </p:cNvGraphicFramePr>
          <p:nvPr>
            <p:ph idx="1"/>
            <p:extLst>
              <p:ext uri="{D42A27DB-BD31-4B8C-83A1-F6EECF244321}">
                <p14:modId xmlns:p14="http://schemas.microsoft.com/office/powerpoint/2010/main" val="314781519"/>
              </p:ext>
            </p:extLst>
          </p:nvPr>
        </p:nvGraphicFramePr>
        <p:xfrm>
          <a:off x="902368" y="1429283"/>
          <a:ext cx="8891608" cy="4097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548640">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Wellbeing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Happy with life at the moment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Feel lonely ‘some’ or ‘most’ of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High or maximum mental wellbeing score²</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68735443"/>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Not getting 9¼ hours of sleep or more on school night⁴</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913382354"/>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school work/exams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417374665"/>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the way they look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154652606"/>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problems with friends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507D3572-BCD1-4518-B211-4511F3D48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FBE86E95-0AE6-44C4-B301-2450DCBE4E0B}"/>
              </a:ext>
            </a:extLst>
          </p:cNvPr>
          <p:cNvGrpSpPr/>
          <p:nvPr/>
        </p:nvGrpSpPr>
        <p:grpSpPr>
          <a:xfrm>
            <a:off x="7122750" y="693961"/>
            <a:ext cx="4844155" cy="646332"/>
            <a:chOff x="7122750" y="693961"/>
            <a:chExt cx="4844155" cy="646332"/>
          </a:xfrm>
        </p:grpSpPr>
        <p:sp>
          <p:nvSpPr>
            <p:cNvPr id="11" name="TextBox 10">
              <a:extLst>
                <a:ext uri="{FF2B5EF4-FFF2-40B4-BE49-F238E27FC236}">
                  <a16:creationId xmlns:a16="http://schemas.microsoft.com/office/drawing/2014/main" id="{8775091D-1C8F-494E-AC78-8F20893F0BB3}"/>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2" name="Rectangle 11">
              <a:extLst>
                <a:ext uri="{FF2B5EF4-FFF2-40B4-BE49-F238E27FC236}">
                  <a16:creationId xmlns:a16="http://schemas.microsoft.com/office/drawing/2014/main" id="{0FF7F37D-DDF3-4646-84D5-BB21A6E7D9BC}"/>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22DC478-8280-4CA3-8188-3E3F11D8C32D}"/>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5" name="Rectangle 14">
              <a:extLst>
                <a:ext uri="{FF2B5EF4-FFF2-40B4-BE49-F238E27FC236}">
                  <a16:creationId xmlns:a16="http://schemas.microsoft.com/office/drawing/2014/main" id="{09FAF3A9-4E5A-44CA-93CF-61DFBCC99EE1}"/>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21353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(Overall)</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2950426288"/>
              </p:ext>
            </p:extLst>
          </p:nvPr>
        </p:nvGraphicFramePr>
        <p:xfrm>
          <a:off x="214863" y="2086938"/>
          <a:ext cx="3933891" cy="348175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4368041" y="1397606"/>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(Males)</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27C8289-F3EE-4186-8A1C-EAA6823B50E3}"/>
              </a:ext>
            </a:extLst>
          </p:cNvPr>
          <p:cNvSpPr txBox="1"/>
          <p:nvPr/>
        </p:nvSpPr>
        <p:spPr>
          <a:xfrm>
            <a:off x="8254241"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(Females)</a:t>
            </a:r>
            <a:endParaRPr lang="en-GB" sz="1600" b="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5B426EA2-0282-48F2-B07C-1249500E3CE7}"/>
              </a:ext>
            </a:extLst>
          </p:cNvPr>
          <p:cNvGraphicFramePr/>
          <p:nvPr>
            <p:extLst>
              <p:ext uri="{D42A27DB-BD31-4B8C-83A1-F6EECF244321}">
                <p14:modId xmlns:p14="http://schemas.microsoft.com/office/powerpoint/2010/main" val="1812983140"/>
              </p:ext>
            </p:extLst>
          </p:nvPr>
        </p:nvGraphicFramePr>
        <p:xfrm>
          <a:off x="4148754" y="2086938"/>
          <a:ext cx="3933891" cy="348175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1A657101-7876-4E2A-BFC6-CC4655E058CD}"/>
              </a:ext>
            </a:extLst>
          </p:cNvPr>
          <p:cNvGraphicFramePr/>
          <p:nvPr>
            <p:extLst>
              <p:ext uri="{D42A27DB-BD31-4B8C-83A1-F6EECF244321}">
                <p14:modId xmlns:p14="http://schemas.microsoft.com/office/powerpoint/2010/main" val="3988068469"/>
              </p:ext>
            </p:extLst>
          </p:nvPr>
        </p:nvGraphicFramePr>
        <p:xfrm>
          <a:off x="8254241" y="2086938"/>
          <a:ext cx="3933891" cy="348175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2873963-CDCF-483B-94B6-E4598C825CD9}"/>
              </a:ext>
            </a:extLst>
          </p:cNvPr>
          <p:cNvSpPr txBox="1"/>
          <p:nvPr/>
        </p:nvSpPr>
        <p:spPr>
          <a:xfrm>
            <a:off x="266739"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2,332 – 2,404</a:t>
            </a:r>
          </a:p>
        </p:txBody>
      </p:sp>
      <p:sp>
        <p:nvSpPr>
          <p:cNvPr id="8" name="TextBox 7">
            <a:extLst>
              <a:ext uri="{FF2B5EF4-FFF2-40B4-BE49-F238E27FC236}">
                <a16:creationId xmlns:a16="http://schemas.microsoft.com/office/drawing/2014/main" id="{F2E88A2D-1C38-4ED8-A47D-D9E4C7388424}"/>
              </a:ext>
            </a:extLst>
          </p:cNvPr>
          <p:cNvSpPr txBox="1"/>
          <p:nvPr/>
        </p:nvSpPr>
        <p:spPr>
          <a:xfrm>
            <a:off x="4075236"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994 – 1058 </a:t>
            </a:r>
          </a:p>
        </p:txBody>
      </p:sp>
      <p:sp>
        <p:nvSpPr>
          <p:cNvPr id="10" name="TextBox 9">
            <a:extLst>
              <a:ext uri="{FF2B5EF4-FFF2-40B4-BE49-F238E27FC236}">
                <a16:creationId xmlns:a16="http://schemas.microsoft.com/office/drawing/2014/main" id="{81BA8F8F-67BB-4821-A584-9B8E2DE120AC}"/>
              </a:ext>
            </a:extLst>
          </p:cNvPr>
          <p:cNvSpPr txBox="1"/>
          <p:nvPr/>
        </p:nvSpPr>
        <p:spPr>
          <a:xfrm>
            <a:off x="8124944" y="5911263"/>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1,263 – 1,305</a:t>
            </a:r>
          </a:p>
        </p:txBody>
      </p:sp>
      <p:sp>
        <p:nvSpPr>
          <p:cNvPr id="11" name="Title 1">
            <a:extLst>
              <a:ext uri="{FF2B5EF4-FFF2-40B4-BE49-F238E27FC236}">
                <a16:creationId xmlns:a16="http://schemas.microsoft.com/office/drawing/2014/main" id="{1719FBD9-503C-4513-8A31-DC9194D81C6B}"/>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ADCACBA9-0A72-42C9-AEA1-3C0808CFE1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35568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132469" y="1410195"/>
            <a:ext cx="3890891"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enjoy spending time with your family at home?</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937932698"/>
              </p:ext>
            </p:extLst>
          </p:nvPr>
        </p:nvGraphicFramePr>
        <p:xfrm>
          <a:off x="0" y="2088746"/>
          <a:ext cx="3815837" cy="385535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4368041" y="1397606"/>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go to the countryside in your own time?</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387927" y="1397605"/>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read a book at home?</a:t>
            </a:r>
          </a:p>
        </p:txBody>
      </p:sp>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3414A60A-9651-4877-8F8A-EE05627B6CAA}"/>
              </a:ext>
            </a:extLst>
          </p:cNvPr>
          <p:cNvGraphicFramePr/>
          <p:nvPr>
            <p:extLst>
              <p:ext uri="{D42A27DB-BD31-4B8C-83A1-F6EECF244321}">
                <p14:modId xmlns:p14="http://schemas.microsoft.com/office/powerpoint/2010/main" val="2168463622"/>
              </p:ext>
            </p:extLst>
          </p:nvPr>
        </p:nvGraphicFramePr>
        <p:xfrm>
          <a:off x="4066358" y="1982381"/>
          <a:ext cx="3933891" cy="3869779"/>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C8B61665-2AF7-47A6-AC43-371ECC9784C8}"/>
              </a:ext>
            </a:extLst>
          </p:cNvPr>
          <p:cNvGraphicFramePr/>
          <p:nvPr>
            <p:extLst>
              <p:ext uri="{D42A27DB-BD31-4B8C-83A1-F6EECF244321}">
                <p14:modId xmlns:p14="http://schemas.microsoft.com/office/powerpoint/2010/main" val="1211963130"/>
              </p:ext>
            </p:extLst>
          </p:nvPr>
        </p:nvGraphicFramePr>
        <p:xfrm>
          <a:off x="8086246" y="2009831"/>
          <a:ext cx="4110181" cy="362015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CB0137B3-A12A-420F-BA6E-C2268FCDED30}"/>
              </a:ext>
            </a:extLst>
          </p:cNvPr>
          <p:cNvSpPr txBox="1"/>
          <p:nvPr/>
        </p:nvSpPr>
        <p:spPr>
          <a:xfrm>
            <a:off x="8129333"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2,412</a:t>
            </a:r>
          </a:p>
        </p:txBody>
      </p:sp>
      <p:sp>
        <p:nvSpPr>
          <p:cNvPr id="11" name="TextBox 10">
            <a:extLst>
              <a:ext uri="{FF2B5EF4-FFF2-40B4-BE49-F238E27FC236}">
                <a16:creationId xmlns:a16="http://schemas.microsoft.com/office/drawing/2014/main" id="{2F105FB3-CFEB-4019-9164-2EC4A98B5533}"/>
              </a:ext>
            </a:extLst>
          </p:cNvPr>
          <p:cNvSpPr txBox="1"/>
          <p:nvPr/>
        </p:nvSpPr>
        <p:spPr>
          <a:xfrm>
            <a:off x="4109447"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2,278</a:t>
            </a:r>
          </a:p>
        </p:txBody>
      </p:sp>
      <p:sp>
        <p:nvSpPr>
          <p:cNvPr id="12" name="Title 1">
            <a:extLst>
              <a:ext uri="{FF2B5EF4-FFF2-40B4-BE49-F238E27FC236}">
                <a16:creationId xmlns:a16="http://schemas.microsoft.com/office/drawing/2014/main" id="{79F25206-2F48-4444-A6DB-9AC358E96E5D}"/>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2" name="Picture 1" descr="A picture containing light, drawing&#10;&#10;Description automatically generated">
            <a:extLst>
              <a:ext uri="{FF2B5EF4-FFF2-40B4-BE49-F238E27FC236}">
                <a16:creationId xmlns:a16="http://schemas.microsoft.com/office/drawing/2014/main" id="{967DCE44-8021-4470-A1DC-E5F7D267D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0793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34</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958352670"/>
              </p:ext>
            </p:extLst>
          </p:nvPr>
        </p:nvGraphicFramePr>
        <p:xfrm>
          <a:off x="918410" y="1543821"/>
          <a:ext cx="10037512" cy="24157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Free-time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Enjoy spending time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‘Hardly ever’ or ‘never’ go to countryside in own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‘Never’ read a book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4611B6C5-0C55-4E6C-BD16-2A464C95D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5C876A6C-CBAF-4359-8CA4-9B933C8747AC}"/>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C017652B-3EB4-4A24-9B65-01DD649BA1B1}"/>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8279278F-6F48-4EA8-99FC-2C7E9CE5AFF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D3FADB0-3722-4C5C-B81D-FD2F61E621E0}"/>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C17313FB-F587-405B-B792-15877BE41226}"/>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03063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4055437120"/>
              </p:ext>
            </p:extLst>
          </p:nvPr>
        </p:nvGraphicFramePr>
        <p:xfrm>
          <a:off x="902368" y="1495004"/>
          <a:ext cx="8943392" cy="248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Free-time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Enjoy spending time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extLst>
                  <a:ext uri="{0D108BD9-81ED-4DB2-BD59-A6C34878D82A}">
                    <a16:rowId xmlns:a16="http://schemas.microsoft.com/office/drawing/2014/main" val="268101711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‘Hardly ever’ or ‘never’ go to countryside in own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‘Never’ read a book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01587383-0108-4FB8-958C-B1D81B545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948FC040-8D57-4B2E-913F-AE5182D2076D}"/>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87838D20-52D6-49E6-AAC5-B33A8180CA77}"/>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97C6674A-3237-450A-8A48-595209120D3C}"/>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E3C8E1F-9630-4E08-8D65-A43A6CBA175A}"/>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D8B240C5-9DA4-4B11-AA26-76FF72A43AED}"/>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2459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295279" y="1445672"/>
            <a:ext cx="445769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social media apps/sites used ‘most days’ or ‘every day’</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939699321"/>
              </p:ext>
            </p:extLst>
          </p:nvPr>
        </p:nvGraphicFramePr>
        <p:xfrm>
          <a:off x="131829" y="2227366"/>
          <a:ext cx="4457696" cy="346299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6096000" y="1325879"/>
            <a:ext cx="562928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Social media worries</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5067300" y="1325879"/>
            <a:ext cx="0" cy="5030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B2716F03-42EE-4627-89DB-EFDD7558AD6B}"/>
              </a:ext>
            </a:extLst>
          </p:cNvPr>
          <p:cNvGraphicFramePr/>
          <p:nvPr>
            <p:extLst>
              <p:ext uri="{D42A27DB-BD31-4B8C-83A1-F6EECF244321}">
                <p14:modId xmlns:p14="http://schemas.microsoft.com/office/powerpoint/2010/main" val="3535306074"/>
              </p:ext>
            </p:extLst>
          </p:nvPr>
        </p:nvGraphicFramePr>
        <p:xfrm>
          <a:off x="5276859" y="1664433"/>
          <a:ext cx="6667482" cy="44163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90943C2-34E7-4FD6-9A6A-572998AAA422}"/>
              </a:ext>
            </a:extLst>
          </p:cNvPr>
          <p:cNvSpPr txBox="1"/>
          <p:nvPr/>
        </p:nvSpPr>
        <p:spPr>
          <a:xfrm>
            <a:off x="113162"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2,347 – 2,387 </a:t>
            </a:r>
          </a:p>
        </p:txBody>
      </p:sp>
      <p:sp>
        <p:nvSpPr>
          <p:cNvPr id="11" name="Title 1">
            <a:extLst>
              <a:ext uri="{FF2B5EF4-FFF2-40B4-BE49-F238E27FC236}">
                <a16:creationId xmlns:a16="http://schemas.microsoft.com/office/drawing/2014/main" id="{3A431F9D-93B8-48FD-8BEA-8A4B9D949A91}"/>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9A986F04-EFC9-41F3-AFCE-CB1F66FEC8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669457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658916" y="1510895"/>
            <a:ext cx="5078921"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use online gaming?</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3077379525"/>
              </p:ext>
            </p:extLst>
          </p:nvPr>
        </p:nvGraphicFramePr>
        <p:xfrm>
          <a:off x="384366" y="2120542"/>
          <a:ext cx="4995309" cy="337080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6267441" y="1510895"/>
            <a:ext cx="562928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many hours a week do you spend online gaming?</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6096000" y="1381843"/>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6F04D617-C489-45BA-82CA-CACAA432B2A0}"/>
              </a:ext>
            </a:extLst>
          </p:cNvPr>
          <p:cNvGraphicFramePr/>
          <p:nvPr>
            <p:extLst>
              <p:ext uri="{D42A27DB-BD31-4B8C-83A1-F6EECF244321}">
                <p14:modId xmlns:p14="http://schemas.microsoft.com/office/powerpoint/2010/main" val="2048199906"/>
              </p:ext>
            </p:extLst>
          </p:nvPr>
        </p:nvGraphicFramePr>
        <p:xfrm>
          <a:off x="6267441" y="2058028"/>
          <a:ext cx="5629280" cy="362039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2656C4A-6BF7-4BBB-B674-DCF47F955065}"/>
              </a:ext>
            </a:extLst>
          </p:cNvPr>
          <p:cNvSpPr txBox="1"/>
          <p:nvPr/>
        </p:nvSpPr>
        <p:spPr>
          <a:xfrm>
            <a:off x="113162"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2,356</a:t>
            </a:r>
          </a:p>
        </p:txBody>
      </p:sp>
      <p:sp>
        <p:nvSpPr>
          <p:cNvPr id="7" name="TextBox 6">
            <a:extLst>
              <a:ext uri="{FF2B5EF4-FFF2-40B4-BE49-F238E27FC236}">
                <a16:creationId xmlns:a16="http://schemas.microsoft.com/office/drawing/2014/main" id="{9419D70E-C8B4-4D89-8E3E-6C36E41BBBD1}"/>
              </a:ext>
            </a:extLst>
          </p:cNvPr>
          <p:cNvSpPr txBox="1"/>
          <p:nvPr/>
        </p:nvSpPr>
        <p:spPr>
          <a:xfrm>
            <a:off x="6267688"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2,398</a:t>
            </a:r>
          </a:p>
        </p:txBody>
      </p:sp>
      <p:sp>
        <p:nvSpPr>
          <p:cNvPr id="8" name="Title 1">
            <a:extLst>
              <a:ext uri="{FF2B5EF4-FFF2-40B4-BE49-F238E27FC236}">
                <a16:creationId xmlns:a16="http://schemas.microsoft.com/office/drawing/2014/main" id="{7E238092-D798-4489-879A-64165FDED439}"/>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FEA5BE60-54EA-4AED-96F5-2A4A8775A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4537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2130574635"/>
              </p:ext>
            </p:extLst>
          </p:nvPr>
        </p:nvGraphicFramePr>
        <p:xfrm>
          <a:off x="918410" y="1543821"/>
          <a:ext cx="10037512" cy="28729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Social media and the internet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You Tube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marL="0" algn="ctr"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Instagram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45%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online gaming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487459466"/>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Spend more than ten hours a week gaming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marL="0" algn="ctr"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289552919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FAB6922B-2820-45B2-B4D2-C6B816E3C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E03031A0-FC48-4E75-8E31-9765F8B10064}"/>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4C5401B0-DA2C-4595-AC09-199EABEE218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F0FB5BA2-03ED-45EE-AA10-29ACE59523EC}"/>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FE97EB0-D456-4CCA-AA78-C964323C0CD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C0DE195D-E33E-4582-ADFC-CDE8C738406F}"/>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64907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1690440068"/>
              </p:ext>
            </p:extLst>
          </p:nvPr>
        </p:nvGraphicFramePr>
        <p:xfrm>
          <a:off x="902368" y="1495004"/>
          <a:ext cx="8943392" cy="295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Social media and the internet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You Tube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7030A0"/>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7030A0"/>
                    </a:solidFill>
                  </a:tcPr>
                </a:tc>
                <a:tc>
                  <a:txBody>
                    <a:bodyPr/>
                    <a:lstStyle/>
                    <a:p>
                      <a:pPr marL="0" algn="ctr"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CAAFFF"/>
                    </a:solidFill>
                  </a:tcPr>
                </a:tc>
                <a:extLst>
                  <a:ext uri="{0D108BD9-81ED-4DB2-BD59-A6C34878D82A}">
                    <a16:rowId xmlns:a16="http://schemas.microsoft.com/office/drawing/2014/main" val="268101711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Instagram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online gaming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extLst>
                  <a:ext uri="{0D108BD9-81ED-4DB2-BD59-A6C34878D82A}">
                    <a16:rowId xmlns:a16="http://schemas.microsoft.com/office/drawing/2014/main" val="404961705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Spend more than ten hours a week gaming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0F160087-A88C-4DB5-9AC0-0F1B3B608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9E074116-D18D-4484-B750-7F91C96BFA41}"/>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F49B2711-318D-4EA6-9E8B-1A7EB3F1421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5924FD70-CF4E-4E86-BE30-7C4E48F726EC}"/>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9333828-E955-43ED-BE79-F7B01CE8A1E1}"/>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C40D550E-24AD-4239-93B2-DB49873680AD}"/>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212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962526" y="1256012"/>
            <a:ext cx="10391274" cy="4920951"/>
          </a:xfrm>
        </p:spPr>
        <p:txBody>
          <a:bodyPr>
            <a:normAutofit fontScale="85000" lnSpcReduction="20000"/>
          </a:bodyPr>
          <a:lstStyle/>
          <a:p>
            <a:pPr algn="just">
              <a:lnSpc>
                <a:spcPct val="134000"/>
              </a:lnSpc>
            </a:pPr>
            <a:r>
              <a:rPr lang="en-GB" sz="2400" dirty="0">
                <a:latin typeface="Arial" panose="020B0604020202020204" pitchFamily="34" charset="0"/>
                <a:cs typeface="Arial" panose="020B0604020202020204" pitchFamily="34" charset="0"/>
              </a:rPr>
              <a:t>Some response options have been combined i.e. “Strongly agree” and “Agree” to show “Total Agree”.</a:t>
            </a:r>
          </a:p>
          <a:p>
            <a:pPr algn="just">
              <a:lnSpc>
                <a:spcPct val="134000"/>
              </a:lnSpc>
            </a:pPr>
            <a:r>
              <a:rPr lang="en-GB" sz="2400" dirty="0">
                <a:latin typeface="Arial" panose="020B0604020202020204" pitchFamily="34" charset="0"/>
                <a:cs typeface="Arial" panose="020B0604020202020204" pitchFamily="34" charset="0"/>
              </a:rPr>
              <a:t>Respondents were able to skip questions, so the base size varies between questions. </a:t>
            </a:r>
          </a:p>
          <a:p>
            <a:pPr algn="just">
              <a:lnSpc>
                <a:spcPct val="134000"/>
              </a:lnSpc>
            </a:pPr>
            <a:r>
              <a:rPr lang="en-GB" sz="2400" dirty="0">
                <a:latin typeface="Arial" panose="020B0604020202020204" pitchFamily="34" charset="0"/>
                <a:cs typeface="Arial" panose="020B0604020202020204" pitchFamily="34" charset="0"/>
              </a:rPr>
              <a:t>There are several reasons why responses in charts/tables might not add up to 100%:</a:t>
            </a:r>
          </a:p>
          <a:p>
            <a:pPr lvl="1" algn="just">
              <a:lnSpc>
                <a:spcPct val="134000"/>
              </a:lnSpc>
            </a:pPr>
            <a:r>
              <a:rPr lang="en-GB" sz="2000" dirty="0">
                <a:latin typeface="Arial" panose="020B0604020202020204" pitchFamily="34" charset="0"/>
                <a:cs typeface="Arial" panose="020B0604020202020204" pitchFamily="34" charset="0"/>
              </a:rPr>
              <a:t>Respondents might have been able to give more than one answer</a:t>
            </a:r>
          </a:p>
          <a:p>
            <a:pPr lvl="1" algn="just">
              <a:lnSpc>
                <a:spcPct val="134000"/>
              </a:lnSpc>
            </a:pPr>
            <a:r>
              <a:rPr lang="en-GB" sz="2000" dirty="0">
                <a:latin typeface="Arial" panose="020B0604020202020204" pitchFamily="34" charset="0"/>
                <a:cs typeface="Arial" panose="020B0604020202020204" pitchFamily="34" charset="0"/>
              </a:rPr>
              <a:t>Only most common responses might be shown</a:t>
            </a:r>
          </a:p>
          <a:p>
            <a:pPr lvl="1" algn="just">
              <a:lnSpc>
                <a:spcPct val="134000"/>
              </a:lnSpc>
            </a:pPr>
            <a:r>
              <a:rPr lang="en-GB" sz="2000" dirty="0">
                <a:latin typeface="Arial" panose="020B0604020202020204" pitchFamily="34" charset="0"/>
                <a:cs typeface="Arial" panose="020B0604020202020204" pitchFamily="34" charset="0"/>
              </a:rPr>
              <a:t>Individual percentages are rounded to nearest whole number</a:t>
            </a:r>
          </a:p>
          <a:p>
            <a:pPr lvl="1" algn="just">
              <a:lnSpc>
                <a:spcPct val="134000"/>
              </a:lnSpc>
            </a:pPr>
            <a:r>
              <a:rPr lang="en-GB" sz="2000" dirty="0">
                <a:latin typeface="Arial" panose="020B0604020202020204" pitchFamily="34" charset="0"/>
                <a:cs typeface="Arial" panose="020B0604020202020204" pitchFamily="34" charset="0"/>
              </a:rPr>
              <a:t>Responses of between 0% and 0.5% are shown as 0%.</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In the inequality and area analysis tables red and green shading denotes statistical differences according to the z-test at 95% confidence level and highlights the inequality.</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Most and least deprived cohorts have been determined using the deprivation levels for where a child lives¹.</a:t>
            </a:r>
          </a:p>
          <a:p>
            <a:pPr marL="457200" lvl="1" indent="0">
              <a:lnSpc>
                <a:spcPct val="134000"/>
              </a:lnSpc>
              <a:buNone/>
            </a:pPr>
            <a:endParaRPr lang="en-GB" sz="2000" dirty="0">
              <a:latin typeface="Arial" panose="020B0604020202020204" pitchFamily="34" charset="0"/>
              <a:cs typeface="Arial" panose="020B0604020202020204" pitchFamily="34" charset="0"/>
            </a:endParaRP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4</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379D3C2E-3BDC-474D-85D3-B7C1D82148B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How to read the report</a:t>
            </a:r>
          </a:p>
        </p:txBody>
      </p:sp>
      <p:pic>
        <p:nvPicPr>
          <p:cNvPr id="2" name="Picture 1" descr="A picture containing light, drawing&#10;&#10;Description automatically generated">
            <a:extLst>
              <a:ext uri="{FF2B5EF4-FFF2-40B4-BE49-F238E27FC236}">
                <a16:creationId xmlns:a16="http://schemas.microsoft.com/office/drawing/2014/main" id="{A82B122E-36F9-45C4-AB58-14051262A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578094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24" name="TextBox 23">
            <a:extLst>
              <a:ext uri="{FF2B5EF4-FFF2-40B4-BE49-F238E27FC236}">
                <a16:creationId xmlns:a16="http://schemas.microsoft.com/office/drawing/2014/main" id="{896A8AAB-BF88-40D0-954A-F8F7A87323C7}"/>
              </a:ext>
            </a:extLst>
          </p:cNvPr>
          <p:cNvSpPr txBox="1"/>
          <p:nvPr/>
        </p:nvSpPr>
        <p:spPr>
          <a:xfrm>
            <a:off x="3055141" y="1259567"/>
            <a:ext cx="6081716"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have you taken part in the following activities?</a:t>
            </a:r>
          </a:p>
        </p:txBody>
      </p:sp>
      <p:graphicFrame>
        <p:nvGraphicFramePr>
          <p:cNvPr id="6" name="Chart 5">
            <a:extLst>
              <a:ext uri="{FF2B5EF4-FFF2-40B4-BE49-F238E27FC236}">
                <a16:creationId xmlns:a16="http://schemas.microsoft.com/office/drawing/2014/main" id="{B2716F03-42EE-4627-89DB-EFDD7558AD6B}"/>
              </a:ext>
            </a:extLst>
          </p:cNvPr>
          <p:cNvGraphicFramePr/>
          <p:nvPr>
            <p:extLst>
              <p:ext uri="{D42A27DB-BD31-4B8C-83A1-F6EECF244321}">
                <p14:modId xmlns:p14="http://schemas.microsoft.com/office/powerpoint/2010/main" val="1050754778"/>
              </p:ext>
            </p:extLst>
          </p:nvPr>
        </p:nvGraphicFramePr>
        <p:xfrm>
          <a:off x="472343" y="1814264"/>
          <a:ext cx="11247313" cy="440891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4E1BC556-C2E7-42E6-9DDD-73924672FE52}"/>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2" name="Picture 1" descr="A picture containing light, drawing&#10;&#10;Description automatically generated">
            <a:extLst>
              <a:ext uri="{FF2B5EF4-FFF2-40B4-BE49-F238E27FC236}">
                <a16:creationId xmlns:a16="http://schemas.microsoft.com/office/drawing/2014/main" id="{C1483C18-C0F2-47DC-BB03-19F0BDAE4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139451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658916" y="1510895"/>
            <a:ext cx="5078921"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If you have done any of these gambling activities within the last year, were your parents/carers aware of this?</a:t>
            </a:r>
          </a:p>
        </p:txBody>
      </p:sp>
      <p:sp>
        <p:nvSpPr>
          <p:cNvPr id="24" name="TextBox 23">
            <a:extLst>
              <a:ext uri="{FF2B5EF4-FFF2-40B4-BE49-F238E27FC236}">
                <a16:creationId xmlns:a16="http://schemas.microsoft.com/office/drawing/2014/main" id="{896A8AAB-BF88-40D0-954A-F8F7A87323C7}"/>
              </a:ext>
            </a:extLst>
          </p:cNvPr>
          <p:cNvSpPr txBox="1"/>
          <p:nvPr/>
        </p:nvSpPr>
        <p:spPr>
          <a:xfrm>
            <a:off x="6267441" y="1510895"/>
            <a:ext cx="5629283"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see adverts for gambling or betting companies in the following places? </a:t>
            </a:r>
            <a:r>
              <a:rPr lang="en-GB" sz="1600" b="1" i="1" dirty="0">
                <a:latin typeface="Arial" panose="020B0604020202020204" pitchFamily="34" charset="0"/>
                <a:cs typeface="Arial" panose="020B0604020202020204" pitchFamily="34" charset="0"/>
              </a:rPr>
              <a:t>(% shown is total ‘most days’ or ‘every day’)</a:t>
            </a:r>
            <a:endParaRPr lang="en-GB" sz="1600" b="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6096000" y="1381843"/>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6F04D617-C489-45BA-82CA-CACAA432B2A0}"/>
              </a:ext>
            </a:extLst>
          </p:cNvPr>
          <p:cNvGraphicFramePr/>
          <p:nvPr>
            <p:extLst>
              <p:ext uri="{D42A27DB-BD31-4B8C-83A1-F6EECF244321}">
                <p14:modId xmlns:p14="http://schemas.microsoft.com/office/powerpoint/2010/main" val="2644313590"/>
              </p:ext>
            </p:extLst>
          </p:nvPr>
        </p:nvGraphicFramePr>
        <p:xfrm>
          <a:off x="6267441" y="2441448"/>
          <a:ext cx="5629280" cy="33965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62AA83A-1CAF-44AA-BA0F-A53658D7D262}"/>
              </a:ext>
            </a:extLst>
          </p:cNvPr>
          <p:cNvGraphicFramePr/>
          <p:nvPr>
            <p:extLst>
              <p:ext uri="{D42A27DB-BD31-4B8C-83A1-F6EECF244321}">
                <p14:modId xmlns:p14="http://schemas.microsoft.com/office/powerpoint/2010/main" val="1217168623"/>
              </p:ext>
            </p:extLst>
          </p:nvPr>
        </p:nvGraphicFramePr>
        <p:xfrm>
          <a:off x="1065407" y="1926393"/>
          <a:ext cx="4206594" cy="391157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DBB9DF8-EE63-4149-8E3E-0036F4071B2C}"/>
              </a:ext>
            </a:extLst>
          </p:cNvPr>
          <p:cNvSpPr txBox="1"/>
          <p:nvPr/>
        </p:nvSpPr>
        <p:spPr>
          <a:xfrm>
            <a:off x="6267441" y="5927859"/>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2,281 – 2,330 </a:t>
            </a:r>
          </a:p>
        </p:txBody>
      </p:sp>
      <p:sp>
        <p:nvSpPr>
          <p:cNvPr id="7" name="TextBox 6">
            <a:extLst>
              <a:ext uri="{FF2B5EF4-FFF2-40B4-BE49-F238E27FC236}">
                <a16:creationId xmlns:a16="http://schemas.microsoft.com/office/drawing/2014/main" id="{297F5336-B481-45AA-A34D-A5848FBA47CF}"/>
              </a:ext>
            </a:extLst>
          </p:cNvPr>
          <p:cNvSpPr txBox="1"/>
          <p:nvPr/>
        </p:nvSpPr>
        <p:spPr>
          <a:xfrm>
            <a:off x="284602" y="5927858"/>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2,360</a:t>
            </a:r>
          </a:p>
        </p:txBody>
      </p:sp>
      <p:sp>
        <p:nvSpPr>
          <p:cNvPr id="8" name="Title 1">
            <a:extLst>
              <a:ext uri="{FF2B5EF4-FFF2-40B4-BE49-F238E27FC236}">
                <a16:creationId xmlns:a16="http://schemas.microsoft.com/office/drawing/2014/main" id="{0ED0445E-F351-488C-9715-F74002FD93D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D2B0A34D-1AB8-4482-8349-0AAB97E24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113889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658916" y="1510895"/>
            <a:ext cx="5078921"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What do you usually do with your money?</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3339041832"/>
              </p:ext>
            </p:extLst>
          </p:nvPr>
        </p:nvGraphicFramePr>
        <p:xfrm>
          <a:off x="384366" y="2282930"/>
          <a:ext cx="5540193" cy="337080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6267441" y="1510895"/>
            <a:ext cx="562928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much do you worry about money problems?</a:t>
            </a:r>
          </a:p>
        </p:txBody>
      </p:sp>
      <p:graphicFrame>
        <p:nvGraphicFramePr>
          <p:cNvPr id="2" name="Chart 1">
            <a:extLst>
              <a:ext uri="{FF2B5EF4-FFF2-40B4-BE49-F238E27FC236}">
                <a16:creationId xmlns:a16="http://schemas.microsoft.com/office/drawing/2014/main" id="{6F04D617-C489-45BA-82CA-CACAA432B2A0}"/>
              </a:ext>
            </a:extLst>
          </p:cNvPr>
          <p:cNvGraphicFramePr/>
          <p:nvPr>
            <p:extLst>
              <p:ext uri="{D42A27DB-BD31-4B8C-83A1-F6EECF244321}">
                <p14:modId xmlns:p14="http://schemas.microsoft.com/office/powerpoint/2010/main" val="1883918679"/>
              </p:ext>
            </p:extLst>
          </p:nvPr>
        </p:nvGraphicFramePr>
        <p:xfrm>
          <a:off x="6367465" y="2058028"/>
          <a:ext cx="5429234" cy="3820606"/>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6096000" y="1381843"/>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1548E-C89B-4421-AEA2-C5D6A7778CA1}"/>
              </a:ext>
            </a:extLst>
          </p:cNvPr>
          <p:cNvSpPr txBox="1"/>
          <p:nvPr/>
        </p:nvSpPr>
        <p:spPr>
          <a:xfrm>
            <a:off x="284602" y="5927858"/>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2,356</a:t>
            </a:r>
          </a:p>
        </p:txBody>
      </p:sp>
      <p:sp>
        <p:nvSpPr>
          <p:cNvPr id="7" name="TextBox 6">
            <a:extLst>
              <a:ext uri="{FF2B5EF4-FFF2-40B4-BE49-F238E27FC236}">
                <a16:creationId xmlns:a16="http://schemas.microsoft.com/office/drawing/2014/main" id="{A82F1106-4348-4AB6-AF9A-4B235B42FE2F}"/>
              </a:ext>
            </a:extLst>
          </p:cNvPr>
          <p:cNvSpPr txBox="1"/>
          <p:nvPr/>
        </p:nvSpPr>
        <p:spPr>
          <a:xfrm>
            <a:off x="6267441" y="5927859"/>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2,530</a:t>
            </a:r>
          </a:p>
        </p:txBody>
      </p:sp>
      <p:sp>
        <p:nvSpPr>
          <p:cNvPr id="8" name="Title 1">
            <a:extLst>
              <a:ext uri="{FF2B5EF4-FFF2-40B4-BE49-F238E27FC236}">
                <a16:creationId xmlns:a16="http://schemas.microsoft.com/office/drawing/2014/main" id="{00E8D2CA-5317-4472-B3F2-9597B870A118}"/>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99FAE122-960F-4BD1-9818-DBBBD2631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705774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3093608829"/>
              </p:ext>
            </p:extLst>
          </p:nvPr>
        </p:nvGraphicFramePr>
        <p:xfrm>
          <a:off x="918410" y="1543821"/>
          <a:ext cx="10037512" cy="19585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Gambling and money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money problems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Save up money to buy things they want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67D865CB-6E3F-4550-8A90-1FC674719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24BF7C80-F12E-4BF4-9EFA-4F748054B072}"/>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2CEF624C-B2F6-40AF-BB6B-ACB87E249792}"/>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63EC3E59-26AF-431C-93B1-F5302CEB5EC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610E52F-D5F4-4C03-A093-778A8E79D828}"/>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2F3C1D14-8640-4296-A797-8FB0F222B36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7977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44</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3356047515"/>
              </p:ext>
            </p:extLst>
          </p:nvPr>
        </p:nvGraphicFramePr>
        <p:xfrm>
          <a:off x="902368" y="1495004"/>
          <a:ext cx="8943392" cy="201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Gambling and money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money problems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extLst>
                  <a:ext uri="{0D108BD9-81ED-4DB2-BD59-A6C34878D82A}">
                    <a16:rowId xmlns:a16="http://schemas.microsoft.com/office/drawing/2014/main" val="268101711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Save up money to buy things they want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9A6DDCEC-980C-4CAA-9EC8-0FD6799DB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CBB99D85-D363-445D-828F-C315388C3C10}"/>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6AE6EDDB-D4B9-4FBE-AE82-9A63B372F81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623499B1-0961-4CC8-90B8-8E2E14D91C21}"/>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49F58D7-0A81-47BA-ACEA-59A0195BEA2D}"/>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73FC24CA-3986-450B-8DBB-FF5B014DA22E}"/>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8111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45</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10" name="Title 1">
            <a:extLst>
              <a:ext uri="{FF2B5EF4-FFF2-40B4-BE49-F238E27FC236}">
                <a16:creationId xmlns:a16="http://schemas.microsoft.com/office/drawing/2014/main" id="{8DB89883-1E73-4B78-BEC6-042CF31807FD}"/>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Aspirations</a:t>
            </a:r>
          </a:p>
        </p:txBody>
      </p:sp>
      <p:sp>
        <p:nvSpPr>
          <p:cNvPr id="12" name="TextBox 11">
            <a:extLst>
              <a:ext uri="{FF2B5EF4-FFF2-40B4-BE49-F238E27FC236}">
                <a16:creationId xmlns:a16="http://schemas.microsoft.com/office/drawing/2014/main" id="{F7D5B2A4-1D73-4C39-9DD5-8C01EF02F42A}"/>
              </a:ext>
            </a:extLst>
          </p:cNvPr>
          <p:cNvSpPr txBox="1"/>
          <p:nvPr/>
        </p:nvSpPr>
        <p:spPr>
          <a:xfrm>
            <a:off x="2900446" y="1339990"/>
            <a:ext cx="639110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After finishing high school, what do you want to do?</a:t>
            </a:r>
          </a:p>
        </p:txBody>
      </p:sp>
      <p:graphicFrame>
        <p:nvGraphicFramePr>
          <p:cNvPr id="14" name="Chart 13">
            <a:extLst>
              <a:ext uri="{FF2B5EF4-FFF2-40B4-BE49-F238E27FC236}">
                <a16:creationId xmlns:a16="http://schemas.microsoft.com/office/drawing/2014/main" id="{CF17A1D0-4B09-434F-A325-D33F8578852D}"/>
              </a:ext>
            </a:extLst>
          </p:cNvPr>
          <p:cNvGraphicFramePr/>
          <p:nvPr>
            <p:extLst>
              <p:ext uri="{D42A27DB-BD31-4B8C-83A1-F6EECF244321}">
                <p14:modId xmlns:p14="http://schemas.microsoft.com/office/powerpoint/2010/main" val="1536689747"/>
              </p:ext>
            </p:extLst>
          </p:nvPr>
        </p:nvGraphicFramePr>
        <p:xfrm>
          <a:off x="1514856" y="1871821"/>
          <a:ext cx="9162288" cy="38206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189C7C5-D2AA-4E08-8FBF-B732EA4A5940}"/>
              </a:ext>
            </a:extLst>
          </p:cNvPr>
          <p:cNvSpPr txBox="1"/>
          <p:nvPr/>
        </p:nvSpPr>
        <p:spPr>
          <a:xfrm>
            <a:off x="378705" y="592786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2,347</a:t>
            </a:r>
          </a:p>
        </p:txBody>
      </p:sp>
      <p:sp>
        <p:nvSpPr>
          <p:cNvPr id="3" name="Title 1">
            <a:extLst>
              <a:ext uri="{FF2B5EF4-FFF2-40B4-BE49-F238E27FC236}">
                <a16:creationId xmlns:a16="http://schemas.microsoft.com/office/drawing/2014/main" id="{966D80E9-790B-42DB-8889-AF62FF5FBF0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5" name="Picture 4" descr="A picture containing light, drawing&#10;&#10;Description automatically generated">
            <a:extLst>
              <a:ext uri="{FF2B5EF4-FFF2-40B4-BE49-F238E27FC236}">
                <a16:creationId xmlns:a16="http://schemas.microsoft.com/office/drawing/2014/main" id="{98D6BD1C-25C2-4E8F-A97D-0CE76E207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290516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Aspirations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2570275241"/>
              </p:ext>
            </p:extLst>
          </p:nvPr>
        </p:nvGraphicFramePr>
        <p:xfrm>
          <a:off x="918410" y="1543821"/>
          <a:ext cx="10037512" cy="28729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Aspirations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go to university or college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marL="0" algn="ctr"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get training for a skilled job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06803350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full time job as soon as possible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22419153"/>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start a family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marL="0" algn="ctr"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15% </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635866637"/>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CE0558E5-07A1-45F4-8AD1-2382936CA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3CE65D3D-5A1C-4D44-A8E7-1AB15D611A0F}"/>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70BCB1E9-17E1-42B0-8E04-C2ACAE3D017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2C89559C-BA37-4681-9751-979A4C19E329}"/>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352D6D6-3C51-4D30-8BBA-3EAC634C85C7}"/>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DA1D6460-D9A9-4A3D-8674-F1D28A9E35C4}"/>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13519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Aspirations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2038915308"/>
              </p:ext>
            </p:extLst>
          </p:nvPr>
        </p:nvGraphicFramePr>
        <p:xfrm>
          <a:off x="902368" y="1495004"/>
          <a:ext cx="8943392" cy="295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Aspirations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7</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go to university or college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get training for a skilled job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930904531"/>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full time job as soon as possible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911544842"/>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start a family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1"/>
                          </a:solidFill>
                          <a:latin typeface="Arial" panose="020B0604020202020204" pitchFamily="34" charset="0"/>
                          <a:ea typeface="+mn-ea"/>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211564767"/>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CBCA317C-1BD1-4743-9E8F-809F9B362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923682B3-5325-49D3-ADBD-5DCE094CF37E}"/>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D7446971-B920-40FF-9FEB-0E0D607CE333}"/>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CD46598B-7A5A-434B-83B6-E5D837306AE1}"/>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CB453F9-9130-4F44-8E64-BF3DC1293319}"/>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0A7898D0-2D7E-4712-92DA-F3C148DEB59F}"/>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93673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1"/>
            <a:ext cx="10515600" cy="4920951"/>
          </a:xfrm>
        </p:spPr>
        <p:txBody>
          <a:bodyPr>
            <a:normAutofit lnSpcReduction="10000"/>
          </a:bodyPr>
          <a:lstStyle/>
          <a:p>
            <a:pPr marL="0" indent="0" algn="just">
              <a:lnSpc>
                <a:spcPct val="134000"/>
              </a:lnSpc>
              <a:buNone/>
            </a:pPr>
            <a:r>
              <a:rPr lang="en-GB" sz="2400" b="1" dirty="0">
                <a:latin typeface="Arial" panose="020B0604020202020204" pitchFamily="34" charset="0"/>
                <a:cs typeface="Arial" panose="020B0604020202020204" pitchFamily="34" charset="0"/>
              </a:rPr>
              <a:t>Acknowledgments</a:t>
            </a:r>
          </a:p>
          <a:p>
            <a:pPr marL="0" indent="0" algn="just">
              <a:lnSpc>
                <a:spcPct val="134000"/>
              </a:lnSpc>
              <a:buNone/>
            </a:pPr>
            <a:r>
              <a:rPr lang="en-GB" sz="2400" dirty="0">
                <a:latin typeface="Arial" panose="020B0604020202020204" pitchFamily="34" charset="0"/>
                <a:cs typeface="Arial" panose="020B0604020202020204" pitchFamily="34" charset="0"/>
              </a:rPr>
              <a:t>Enventure Research would like to thank the Public Health Intelligence Team and the Health Improvement Team from Wakefield Council for their help and cooperation on this project, and to express gratitude to the schools and their pupils who took part in the research.</a:t>
            </a:r>
          </a:p>
          <a:p>
            <a:pPr marL="0" indent="0" algn="just">
              <a:lnSpc>
                <a:spcPct val="134000"/>
              </a:lnSpc>
              <a:buNone/>
            </a:pPr>
            <a:r>
              <a:rPr lang="en-GB" sz="2400" b="1" dirty="0">
                <a:latin typeface="Arial" panose="020B0604020202020204" pitchFamily="34" charset="0"/>
                <a:cs typeface="Arial" panose="020B0604020202020204" pitchFamily="34" charset="0"/>
              </a:rPr>
              <a:t>Notes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¹Postcodes where pupils live were mapped to local Index of Multiple Deprivation (IMD) Quintiles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²Based on the </a:t>
            </a:r>
            <a:r>
              <a:rPr lang="en-GB" sz="1600" dirty="0">
                <a:latin typeface="Arial" panose="020B0604020202020204" pitchFamily="34" charset="0"/>
                <a:cs typeface="Arial" panose="020B0604020202020204" pitchFamily="34" charset="0"/>
                <a:hlinkClick r:id="rId2"/>
              </a:rPr>
              <a:t>Warwick-Edinburgh Mental Wellbeing 7 point scale</a:t>
            </a:r>
            <a:endParaRPr lang="en-GB" sz="1600" dirty="0">
              <a:latin typeface="Arial" panose="020B0604020202020204" pitchFamily="34" charset="0"/>
              <a:cs typeface="Arial" panose="020B0604020202020204" pitchFamily="34" charset="0"/>
            </a:endParaRP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³Area of the district has been based on school location rather than where a pupil lives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⁴Recommended amount according to the </a:t>
            </a:r>
            <a:r>
              <a:rPr lang="en-GB" sz="1600" dirty="0">
                <a:latin typeface="Arial" panose="020B0604020202020204" pitchFamily="34" charset="0"/>
                <a:cs typeface="Arial" panose="020B0604020202020204" pitchFamily="34" charset="0"/>
                <a:hlinkClick r:id="rId3"/>
              </a:rPr>
              <a:t>Millpond Children’s Sleep Clinic</a:t>
            </a:r>
            <a:r>
              <a:rPr lang="en-GB" sz="1600" dirty="0">
                <a:latin typeface="Arial" panose="020B0604020202020204" pitchFamily="34" charset="0"/>
                <a:cs typeface="Arial" panose="020B0604020202020204" pitchFamily="34" charset="0"/>
              </a:rPr>
              <a:t>. Enventure Research has concerns about these findings, due to many pupils not understanding the difference between AM and PM in the survey.</a:t>
            </a:r>
          </a:p>
          <a:p>
            <a:pPr marL="0" indent="0" algn="just">
              <a:lnSpc>
                <a:spcPct val="134000"/>
              </a:lnSpc>
              <a:spcBef>
                <a:spcPts val="600"/>
              </a:spcBef>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48</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9" name="Title 1">
            <a:extLst>
              <a:ext uri="{FF2B5EF4-FFF2-40B4-BE49-F238E27FC236}">
                <a16:creationId xmlns:a16="http://schemas.microsoft.com/office/drawing/2014/main" id="{E69D1F63-5C0E-409A-ABD5-AF261EBC4951}"/>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Notes and acknowledgments</a:t>
            </a:r>
          </a:p>
        </p:txBody>
      </p:sp>
      <p:pic>
        <p:nvPicPr>
          <p:cNvPr id="2" name="Picture 1" descr="A picture containing light, drawing&#10;&#10;Description automatically generated">
            <a:extLst>
              <a:ext uri="{FF2B5EF4-FFF2-40B4-BE49-F238E27FC236}">
                <a16:creationId xmlns:a16="http://schemas.microsoft.com/office/drawing/2014/main" id="{06F177AF-AA23-4044-B6E8-1007DAFB9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369913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0EB70-FAED-409D-ACFC-DFADFD24F9BD}"/>
              </a:ext>
            </a:extLst>
          </p:cNvPr>
          <p:cNvSpPr>
            <a:spLocks noGrp="1"/>
          </p:cNvSpPr>
          <p:nvPr>
            <p:ph idx="1"/>
          </p:nvPr>
        </p:nvSpPr>
        <p:spPr>
          <a:xfrm>
            <a:off x="777240" y="728345"/>
            <a:ext cx="4099560" cy="3142615"/>
          </a:xfrm>
        </p:spPr>
        <p:txBody>
          <a:bodyPr/>
          <a:lstStyle/>
          <a:p>
            <a:pPr marL="0" indent="0">
              <a:lnSpc>
                <a:spcPct val="100000"/>
              </a:lnSpc>
              <a:spcBef>
                <a:spcPts val="0"/>
              </a:spcBef>
              <a:buNone/>
            </a:pPr>
            <a:r>
              <a:rPr lang="en-GB" sz="1800" b="1" dirty="0">
                <a:effectLst/>
                <a:latin typeface="Arial" panose="020B0604020202020204" pitchFamily="34" charset="0"/>
                <a:ea typeface="Fira Sans"/>
              </a:rPr>
              <a:t>Report prepared by:</a:t>
            </a:r>
            <a:endParaRPr lang="en-GB" sz="1800" dirty="0">
              <a:effectLst/>
              <a:latin typeface="Arial" panose="020B0604020202020204" pitchFamily="34" charset="0"/>
              <a:ea typeface="Fira Sans"/>
            </a:endParaRPr>
          </a:p>
          <a:p>
            <a:pPr>
              <a:lnSpc>
                <a:spcPct val="100000"/>
              </a:lnSpc>
              <a:spcBef>
                <a:spcPts val="0"/>
              </a:spcBef>
            </a:pPr>
            <a:endParaRPr lang="en-GB" sz="1800" dirty="0">
              <a:effectLst/>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Andrew Cameron</a:t>
            </a:r>
          </a:p>
          <a:p>
            <a:pPr marL="0" indent="0">
              <a:lnSpc>
                <a:spcPct val="100000"/>
              </a:lnSpc>
              <a:spcBef>
                <a:spcPts val="0"/>
              </a:spcBef>
              <a:buNone/>
            </a:pPr>
            <a:r>
              <a:rPr lang="en-GB" sz="1800" dirty="0">
                <a:solidFill>
                  <a:srgbClr val="425363"/>
                </a:solidFill>
                <a:effectLst/>
                <a:latin typeface="Arial" panose="020B0604020202020204" pitchFamily="34" charset="0"/>
                <a:ea typeface="Fira Sans"/>
                <a:hlinkClick r:id="rId2"/>
              </a:rPr>
              <a:t>andrew@enventure.co.uk</a:t>
            </a:r>
            <a:endParaRPr lang="en-GB" sz="1800" dirty="0">
              <a:solidFill>
                <a:srgbClr val="425363"/>
              </a:solidFill>
              <a:effectLst/>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Katie Osborne</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3"/>
              </a:rPr>
              <a:t>katie@enventure.co.uk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latin typeface="Arial" panose="020B0604020202020204" pitchFamily="34" charset="0"/>
                <a:ea typeface="Fira Sans"/>
              </a:rPr>
              <a:t>Matt Thurman</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4"/>
              </a:rPr>
              <a:t>matt@enventure.co.uk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effectLst/>
              <a:latin typeface="Arial" panose="020B0604020202020204" pitchFamily="34" charset="0"/>
              <a:ea typeface="Fira Sans"/>
            </a:endParaRPr>
          </a:p>
          <a:p>
            <a:pPr marL="0" indent="0">
              <a:buNone/>
            </a:pPr>
            <a:endParaRPr lang="en-GB" dirty="0"/>
          </a:p>
        </p:txBody>
      </p:sp>
      <p:sp>
        <p:nvSpPr>
          <p:cNvPr id="4" name="Slide Number Placeholder 3">
            <a:extLst>
              <a:ext uri="{FF2B5EF4-FFF2-40B4-BE49-F238E27FC236}">
                <a16:creationId xmlns:a16="http://schemas.microsoft.com/office/drawing/2014/main" id="{7E70116B-3874-4A20-B2F2-A8F88529DF28}"/>
              </a:ext>
            </a:extLst>
          </p:cNvPr>
          <p:cNvSpPr>
            <a:spLocks noGrp="1"/>
          </p:cNvSpPr>
          <p:nvPr>
            <p:ph type="sldNum" sz="quarter" idx="12"/>
          </p:nvPr>
        </p:nvSpPr>
        <p:spPr/>
        <p:txBody>
          <a:bodyPr/>
          <a:lstStyle/>
          <a:p>
            <a:fld id="{2AB65736-E7D2-48B3-BCE6-5F419FA2F65B}" type="slidenum">
              <a:rPr lang="en-GB" smtClean="0"/>
              <a:t>49</a:t>
            </a:fld>
            <a:endParaRPr lang="en-GB"/>
          </a:p>
        </p:txBody>
      </p:sp>
      <p:sp>
        <p:nvSpPr>
          <p:cNvPr id="7" name="Text Box 2">
            <a:extLst>
              <a:ext uri="{FF2B5EF4-FFF2-40B4-BE49-F238E27FC236}">
                <a16:creationId xmlns:a16="http://schemas.microsoft.com/office/drawing/2014/main" id="{5173C2E7-A658-4AC1-8F61-72B07D323605}"/>
              </a:ext>
            </a:extLst>
          </p:cNvPr>
          <p:cNvSpPr txBox="1">
            <a:spLocks noChangeArrowheads="1"/>
          </p:cNvSpPr>
          <p:nvPr/>
        </p:nvSpPr>
        <p:spPr bwMode="auto">
          <a:xfrm>
            <a:off x="777240" y="4158285"/>
            <a:ext cx="8229600" cy="16675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1000"/>
              </a:spcAft>
            </a:pPr>
            <a:r>
              <a:rPr lang="en-GB" b="1" dirty="0">
                <a:latin typeface="Arial" panose="020B0604020202020204" pitchFamily="34" charset="0"/>
              </a:rPr>
              <a:t>Enventure Research</a:t>
            </a:r>
          </a:p>
          <a:p>
            <a:pPr>
              <a:spcAft>
                <a:spcPts val="1000"/>
              </a:spcAft>
            </a:pPr>
            <a:r>
              <a:rPr lang="en-GB" dirty="0">
                <a:latin typeface="Arial" panose="020B0604020202020204" pitchFamily="34" charset="0"/>
              </a:rPr>
              <a:t>Thornhill Brigg Mill, Thornhill Beck Lane, Brighouse, West Yorkshire, HD6 4AH</a:t>
            </a:r>
          </a:p>
          <a:p>
            <a:pPr>
              <a:spcAft>
                <a:spcPts val="1000"/>
              </a:spcAft>
            </a:pPr>
            <a:r>
              <a:rPr lang="en-GB" dirty="0">
                <a:latin typeface="Arial" panose="020B0604020202020204" pitchFamily="34" charset="0"/>
              </a:rPr>
              <a:t>T: 01484 404797 </a:t>
            </a:r>
          </a:p>
          <a:p>
            <a:pPr>
              <a:spcAft>
                <a:spcPts val="1000"/>
              </a:spcAft>
            </a:pPr>
            <a:r>
              <a:rPr lang="en-GB" dirty="0">
                <a:latin typeface="Arial" panose="020B0604020202020204" pitchFamily="34" charset="0"/>
              </a:rPr>
              <a:t>W: </a:t>
            </a:r>
            <a:r>
              <a:rPr lang="en-GB" dirty="0">
                <a:latin typeface="Arial" panose="020B0604020202020204" pitchFamily="34" charset="0"/>
                <a:hlinkClick r:id="rId5"/>
              </a:rPr>
              <a:t>www.enventure.co.uk</a:t>
            </a:r>
            <a:r>
              <a:rPr lang="en-GB" dirty="0">
                <a:latin typeface="Arial" panose="020B0604020202020204" pitchFamily="34" charset="0"/>
              </a:rPr>
              <a:t>   E: </a:t>
            </a:r>
            <a:r>
              <a:rPr lang="en-GB" dirty="0">
                <a:latin typeface="Arial" panose="020B0604020202020204" pitchFamily="34" charset="0"/>
                <a:hlinkClick r:id="rId6"/>
              </a:rPr>
              <a:t>info@enventure.co.uk</a:t>
            </a:r>
            <a:r>
              <a:rPr lang="en-GB" dirty="0">
                <a:latin typeface="Arial" panose="020B0604020202020204" pitchFamily="34" charset="0"/>
              </a:rPr>
              <a:t>  </a:t>
            </a:r>
          </a:p>
          <a:p>
            <a:pPr>
              <a:lnSpc>
                <a:spcPct val="115000"/>
              </a:lnSpc>
              <a:spcAft>
                <a:spcPts val="1000"/>
              </a:spcAft>
            </a:pPr>
            <a:r>
              <a:rPr lang="en-GB" sz="1100" dirty="0">
                <a:solidFill>
                  <a:srgbClr val="425363"/>
                </a:solidFill>
                <a:effectLst/>
                <a:latin typeface="Arial" panose="020B0604020202020204" pitchFamily="34" charset="0"/>
                <a:ea typeface="Fira Sans"/>
              </a:rPr>
              <a:t> </a:t>
            </a:r>
          </a:p>
        </p:txBody>
      </p:sp>
      <p:pic>
        <p:nvPicPr>
          <p:cNvPr id="9" name="Picture 8">
            <a:extLst>
              <a:ext uri="{FF2B5EF4-FFF2-40B4-BE49-F238E27FC236}">
                <a16:creationId xmlns:a16="http://schemas.microsoft.com/office/drawing/2014/main" id="{07D13AA0-F535-4128-B8EB-1E9D05307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pic>
        <p:nvPicPr>
          <p:cNvPr id="2" name="Picture 1" descr="A picture containing light, drawing&#10;&#10;Description automatically generated">
            <a:extLst>
              <a:ext uri="{FF2B5EF4-FFF2-40B4-BE49-F238E27FC236}">
                <a16:creationId xmlns:a16="http://schemas.microsoft.com/office/drawing/2014/main" id="{77EA519C-37F9-4EA7-A9E3-798F73C56A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11557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5</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30" name="Straight Connector 29">
            <a:extLst>
              <a:ext uri="{FF2B5EF4-FFF2-40B4-BE49-F238E27FC236}">
                <a16:creationId xmlns:a16="http://schemas.microsoft.com/office/drawing/2014/main" id="{3A99B648-AAE4-4973-9922-5334A0C0775F}"/>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85FD57-A405-40E8-B3C2-C1990B6A5078}"/>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49" name="Picture 48" descr="A close up of a logo&#10;&#10;Description automatically generated">
            <a:extLst>
              <a:ext uri="{FF2B5EF4-FFF2-40B4-BE49-F238E27FC236}">
                <a16:creationId xmlns:a16="http://schemas.microsoft.com/office/drawing/2014/main" id="{4ADE43E4-E37B-4CA2-8F52-F989DCCE2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87" y="4022364"/>
            <a:ext cx="1252298" cy="1252298"/>
          </a:xfrm>
          <a:prstGeom prst="rect">
            <a:avLst/>
          </a:prstGeom>
        </p:spPr>
      </p:pic>
      <p:pic>
        <p:nvPicPr>
          <p:cNvPr id="68" name="Picture 67" descr="A close up of a logo&#10;&#10;Description automatically generated">
            <a:extLst>
              <a:ext uri="{FF2B5EF4-FFF2-40B4-BE49-F238E27FC236}">
                <a16:creationId xmlns:a16="http://schemas.microsoft.com/office/drawing/2014/main" id="{B768D9C0-B36C-475A-9E1B-DF2C94403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793" y="1783813"/>
            <a:ext cx="1216110" cy="1216110"/>
          </a:xfrm>
          <a:prstGeom prst="rect">
            <a:avLst/>
          </a:prstGeom>
        </p:spPr>
      </p:pic>
      <p:grpSp>
        <p:nvGrpSpPr>
          <p:cNvPr id="221" name="Graphic 85" descr="Man">
            <a:extLst>
              <a:ext uri="{FF2B5EF4-FFF2-40B4-BE49-F238E27FC236}">
                <a16:creationId xmlns:a16="http://schemas.microsoft.com/office/drawing/2014/main" id="{4AEE535E-65E8-4430-B788-FCE2378C9EE4}"/>
              </a:ext>
            </a:extLst>
          </p:cNvPr>
          <p:cNvGrpSpPr/>
          <p:nvPr/>
        </p:nvGrpSpPr>
        <p:grpSpPr>
          <a:xfrm>
            <a:off x="7481890" y="3187169"/>
            <a:ext cx="269113" cy="523047"/>
            <a:chOff x="10349602" y="5557654"/>
            <a:chExt cx="291641" cy="596539"/>
          </a:xfrm>
          <a:solidFill>
            <a:srgbClr val="7C7C7C"/>
          </a:solidFill>
        </p:grpSpPr>
        <p:sp>
          <p:nvSpPr>
            <p:cNvPr id="222" name="Freeform: Shape 221">
              <a:extLst>
                <a:ext uri="{FF2B5EF4-FFF2-40B4-BE49-F238E27FC236}">
                  <a16:creationId xmlns:a16="http://schemas.microsoft.com/office/drawing/2014/main" id="{63F5BC34-2B76-4699-8A8C-C27EEE35039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38D42CE6-9226-4E24-8BC5-731986F660E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24" name="Graphic 69" descr="Man">
            <a:extLst>
              <a:ext uri="{FF2B5EF4-FFF2-40B4-BE49-F238E27FC236}">
                <a16:creationId xmlns:a16="http://schemas.microsoft.com/office/drawing/2014/main" id="{4B94DC7D-5B27-4C74-ABB6-9576884DFAE3}"/>
              </a:ext>
            </a:extLst>
          </p:cNvPr>
          <p:cNvGrpSpPr/>
          <p:nvPr/>
        </p:nvGrpSpPr>
        <p:grpSpPr>
          <a:xfrm>
            <a:off x="4844264" y="3187165"/>
            <a:ext cx="269113" cy="523047"/>
            <a:chOff x="7711976" y="5557650"/>
            <a:chExt cx="291641" cy="596539"/>
          </a:xfrm>
          <a:solidFill>
            <a:srgbClr val="330099"/>
          </a:solidFill>
        </p:grpSpPr>
        <p:sp>
          <p:nvSpPr>
            <p:cNvPr id="225" name="Freeform: Shape 224">
              <a:extLst>
                <a:ext uri="{FF2B5EF4-FFF2-40B4-BE49-F238E27FC236}">
                  <a16:creationId xmlns:a16="http://schemas.microsoft.com/office/drawing/2014/main" id="{BFC784D7-72CB-4806-9581-EB77BF4EC47E}"/>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913AA1C8-DF5B-4DF7-8779-4C6213AE2D36}"/>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27" name="Graphic 71" descr="Man">
            <a:extLst>
              <a:ext uri="{FF2B5EF4-FFF2-40B4-BE49-F238E27FC236}">
                <a16:creationId xmlns:a16="http://schemas.microsoft.com/office/drawing/2014/main" id="{04C2B731-5C44-4139-8A14-6FC5873FC101}"/>
              </a:ext>
            </a:extLst>
          </p:cNvPr>
          <p:cNvGrpSpPr/>
          <p:nvPr/>
        </p:nvGrpSpPr>
        <p:grpSpPr>
          <a:xfrm>
            <a:off x="5190476" y="3187166"/>
            <a:ext cx="269113" cy="523047"/>
            <a:chOff x="8058188" y="5557651"/>
            <a:chExt cx="291641" cy="596539"/>
          </a:xfrm>
          <a:solidFill>
            <a:srgbClr val="330099"/>
          </a:solidFill>
        </p:grpSpPr>
        <p:sp>
          <p:nvSpPr>
            <p:cNvPr id="228" name="Freeform: Shape 227">
              <a:extLst>
                <a:ext uri="{FF2B5EF4-FFF2-40B4-BE49-F238E27FC236}">
                  <a16:creationId xmlns:a16="http://schemas.microsoft.com/office/drawing/2014/main" id="{92B271C8-0958-45F5-B035-2AD0716F7E2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9F4E6935-DCCD-4088-BC5B-EEA5C48BF2F7}"/>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0" name="Graphic 73" descr="Man">
            <a:extLst>
              <a:ext uri="{FF2B5EF4-FFF2-40B4-BE49-F238E27FC236}">
                <a16:creationId xmlns:a16="http://schemas.microsoft.com/office/drawing/2014/main" id="{51357ADF-4FA0-4C03-B6C4-2992D2B1E462}"/>
              </a:ext>
            </a:extLst>
          </p:cNvPr>
          <p:cNvGrpSpPr/>
          <p:nvPr/>
        </p:nvGrpSpPr>
        <p:grpSpPr>
          <a:xfrm>
            <a:off x="5536688" y="3187166"/>
            <a:ext cx="269113" cy="523047"/>
            <a:chOff x="8404400" y="5557651"/>
            <a:chExt cx="291641" cy="596539"/>
          </a:xfrm>
          <a:solidFill>
            <a:srgbClr val="330099"/>
          </a:solidFill>
        </p:grpSpPr>
        <p:sp>
          <p:nvSpPr>
            <p:cNvPr id="231" name="Freeform: Shape 230">
              <a:extLst>
                <a:ext uri="{FF2B5EF4-FFF2-40B4-BE49-F238E27FC236}">
                  <a16:creationId xmlns:a16="http://schemas.microsoft.com/office/drawing/2014/main" id="{9E0A374E-802E-4D66-9961-883A354BA8A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40F5C01A-06E7-4608-A016-3EEDD07F501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3" name="Graphic 75" descr="Man">
            <a:extLst>
              <a:ext uri="{FF2B5EF4-FFF2-40B4-BE49-F238E27FC236}">
                <a16:creationId xmlns:a16="http://schemas.microsoft.com/office/drawing/2014/main" id="{0EA01C13-54AC-4D3C-BD1B-7D834907034E}"/>
              </a:ext>
            </a:extLst>
          </p:cNvPr>
          <p:cNvGrpSpPr/>
          <p:nvPr/>
        </p:nvGrpSpPr>
        <p:grpSpPr>
          <a:xfrm>
            <a:off x="5882900" y="3187167"/>
            <a:ext cx="269113" cy="523047"/>
            <a:chOff x="8750612" y="5557652"/>
            <a:chExt cx="291641" cy="596539"/>
          </a:xfrm>
          <a:solidFill>
            <a:srgbClr val="330099"/>
          </a:solidFill>
        </p:grpSpPr>
        <p:sp>
          <p:nvSpPr>
            <p:cNvPr id="234" name="Freeform: Shape 233">
              <a:extLst>
                <a:ext uri="{FF2B5EF4-FFF2-40B4-BE49-F238E27FC236}">
                  <a16:creationId xmlns:a16="http://schemas.microsoft.com/office/drawing/2014/main" id="{A8D98F3B-4FA6-428F-BBE5-6C75856885D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89EE5E99-E222-40DF-96F5-A99AD733BBB1}"/>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6" name="Graphic 77" descr="Man">
            <a:extLst>
              <a:ext uri="{FF2B5EF4-FFF2-40B4-BE49-F238E27FC236}">
                <a16:creationId xmlns:a16="http://schemas.microsoft.com/office/drawing/2014/main" id="{52F8A2FD-2409-4AF8-B1E4-EBA179419DAF}"/>
              </a:ext>
            </a:extLst>
          </p:cNvPr>
          <p:cNvGrpSpPr/>
          <p:nvPr/>
        </p:nvGrpSpPr>
        <p:grpSpPr>
          <a:xfrm>
            <a:off x="6205163" y="3187168"/>
            <a:ext cx="269113" cy="523047"/>
            <a:chOff x="9072875" y="5557653"/>
            <a:chExt cx="291641" cy="596539"/>
          </a:xfrm>
          <a:solidFill>
            <a:srgbClr val="330099"/>
          </a:solidFill>
        </p:grpSpPr>
        <p:sp>
          <p:nvSpPr>
            <p:cNvPr id="237" name="Freeform: Shape 236">
              <a:extLst>
                <a:ext uri="{FF2B5EF4-FFF2-40B4-BE49-F238E27FC236}">
                  <a16:creationId xmlns:a16="http://schemas.microsoft.com/office/drawing/2014/main" id="{54DC3FCC-0AC3-44DE-B9A3-7282982D37D7}"/>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D35E999D-C5F3-4202-8F41-61911C0258E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9" name="Graphic 79" descr="Man">
            <a:extLst>
              <a:ext uri="{FF2B5EF4-FFF2-40B4-BE49-F238E27FC236}">
                <a16:creationId xmlns:a16="http://schemas.microsoft.com/office/drawing/2014/main" id="{6E2F6981-7F32-48AE-B92F-7091F1DBB2E4}"/>
              </a:ext>
            </a:extLst>
          </p:cNvPr>
          <p:cNvGrpSpPr/>
          <p:nvPr/>
        </p:nvGrpSpPr>
        <p:grpSpPr>
          <a:xfrm>
            <a:off x="6525372" y="3187168"/>
            <a:ext cx="269113" cy="523047"/>
            <a:chOff x="9393084" y="5557653"/>
            <a:chExt cx="291641" cy="596539"/>
          </a:xfrm>
          <a:solidFill>
            <a:srgbClr val="330099"/>
          </a:solidFill>
        </p:grpSpPr>
        <p:sp>
          <p:nvSpPr>
            <p:cNvPr id="240" name="Freeform: Shape 239">
              <a:extLst>
                <a:ext uri="{FF2B5EF4-FFF2-40B4-BE49-F238E27FC236}">
                  <a16:creationId xmlns:a16="http://schemas.microsoft.com/office/drawing/2014/main" id="{692E33F6-4517-4E7C-89FD-C5B14A504FD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762FB76B-3C60-409A-BD79-CE70C5DBEAAD}"/>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2" name="Graphic 81" descr="Man">
            <a:extLst>
              <a:ext uri="{FF2B5EF4-FFF2-40B4-BE49-F238E27FC236}">
                <a16:creationId xmlns:a16="http://schemas.microsoft.com/office/drawing/2014/main" id="{A8BE08B3-37CD-4C72-8207-69E397172BC1}"/>
              </a:ext>
            </a:extLst>
          </p:cNvPr>
          <p:cNvGrpSpPr/>
          <p:nvPr/>
        </p:nvGrpSpPr>
        <p:grpSpPr>
          <a:xfrm>
            <a:off x="6845580" y="3187168"/>
            <a:ext cx="269113" cy="523047"/>
            <a:chOff x="9713292" y="5557653"/>
            <a:chExt cx="291641" cy="596539"/>
          </a:xfrm>
          <a:solidFill>
            <a:srgbClr val="330099"/>
          </a:solidFill>
        </p:grpSpPr>
        <p:sp>
          <p:nvSpPr>
            <p:cNvPr id="243" name="Freeform: Shape 242">
              <a:extLst>
                <a:ext uri="{FF2B5EF4-FFF2-40B4-BE49-F238E27FC236}">
                  <a16:creationId xmlns:a16="http://schemas.microsoft.com/office/drawing/2014/main" id="{151E590F-7452-43E7-B62D-8CE904C8DAE3}"/>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478C42A2-6109-44B7-BF2D-8071FEF40AB9}"/>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8" name="Graphic 87" descr="Man">
            <a:extLst>
              <a:ext uri="{FF2B5EF4-FFF2-40B4-BE49-F238E27FC236}">
                <a16:creationId xmlns:a16="http://schemas.microsoft.com/office/drawing/2014/main" id="{5DB09B67-C044-4070-8187-96C75067F02B}"/>
              </a:ext>
            </a:extLst>
          </p:cNvPr>
          <p:cNvGrpSpPr/>
          <p:nvPr/>
        </p:nvGrpSpPr>
        <p:grpSpPr>
          <a:xfrm>
            <a:off x="4498052" y="3187165"/>
            <a:ext cx="269113" cy="523047"/>
            <a:chOff x="7365764" y="5557650"/>
            <a:chExt cx="291641" cy="596539"/>
          </a:xfrm>
          <a:solidFill>
            <a:srgbClr val="330099"/>
          </a:solidFill>
        </p:grpSpPr>
        <p:sp>
          <p:nvSpPr>
            <p:cNvPr id="249" name="Freeform: Shape 248">
              <a:extLst>
                <a:ext uri="{FF2B5EF4-FFF2-40B4-BE49-F238E27FC236}">
                  <a16:creationId xmlns:a16="http://schemas.microsoft.com/office/drawing/2014/main" id="{93DF16D1-1483-4D12-9BAA-2A233369006A}"/>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8C5669E6-E3D2-47B8-B64A-75B93266678F}"/>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7B4510F1-91F0-45FB-A17E-D9DC79ECBE32}"/>
              </a:ext>
            </a:extLst>
          </p:cNvPr>
          <p:cNvGrpSpPr/>
          <p:nvPr/>
        </p:nvGrpSpPr>
        <p:grpSpPr>
          <a:xfrm>
            <a:off x="533280" y="5565020"/>
            <a:ext cx="3252951" cy="523051"/>
            <a:chOff x="8378171" y="3194259"/>
            <a:chExt cx="3252951" cy="523051"/>
          </a:xfrm>
        </p:grpSpPr>
        <p:grpSp>
          <p:nvGrpSpPr>
            <p:cNvPr id="251" name="Graphic 85" descr="Man">
              <a:extLst>
                <a:ext uri="{FF2B5EF4-FFF2-40B4-BE49-F238E27FC236}">
                  <a16:creationId xmlns:a16="http://schemas.microsoft.com/office/drawing/2014/main" id="{600E0DCE-4B1E-40CB-969C-2326FBAFBDC7}"/>
                </a:ext>
              </a:extLst>
            </p:cNvPr>
            <p:cNvGrpSpPr/>
            <p:nvPr/>
          </p:nvGrpSpPr>
          <p:grpSpPr>
            <a:xfrm>
              <a:off x="11362009" y="3194263"/>
              <a:ext cx="269113" cy="523047"/>
              <a:chOff x="10349602" y="5557654"/>
              <a:chExt cx="291641" cy="596539"/>
            </a:xfrm>
            <a:solidFill>
              <a:srgbClr val="7C7C7C"/>
            </a:solidFill>
          </p:grpSpPr>
          <p:sp>
            <p:nvSpPr>
              <p:cNvPr id="252" name="Freeform: Shape 251">
                <a:extLst>
                  <a:ext uri="{FF2B5EF4-FFF2-40B4-BE49-F238E27FC236}">
                    <a16:creationId xmlns:a16="http://schemas.microsoft.com/office/drawing/2014/main" id="{6EB9E8BE-2381-448C-98F1-6F5458080E6C}"/>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2AE6D409-1A39-40E1-98F6-8DE47A68762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4" name="Graphic 69" descr="Man">
              <a:extLst>
                <a:ext uri="{FF2B5EF4-FFF2-40B4-BE49-F238E27FC236}">
                  <a16:creationId xmlns:a16="http://schemas.microsoft.com/office/drawing/2014/main" id="{82431D72-E215-4814-98F0-AC67D90C85A1}"/>
                </a:ext>
              </a:extLst>
            </p:cNvPr>
            <p:cNvGrpSpPr/>
            <p:nvPr/>
          </p:nvGrpSpPr>
          <p:grpSpPr>
            <a:xfrm>
              <a:off x="8724383" y="3194259"/>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15F8BAA8-7A23-4439-AF38-9978CC70C173}"/>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6B253D3-706D-49E4-98D9-5D5B1530FF0A}"/>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57" name="Graphic 71" descr="Man">
              <a:extLst>
                <a:ext uri="{FF2B5EF4-FFF2-40B4-BE49-F238E27FC236}">
                  <a16:creationId xmlns:a16="http://schemas.microsoft.com/office/drawing/2014/main" id="{91E34AF1-0C1F-4BA7-8DE7-77678A56EE97}"/>
                </a:ext>
              </a:extLst>
            </p:cNvPr>
            <p:cNvGrpSpPr/>
            <p:nvPr/>
          </p:nvGrpSpPr>
          <p:grpSpPr>
            <a:xfrm>
              <a:off x="9070595" y="3194260"/>
              <a:ext cx="269113" cy="523047"/>
              <a:chOff x="8058188" y="5557651"/>
              <a:chExt cx="291641" cy="596539"/>
            </a:xfrm>
            <a:solidFill>
              <a:schemeClr val="accent3">
                <a:lumMod val="75000"/>
              </a:schemeClr>
            </a:solidFill>
          </p:grpSpPr>
          <p:sp>
            <p:nvSpPr>
              <p:cNvPr id="258" name="Freeform: Shape 257">
                <a:extLst>
                  <a:ext uri="{FF2B5EF4-FFF2-40B4-BE49-F238E27FC236}">
                    <a16:creationId xmlns:a16="http://schemas.microsoft.com/office/drawing/2014/main" id="{93BFCBBB-9C38-4C26-A9B7-AB863DF3388C}"/>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A5A09A4-08CB-45C4-9DBF-E1CCEFD9A6E2}"/>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0" name="Graphic 73" descr="Man">
              <a:extLst>
                <a:ext uri="{FF2B5EF4-FFF2-40B4-BE49-F238E27FC236}">
                  <a16:creationId xmlns:a16="http://schemas.microsoft.com/office/drawing/2014/main" id="{E3702E03-40DA-4FE9-AF29-D7BEF3F6EBAA}"/>
                </a:ext>
              </a:extLst>
            </p:cNvPr>
            <p:cNvGrpSpPr/>
            <p:nvPr/>
          </p:nvGrpSpPr>
          <p:grpSpPr>
            <a:xfrm>
              <a:off x="9416807" y="3194260"/>
              <a:ext cx="269113" cy="523047"/>
              <a:chOff x="8404400" y="5557651"/>
              <a:chExt cx="291641" cy="596539"/>
            </a:xfrm>
            <a:solidFill>
              <a:schemeClr val="accent3">
                <a:lumMod val="75000"/>
              </a:schemeClr>
            </a:solidFill>
          </p:grpSpPr>
          <p:sp>
            <p:nvSpPr>
              <p:cNvPr id="261" name="Freeform: Shape 260">
                <a:extLst>
                  <a:ext uri="{FF2B5EF4-FFF2-40B4-BE49-F238E27FC236}">
                    <a16:creationId xmlns:a16="http://schemas.microsoft.com/office/drawing/2014/main" id="{A8E76D8C-AE51-4D24-AF85-F852B0AA136E}"/>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F5D2A49C-4C38-4DE3-81CA-AB3AE6320C9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3" name="Graphic 75" descr="Man">
              <a:extLst>
                <a:ext uri="{FF2B5EF4-FFF2-40B4-BE49-F238E27FC236}">
                  <a16:creationId xmlns:a16="http://schemas.microsoft.com/office/drawing/2014/main" id="{26CDAFD1-CD44-41FC-B04C-9CE89E7E7477}"/>
                </a:ext>
              </a:extLst>
            </p:cNvPr>
            <p:cNvGrpSpPr/>
            <p:nvPr/>
          </p:nvGrpSpPr>
          <p:grpSpPr>
            <a:xfrm>
              <a:off x="9763019" y="3194261"/>
              <a:ext cx="269113" cy="523047"/>
              <a:chOff x="8750612" y="5557652"/>
              <a:chExt cx="291641" cy="596539"/>
            </a:xfrm>
            <a:solidFill>
              <a:schemeClr val="accent3">
                <a:lumMod val="75000"/>
              </a:schemeClr>
            </a:solidFill>
          </p:grpSpPr>
          <p:sp>
            <p:nvSpPr>
              <p:cNvPr id="264" name="Freeform: Shape 263">
                <a:extLst>
                  <a:ext uri="{FF2B5EF4-FFF2-40B4-BE49-F238E27FC236}">
                    <a16:creationId xmlns:a16="http://schemas.microsoft.com/office/drawing/2014/main" id="{5C8B8097-1C58-4183-ACF9-D297AA38EE24}"/>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053E4D52-2971-4B82-A7A2-BE23D9557DE7}"/>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7" descr="Man">
              <a:extLst>
                <a:ext uri="{FF2B5EF4-FFF2-40B4-BE49-F238E27FC236}">
                  <a16:creationId xmlns:a16="http://schemas.microsoft.com/office/drawing/2014/main" id="{95496E57-800D-4557-B00F-A315E79C2AAD}"/>
                </a:ext>
              </a:extLst>
            </p:cNvPr>
            <p:cNvGrpSpPr/>
            <p:nvPr/>
          </p:nvGrpSpPr>
          <p:grpSpPr>
            <a:xfrm>
              <a:off x="10085282" y="3194262"/>
              <a:ext cx="269113" cy="523047"/>
              <a:chOff x="9072875" y="5557653"/>
              <a:chExt cx="291641" cy="596539"/>
            </a:xfrm>
            <a:solidFill>
              <a:schemeClr val="accent3">
                <a:lumMod val="75000"/>
              </a:schemeClr>
            </a:solidFill>
          </p:grpSpPr>
          <p:sp>
            <p:nvSpPr>
              <p:cNvPr id="267" name="Freeform: Shape 266">
                <a:extLst>
                  <a:ext uri="{FF2B5EF4-FFF2-40B4-BE49-F238E27FC236}">
                    <a16:creationId xmlns:a16="http://schemas.microsoft.com/office/drawing/2014/main" id="{CD2DA903-0D54-4557-8DF8-20815DD66893}"/>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695577ED-E716-452A-B234-D48545D32CE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9" name="Graphic 79" descr="Man">
              <a:extLst>
                <a:ext uri="{FF2B5EF4-FFF2-40B4-BE49-F238E27FC236}">
                  <a16:creationId xmlns:a16="http://schemas.microsoft.com/office/drawing/2014/main" id="{C3ECE1AE-431F-4118-98D5-B06A12AB05DC}"/>
                </a:ext>
              </a:extLst>
            </p:cNvPr>
            <p:cNvGrpSpPr/>
            <p:nvPr/>
          </p:nvGrpSpPr>
          <p:grpSpPr>
            <a:xfrm>
              <a:off x="10405491" y="3194262"/>
              <a:ext cx="269113" cy="523047"/>
              <a:chOff x="9393084" y="5557653"/>
              <a:chExt cx="291641" cy="596539"/>
            </a:xfrm>
            <a:solidFill>
              <a:srgbClr val="7C7C7C"/>
            </a:solidFill>
          </p:grpSpPr>
          <p:sp>
            <p:nvSpPr>
              <p:cNvPr id="270" name="Freeform: Shape 269">
                <a:extLst>
                  <a:ext uri="{FF2B5EF4-FFF2-40B4-BE49-F238E27FC236}">
                    <a16:creationId xmlns:a16="http://schemas.microsoft.com/office/drawing/2014/main" id="{3ACDB848-933D-4650-97FF-D9802775AA49}"/>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CAFB2353-01FE-47CD-8FF9-4F603B35986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2" name="Graphic 81" descr="Man">
              <a:extLst>
                <a:ext uri="{FF2B5EF4-FFF2-40B4-BE49-F238E27FC236}">
                  <a16:creationId xmlns:a16="http://schemas.microsoft.com/office/drawing/2014/main" id="{F9EFCFC5-1024-4F59-8901-DA0BD3EC1E98}"/>
                </a:ext>
              </a:extLst>
            </p:cNvPr>
            <p:cNvGrpSpPr/>
            <p:nvPr/>
          </p:nvGrpSpPr>
          <p:grpSpPr>
            <a:xfrm>
              <a:off x="10725699" y="3194262"/>
              <a:ext cx="269113" cy="523047"/>
              <a:chOff x="9713292" y="5557653"/>
              <a:chExt cx="291641" cy="596539"/>
            </a:xfrm>
            <a:solidFill>
              <a:srgbClr val="7C7C7C"/>
            </a:solidFill>
          </p:grpSpPr>
          <p:sp>
            <p:nvSpPr>
              <p:cNvPr id="273" name="Freeform: Shape 272">
                <a:extLst>
                  <a:ext uri="{FF2B5EF4-FFF2-40B4-BE49-F238E27FC236}">
                    <a16:creationId xmlns:a16="http://schemas.microsoft.com/office/drawing/2014/main" id="{6B9AA9FE-E77C-49A9-924E-A8E8775BC30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C043A337-3C56-4BDB-989E-089E92458E71}"/>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5" name="Graphic 83" descr="Man">
              <a:extLst>
                <a:ext uri="{FF2B5EF4-FFF2-40B4-BE49-F238E27FC236}">
                  <a16:creationId xmlns:a16="http://schemas.microsoft.com/office/drawing/2014/main" id="{DE4BB3B5-D21B-4571-B8B6-E5A406ABBD6D}"/>
                </a:ext>
              </a:extLst>
            </p:cNvPr>
            <p:cNvGrpSpPr/>
            <p:nvPr/>
          </p:nvGrpSpPr>
          <p:grpSpPr>
            <a:xfrm>
              <a:off x="11043854" y="3194262"/>
              <a:ext cx="269113" cy="523047"/>
              <a:chOff x="10031447" y="5557653"/>
              <a:chExt cx="291641" cy="596539"/>
            </a:xfrm>
            <a:solidFill>
              <a:srgbClr val="7C7C7C"/>
            </a:solidFill>
          </p:grpSpPr>
          <p:sp>
            <p:nvSpPr>
              <p:cNvPr id="276" name="Freeform: Shape 275">
                <a:extLst>
                  <a:ext uri="{FF2B5EF4-FFF2-40B4-BE49-F238E27FC236}">
                    <a16:creationId xmlns:a16="http://schemas.microsoft.com/office/drawing/2014/main" id="{878277E4-AE92-43DB-9797-2D958E696AD8}"/>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64A8BF3E-99E5-43C8-AACA-28BECD2F419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8" name="Graphic 87" descr="Man">
              <a:extLst>
                <a:ext uri="{FF2B5EF4-FFF2-40B4-BE49-F238E27FC236}">
                  <a16:creationId xmlns:a16="http://schemas.microsoft.com/office/drawing/2014/main" id="{A2F5F930-304A-41C2-9D21-58AA8C377451}"/>
                </a:ext>
              </a:extLst>
            </p:cNvPr>
            <p:cNvGrpSpPr/>
            <p:nvPr/>
          </p:nvGrpSpPr>
          <p:grpSpPr>
            <a:xfrm>
              <a:off x="8378171" y="3194259"/>
              <a:ext cx="269113" cy="523047"/>
              <a:chOff x="7365764" y="5557650"/>
              <a:chExt cx="291641" cy="596539"/>
            </a:xfrm>
            <a:solidFill>
              <a:srgbClr val="330099"/>
            </a:solidFill>
          </p:grpSpPr>
          <p:sp>
            <p:nvSpPr>
              <p:cNvPr id="279" name="Freeform: Shape 278">
                <a:extLst>
                  <a:ext uri="{FF2B5EF4-FFF2-40B4-BE49-F238E27FC236}">
                    <a16:creationId xmlns:a16="http://schemas.microsoft.com/office/drawing/2014/main" id="{A14997E2-862A-4C63-A4C0-98BFE6F33C59}"/>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D4A3AF58-16F0-4640-92E2-6DB8CA063F9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316" name="TextBox 315">
            <a:extLst>
              <a:ext uri="{FF2B5EF4-FFF2-40B4-BE49-F238E27FC236}">
                <a16:creationId xmlns:a16="http://schemas.microsoft.com/office/drawing/2014/main" id="{B8DA2C4D-F46B-455D-9EF2-65C35676C8E8}"/>
              </a:ext>
            </a:extLst>
          </p:cNvPr>
          <p:cNvSpPr txBox="1"/>
          <p:nvPr/>
        </p:nvSpPr>
        <p:spPr>
          <a:xfrm>
            <a:off x="1869465" y="1724452"/>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61%</a:t>
            </a:r>
            <a:r>
              <a:rPr lang="en-GB" sz="2400" dirty="0">
                <a:latin typeface="Arial" panose="020B0604020202020204" pitchFamily="34" charset="0"/>
                <a:cs typeface="Arial" panose="020B0604020202020204" pitchFamily="34" charset="0"/>
              </a:rPr>
              <a:t> eat fruit and vegetables most days</a:t>
            </a:r>
          </a:p>
        </p:txBody>
      </p:sp>
      <p:sp>
        <p:nvSpPr>
          <p:cNvPr id="318" name="TextBox 317">
            <a:extLst>
              <a:ext uri="{FF2B5EF4-FFF2-40B4-BE49-F238E27FC236}">
                <a16:creationId xmlns:a16="http://schemas.microsoft.com/office/drawing/2014/main" id="{51094BD5-E0F5-4FA3-8170-AB377F4280B5}"/>
              </a:ext>
            </a:extLst>
          </p:cNvPr>
          <p:cNvSpPr txBox="1"/>
          <p:nvPr/>
        </p:nvSpPr>
        <p:spPr>
          <a:xfrm>
            <a:off x="1565597" y="4142444"/>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19%</a:t>
            </a:r>
            <a:r>
              <a:rPr lang="en-GB" sz="2400" dirty="0">
                <a:latin typeface="Arial" panose="020B0604020202020204" pitchFamily="34" charset="0"/>
                <a:cs typeface="Arial" panose="020B0604020202020204" pitchFamily="34" charset="0"/>
              </a:rPr>
              <a:t> drink fizzy drinks most days </a:t>
            </a:r>
          </a:p>
        </p:txBody>
      </p:sp>
      <p:sp>
        <p:nvSpPr>
          <p:cNvPr id="320" name="TextBox 319">
            <a:extLst>
              <a:ext uri="{FF2B5EF4-FFF2-40B4-BE49-F238E27FC236}">
                <a16:creationId xmlns:a16="http://schemas.microsoft.com/office/drawing/2014/main" id="{77A4B866-DF35-4DE2-A43A-E8E2A0E65D44}"/>
              </a:ext>
            </a:extLst>
          </p:cNvPr>
          <p:cNvSpPr txBox="1"/>
          <p:nvPr/>
        </p:nvSpPr>
        <p:spPr>
          <a:xfrm>
            <a:off x="5657382" y="1756641"/>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82%</a:t>
            </a:r>
            <a:r>
              <a:rPr lang="en-GB" sz="2400" dirty="0">
                <a:latin typeface="Arial" panose="020B0604020202020204" pitchFamily="34" charset="0"/>
                <a:cs typeface="Arial" panose="020B0604020202020204" pitchFamily="34" charset="0"/>
              </a:rPr>
              <a:t> brush their teeth at least twice a day</a:t>
            </a:r>
          </a:p>
        </p:txBody>
      </p:sp>
      <p:sp>
        <p:nvSpPr>
          <p:cNvPr id="311" name="Title 1">
            <a:extLst>
              <a:ext uri="{FF2B5EF4-FFF2-40B4-BE49-F238E27FC236}">
                <a16:creationId xmlns:a16="http://schemas.microsoft.com/office/drawing/2014/main" id="{AE2293E1-16F3-471E-BFBB-DAFF8D26CDCC}"/>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Diet and oral health</a:t>
            </a:r>
          </a:p>
        </p:txBody>
      </p:sp>
      <p:sp>
        <p:nvSpPr>
          <p:cNvPr id="313" name="Title 1">
            <a:extLst>
              <a:ext uri="{FF2B5EF4-FFF2-40B4-BE49-F238E27FC236}">
                <a16:creationId xmlns:a16="http://schemas.microsoft.com/office/drawing/2014/main" id="{1AF376D0-D2FD-4F39-A905-9B2D7C8AD929}"/>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pic>
        <p:nvPicPr>
          <p:cNvPr id="2" name="Picture 1" descr="A picture containing light, drawing&#10;&#10;Description automatically generated">
            <a:extLst>
              <a:ext uri="{FF2B5EF4-FFF2-40B4-BE49-F238E27FC236}">
                <a16:creationId xmlns:a16="http://schemas.microsoft.com/office/drawing/2014/main" id="{25DD452C-A74C-4B74-8F4F-33C1AE896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cxnSp>
        <p:nvCxnSpPr>
          <p:cNvPr id="245" name="Straight Connector 244">
            <a:extLst>
              <a:ext uri="{FF2B5EF4-FFF2-40B4-BE49-F238E27FC236}">
                <a16:creationId xmlns:a16="http://schemas.microsoft.com/office/drawing/2014/main" id="{2FB45BD8-6D09-49A2-8E3F-C763F5BD3304}"/>
              </a:ext>
            </a:extLst>
          </p:cNvPr>
          <p:cNvCxnSpPr>
            <a:cxnSpLocks/>
          </p:cNvCxnSpPr>
          <p:nvPr/>
        </p:nvCxnSpPr>
        <p:spPr>
          <a:xfrm>
            <a:off x="8135542" y="1624164"/>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351" name="Picture 350" descr="A picture containing graphics, drawing&#10;&#10;Description automatically generated">
            <a:extLst>
              <a:ext uri="{FF2B5EF4-FFF2-40B4-BE49-F238E27FC236}">
                <a16:creationId xmlns:a16="http://schemas.microsoft.com/office/drawing/2014/main" id="{6676BE8A-1C69-4CF6-A9EB-E7F20868A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84" y="1666389"/>
            <a:ext cx="1327152" cy="1327152"/>
          </a:xfrm>
          <a:prstGeom prst="rect">
            <a:avLst/>
          </a:prstGeom>
        </p:spPr>
      </p:pic>
      <p:grpSp>
        <p:nvGrpSpPr>
          <p:cNvPr id="352" name="Graphic 85" descr="Man">
            <a:extLst>
              <a:ext uri="{FF2B5EF4-FFF2-40B4-BE49-F238E27FC236}">
                <a16:creationId xmlns:a16="http://schemas.microsoft.com/office/drawing/2014/main" id="{2EADFC99-B64B-4B4D-9166-2E4A554288AE}"/>
              </a:ext>
            </a:extLst>
          </p:cNvPr>
          <p:cNvGrpSpPr/>
          <p:nvPr/>
        </p:nvGrpSpPr>
        <p:grpSpPr>
          <a:xfrm>
            <a:off x="3536127" y="3174854"/>
            <a:ext cx="269113" cy="523047"/>
            <a:chOff x="10349602" y="5557654"/>
            <a:chExt cx="291641" cy="596539"/>
          </a:xfrm>
          <a:solidFill>
            <a:srgbClr val="7C7C7C"/>
          </a:solidFill>
        </p:grpSpPr>
        <p:sp>
          <p:nvSpPr>
            <p:cNvPr id="353" name="Freeform: Shape 352">
              <a:extLst>
                <a:ext uri="{FF2B5EF4-FFF2-40B4-BE49-F238E27FC236}">
                  <a16:creationId xmlns:a16="http://schemas.microsoft.com/office/drawing/2014/main" id="{E93DC3B2-0F47-4713-88D2-980E675B4AE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8B75E808-1370-46CF-AB5E-C93F71AA29F7}"/>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55" name="Graphic 69" descr="Man">
            <a:extLst>
              <a:ext uri="{FF2B5EF4-FFF2-40B4-BE49-F238E27FC236}">
                <a16:creationId xmlns:a16="http://schemas.microsoft.com/office/drawing/2014/main" id="{B4247892-2103-426B-A137-B9377A23D791}"/>
              </a:ext>
            </a:extLst>
          </p:cNvPr>
          <p:cNvGrpSpPr/>
          <p:nvPr/>
        </p:nvGrpSpPr>
        <p:grpSpPr>
          <a:xfrm>
            <a:off x="898501" y="3174850"/>
            <a:ext cx="269113" cy="523047"/>
            <a:chOff x="7711976" y="5557650"/>
            <a:chExt cx="291641" cy="596539"/>
          </a:xfrm>
          <a:solidFill>
            <a:srgbClr val="330099"/>
          </a:solidFill>
        </p:grpSpPr>
        <p:sp>
          <p:nvSpPr>
            <p:cNvPr id="356" name="Freeform: Shape 355">
              <a:extLst>
                <a:ext uri="{FF2B5EF4-FFF2-40B4-BE49-F238E27FC236}">
                  <a16:creationId xmlns:a16="http://schemas.microsoft.com/office/drawing/2014/main" id="{15630789-392E-41B4-B22F-399E3260B9D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B8C12C1A-1B6D-4221-8A63-D73ACDFF5D8F}"/>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58" name="Graphic 71" descr="Man">
            <a:extLst>
              <a:ext uri="{FF2B5EF4-FFF2-40B4-BE49-F238E27FC236}">
                <a16:creationId xmlns:a16="http://schemas.microsoft.com/office/drawing/2014/main" id="{10EB4A20-C8C0-4F40-A2E6-2A8E7AA6D8B6}"/>
              </a:ext>
            </a:extLst>
          </p:cNvPr>
          <p:cNvGrpSpPr/>
          <p:nvPr/>
        </p:nvGrpSpPr>
        <p:grpSpPr>
          <a:xfrm>
            <a:off x="1244713" y="3174851"/>
            <a:ext cx="269113" cy="523047"/>
            <a:chOff x="8058188" y="5557651"/>
            <a:chExt cx="291641" cy="596539"/>
          </a:xfrm>
          <a:solidFill>
            <a:srgbClr val="330099"/>
          </a:solidFill>
        </p:grpSpPr>
        <p:sp>
          <p:nvSpPr>
            <p:cNvPr id="359" name="Freeform: Shape 358">
              <a:extLst>
                <a:ext uri="{FF2B5EF4-FFF2-40B4-BE49-F238E27FC236}">
                  <a16:creationId xmlns:a16="http://schemas.microsoft.com/office/drawing/2014/main" id="{4F560FDD-F144-4EDA-9ABE-B00E0A200AD5}"/>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63D89E4E-9B3E-4E9F-AEC1-14C5AE96279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1" name="Graphic 73" descr="Man">
            <a:extLst>
              <a:ext uri="{FF2B5EF4-FFF2-40B4-BE49-F238E27FC236}">
                <a16:creationId xmlns:a16="http://schemas.microsoft.com/office/drawing/2014/main" id="{7F5C4D14-5B6C-4C5D-B2E7-A5BCB36FCC48}"/>
              </a:ext>
            </a:extLst>
          </p:cNvPr>
          <p:cNvGrpSpPr/>
          <p:nvPr/>
        </p:nvGrpSpPr>
        <p:grpSpPr>
          <a:xfrm>
            <a:off x="1590925" y="3174851"/>
            <a:ext cx="269113" cy="523047"/>
            <a:chOff x="8404400" y="5557651"/>
            <a:chExt cx="291641" cy="596539"/>
          </a:xfrm>
          <a:solidFill>
            <a:srgbClr val="330099"/>
          </a:solidFill>
        </p:grpSpPr>
        <p:sp>
          <p:nvSpPr>
            <p:cNvPr id="362" name="Freeform: Shape 361">
              <a:extLst>
                <a:ext uri="{FF2B5EF4-FFF2-40B4-BE49-F238E27FC236}">
                  <a16:creationId xmlns:a16="http://schemas.microsoft.com/office/drawing/2014/main" id="{6887BD60-64C8-4B0D-A011-FA3BB8B27620}"/>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FE626956-0717-4E0B-B144-F1B58EE1568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4" name="Graphic 75" descr="Man">
            <a:extLst>
              <a:ext uri="{FF2B5EF4-FFF2-40B4-BE49-F238E27FC236}">
                <a16:creationId xmlns:a16="http://schemas.microsoft.com/office/drawing/2014/main" id="{A6259CF7-2101-43D2-A52D-E1579C009441}"/>
              </a:ext>
            </a:extLst>
          </p:cNvPr>
          <p:cNvGrpSpPr/>
          <p:nvPr/>
        </p:nvGrpSpPr>
        <p:grpSpPr>
          <a:xfrm>
            <a:off x="1937137" y="3174852"/>
            <a:ext cx="269113" cy="523047"/>
            <a:chOff x="8750612" y="5557652"/>
            <a:chExt cx="291641" cy="596539"/>
          </a:xfrm>
          <a:solidFill>
            <a:srgbClr val="330099"/>
          </a:solidFill>
        </p:grpSpPr>
        <p:sp>
          <p:nvSpPr>
            <p:cNvPr id="365" name="Freeform: Shape 364">
              <a:extLst>
                <a:ext uri="{FF2B5EF4-FFF2-40B4-BE49-F238E27FC236}">
                  <a16:creationId xmlns:a16="http://schemas.microsoft.com/office/drawing/2014/main" id="{20317905-178B-43F8-B06C-EFEF240D6748}"/>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4B958278-E9CC-4ED1-8E01-0DB26A91C63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70" name="Graphic 79" descr="Man">
            <a:extLst>
              <a:ext uri="{FF2B5EF4-FFF2-40B4-BE49-F238E27FC236}">
                <a16:creationId xmlns:a16="http://schemas.microsoft.com/office/drawing/2014/main" id="{263EE965-1A16-432B-AF7E-7553B15B5F4B}"/>
              </a:ext>
            </a:extLst>
          </p:cNvPr>
          <p:cNvGrpSpPr/>
          <p:nvPr/>
        </p:nvGrpSpPr>
        <p:grpSpPr>
          <a:xfrm>
            <a:off x="2579609" y="3174853"/>
            <a:ext cx="269113" cy="523047"/>
            <a:chOff x="9393084" y="5557653"/>
            <a:chExt cx="291641" cy="596539"/>
          </a:xfrm>
          <a:solidFill>
            <a:srgbClr val="7C7C7C"/>
          </a:solidFill>
        </p:grpSpPr>
        <p:sp>
          <p:nvSpPr>
            <p:cNvPr id="371" name="Freeform: Shape 370">
              <a:extLst>
                <a:ext uri="{FF2B5EF4-FFF2-40B4-BE49-F238E27FC236}">
                  <a16:creationId xmlns:a16="http://schemas.microsoft.com/office/drawing/2014/main" id="{AD7B25F2-2F43-4856-82EC-9E45B72175A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310AB0CF-02C6-497A-8FF0-0D296E290380}"/>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chemeClr val="bg1">
                <a:lumMod val="50000"/>
              </a:schemeClr>
            </a:solidFill>
            <a:ln w="6549" cap="flat">
              <a:solidFill>
                <a:srgbClr val="7C7C7C"/>
              </a:solidFill>
              <a:prstDash val="solid"/>
              <a:miter/>
            </a:ln>
          </p:spPr>
          <p:txBody>
            <a:bodyPr rtlCol="0" anchor="ctr"/>
            <a:lstStyle/>
            <a:p>
              <a:endParaRPr lang="en-GB"/>
            </a:p>
          </p:txBody>
        </p:sp>
      </p:grpSp>
      <p:grpSp>
        <p:nvGrpSpPr>
          <p:cNvPr id="373" name="Graphic 81" descr="Man">
            <a:extLst>
              <a:ext uri="{FF2B5EF4-FFF2-40B4-BE49-F238E27FC236}">
                <a16:creationId xmlns:a16="http://schemas.microsoft.com/office/drawing/2014/main" id="{030517DE-2DBD-4D27-8095-08EF6FB0401A}"/>
              </a:ext>
            </a:extLst>
          </p:cNvPr>
          <p:cNvGrpSpPr/>
          <p:nvPr/>
        </p:nvGrpSpPr>
        <p:grpSpPr>
          <a:xfrm>
            <a:off x="2899817" y="3174853"/>
            <a:ext cx="269113" cy="523047"/>
            <a:chOff x="9713292" y="5557653"/>
            <a:chExt cx="291641" cy="596539"/>
          </a:xfrm>
          <a:solidFill>
            <a:srgbClr val="7C7C7C"/>
          </a:solidFill>
        </p:grpSpPr>
        <p:sp>
          <p:nvSpPr>
            <p:cNvPr id="374" name="Freeform: Shape 373">
              <a:extLst>
                <a:ext uri="{FF2B5EF4-FFF2-40B4-BE49-F238E27FC236}">
                  <a16:creationId xmlns:a16="http://schemas.microsoft.com/office/drawing/2014/main" id="{8BBF124F-A8B6-4309-B2C9-A8C6E634441A}"/>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2DE84BAC-FC41-4200-80CB-68723756B40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6" name="Graphic 83" descr="Man">
            <a:extLst>
              <a:ext uri="{FF2B5EF4-FFF2-40B4-BE49-F238E27FC236}">
                <a16:creationId xmlns:a16="http://schemas.microsoft.com/office/drawing/2014/main" id="{34001864-4431-4A6B-A1A7-05EFE47B29B7}"/>
              </a:ext>
            </a:extLst>
          </p:cNvPr>
          <p:cNvGrpSpPr/>
          <p:nvPr/>
        </p:nvGrpSpPr>
        <p:grpSpPr>
          <a:xfrm>
            <a:off x="3217972" y="3174853"/>
            <a:ext cx="269113" cy="523047"/>
            <a:chOff x="10031447" y="5557653"/>
            <a:chExt cx="291641" cy="596539"/>
          </a:xfrm>
          <a:solidFill>
            <a:srgbClr val="7C7C7C"/>
          </a:solidFill>
        </p:grpSpPr>
        <p:sp>
          <p:nvSpPr>
            <p:cNvPr id="377" name="Freeform: Shape 376">
              <a:extLst>
                <a:ext uri="{FF2B5EF4-FFF2-40B4-BE49-F238E27FC236}">
                  <a16:creationId xmlns:a16="http://schemas.microsoft.com/office/drawing/2014/main" id="{AE7DB640-B405-4740-970D-5D0253DE9FA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41423DCD-53CB-4181-8067-25C474FE645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9" name="Graphic 87" descr="Man">
            <a:extLst>
              <a:ext uri="{FF2B5EF4-FFF2-40B4-BE49-F238E27FC236}">
                <a16:creationId xmlns:a16="http://schemas.microsoft.com/office/drawing/2014/main" id="{AD86AE88-661C-4FA2-B5E1-09EA9AE3B5A2}"/>
              </a:ext>
            </a:extLst>
          </p:cNvPr>
          <p:cNvGrpSpPr/>
          <p:nvPr/>
        </p:nvGrpSpPr>
        <p:grpSpPr>
          <a:xfrm>
            <a:off x="552289" y="3174850"/>
            <a:ext cx="269113" cy="523047"/>
            <a:chOff x="7365764" y="5557650"/>
            <a:chExt cx="291641" cy="596539"/>
          </a:xfrm>
          <a:solidFill>
            <a:srgbClr val="330099"/>
          </a:solidFill>
        </p:grpSpPr>
        <p:sp>
          <p:nvSpPr>
            <p:cNvPr id="380" name="Freeform: Shape 379">
              <a:extLst>
                <a:ext uri="{FF2B5EF4-FFF2-40B4-BE49-F238E27FC236}">
                  <a16:creationId xmlns:a16="http://schemas.microsoft.com/office/drawing/2014/main" id="{8C15279A-0EB9-44B7-BDC3-DBE97FCA55E4}"/>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E63424CE-4536-4BB3-8F28-E8490E8CCA0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382" name="Picture 381" descr="A close up of a logo&#10;&#10;Description automatically generated">
            <a:extLst>
              <a:ext uri="{FF2B5EF4-FFF2-40B4-BE49-F238E27FC236}">
                <a16:creationId xmlns:a16="http://schemas.microsoft.com/office/drawing/2014/main" id="{5F604EFA-1FAB-4635-A716-0E4F00A261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748" y="4009639"/>
            <a:ext cx="1485226" cy="1485226"/>
          </a:xfrm>
          <a:prstGeom prst="rect">
            <a:avLst/>
          </a:prstGeom>
        </p:spPr>
      </p:pic>
      <p:pic>
        <p:nvPicPr>
          <p:cNvPr id="383" name="Graphic 382" descr="Close">
            <a:extLst>
              <a:ext uri="{FF2B5EF4-FFF2-40B4-BE49-F238E27FC236}">
                <a16:creationId xmlns:a16="http://schemas.microsoft.com/office/drawing/2014/main" id="{A07F345D-7331-4151-B989-3C67895273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93689" y="4183232"/>
            <a:ext cx="1117883" cy="1178044"/>
          </a:xfrm>
          <a:prstGeom prst="rect">
            <a:avLst/>
          </a:prstGeom>
        </p:spPr>
      </p:pic>
      <p:grpSp>
        <p:nvGrpSpPr>
          <p:cNvPr id="384" name="Group 383">
            <a:extLst>
              <a:ext uri="{FF2B5EF4-FFF2-40B4-BE49-F238E27FC236}">
                <a16:creationId xmlns:a16="http://schemas.microsoft.com/office/drawing/2014/main" id="{C1D96CA8-2DB4-4600-9CF2-41AC656A2B12}"/>
              </a:ext>
            </a:extLst>
          </p:cNvPr>
          <p:cNvGrpSpPr/>
          <p:nvPr/>
        </p:nvGrpSpPr>
        <p:grpSpPr>
          <a:xfrm>
            <a:off x="4464036" y="5565016"/>
            <a:ext cx="3252951" cy="523051"/>
            <a:chOff x="508888" y="3194263"/>
            <a:chExt cx="3252951" cy="523051"/>
          </a:xfrm>
        </p:grpSpPr>
        <p:grpSp>
          <p:nvGrpSpPr>
            <p:cNvPr id="385" name="Graphic 85" descr="Man">
              <a:extLst>
                <a:ext uri="{FF2B5EF4-FFF2-40B4-BE49-F238E27FC236}">
                  <a16:creationId xmlns:a16="http://schemas.microsoft.com/office/drawing/2014/main" id="{3CE328C1-5807-4674-A3BC-C3C027F93DE7}"/>
                </a:ext>
              </a:extLst>
            </p:cNvPr>
            <p:cNvGrpSpPr/>
            <p:nvPr/>
          </p:nvGrpSpPr>
          <p:grpSpPr>
            <a:xfrm>
              <a:off x="3492726" y="3194267"/>
              <a:ext cx="269113" cy="523047"/>
              <a:chOff x="10349602" y="5557654"/>
              <a:chExt cx="291641" cy="596539"/>
            </a:xfrm>
            <a:solidFill>
              <a:srgbClr val="7C7C7C"/>
            </a:solidFill>
          </p:grpSpPr>
          <p:sp>
            <p:nvSpPr>
              <p:cNvPr id="413" name="Freeform: Shape 412">
                <a:extLst>
                  <a:ext uri="{FF2B5EF4-FFF2-40B4-BE49-F238E27FC236}">
                    <a16:creationId xmlns:a16="http://schemas.microsoft.com/office/drawing/2014/main" id="{EC1D2BCE-AA55-41F4-9236-704A106935D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B13A762D-F7C7-481A-A018-9FDA511A787F}"/>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86" name="Graphic 69" descr="Man">
              <a:extLst>
                <a:ext uri="{FF2B5EF4-FFF2-40B4-BE49-F238E27FC236}">
                  <a16:creationId xmlns:a16="http://schemas.microsoft.com/office/drawing/2014/main" id="{C4597FE6-2BEB-47D4-A46E-E5877DA9CCA1}"/>
                </a:ext>
              </a:extLst>
            </p:cNvPr>
            <p:cNvGrpSpPr/>
            <p:nvPr/>
          </p:nvGrpSpPr>
          <p:grpSpPr>
            <a:xfrm>
              <a:off x="855100" y="3194263"/>
              <a:ext cx="269113" cy="523047"/>
              <a:chOff x="7711976" y="5557650"/>
              <a:chExt cx="291641" cy="596539"/>
            </a:xfrm>
            <a:solidFill>
              <a:srgbClr val="330099"/>
            </a:solidFill>
          </p:grpSpPr>
          <p:sp>
            <p:nvSpPr>
              <p:cNvPr id="411" name="Freeform: Shape 410">
                <a:extLst>
                  <a:ext uri="{FF2B5EF4-FFF2-40B4-BE49-F238E27FC236}">
                    <a16:creationId xmlns:a16="http://schemas.microsoft.com/office/drawing/2014/main" id="{2061B33A-AA3C-46EB-A0BD-B174B2B2B127}"/>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DB423F19-4559-484F-AAEF-C3CB437A5C47}"/>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88" name="Graphic 73" descr="Man">
              <a:extLst>
                <a:ext uri="{FF2B5EF4-FFF2-40B4-BE49-F238E27FC236}">
                  <a16:creationId xmlns:a16="http://schemas.microsoft.com/office/drawing/2014/main" id="{9E672E17-4889-4D2E-8F63-9EF20247D490}"/>
                </a:ext>
              </a:extLst>
            </p:cNvPr>
            <p:cNvGrpSpPr/>
            <p:nvPr/>
          </p:nvGrpSpPr>
          <p:grpSpPr>
            <a:xfrm>
              <a:off x="1547524" y="3194264"/>
              <a:ext cx="269113" cy="523047"/>
              <a:chOff x="8404400" y="5557651"/>
              <a:chExt cx="291641" cy="596539"/>
            </a:xfrm>
            <a:solidFill>
              <a:schemeClr val="accent3">
                <a:lumMod val="75000"/>
              </a:schemeClr>
            </a:solidFill>
          </p:grpSpPr>
          <p:sp>
            <p:nvSpPr>
              <p:cNvPr id="407" name="Freeform: Shape 406">
                <a:extLst>
                  <a:ext uri="{FF2B5EF4-FFF2-40B4-BE49-F238E27FC236}">
                    <a16:creationId xmlns:a16="http://schemas.microsoft.com/office/drawing/2014/main" id="{AFE99B4D-61EC-4426-958C-5A1702959142}"/>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6FA7F151-F1AF-41EE-A797-F494837B319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89" name="Graphic 75" descr="Man">
              <a:extLst>
                <a:ext uri="{FF2B5EF4-FFF2-40B4-BE49-F238E27FC236}">
                  <a16:creationId xmlns:a16="http://schemas.microsoft.com/office/drawing/2014/main" id="{3CA49C17-AAA7-42EF-A0B2-E11CA286882F}"/>
                </a:ext>
              </a:extLst>
            </p:cNvPr>
            <p:cNvGrpSpPr/>
            <p:nvPr/>
          </p:nvGrpSpPr>
          <p:grpSpPr>
            <a:xfrm>
              <a:off x="1893736" y="3194265"/>
              <a:ext cx="269113" cy="523047"/>
              <a:chOff x="8750612" y="5557652"/>
              <a:chExt cx="291641" cy="596539"/>
            </a:xfrm>
            <a:solidFill>
              <a:schemeClr val="accent3">
                <a:lumMod val="75000"/>
              </a:schemeClr>
            </a:solidFill>
          </p:grpSpPr>
          <p:sp>
            <p:nvSpPr>
              <p:cNvPr id="405" name="Freeform: Shape 404">
                <a:extLst>
                  <a:ext uri="{FF2B5EF4-FFF2-40B4-BE49-F238E27FC236}">
                    <a16:creationId xmlns:a16="http://schemas.microsoft.com/office/drawing/2014/main" id="{CA1659B0-E5AA-44F5-BE48-BA42F94A9FB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D34E6D94-B146-43E2-AB0E-E24F1B61857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90" name="Graphic 77" descr="Man">
              <a:extLst>
                <a:ext uri="{FF2B5EF4-FFF2-40B4-BE49-F238E27FC236}">
                  <a16:creationId xmlns:a16="http://schemas.microsoft.com/office/drawing/2014/main" id="{DFD55745-1DD0-4C02-B0FA-75DD853329F9}"/>
                </a:ext>
              </a:extLst>
            </p:cNvPr>
            <p:cNvGrpSpPr/>
            <p:nvPr/>
          </p:nvGrpSpPr>
          <p:grpSpPr>
            <a:xfrm>
              <a:off x="2215999" y="3194266"/>
              <a:ext cx="269113" cy="523047"/>
              <a:chOff x="9072875" y="5557653"/>
              <a:chExt cx="291641" cy="596539"/>
            </a:xfrm>
            <a:solidFill>
              <a:schemeClr val="accent3">
                <a:lumMod val="75000"/>
              </a:schemeClr>
            </a:solidFill>
          </p:grpSpPr>
          <p:sp>
            <p:nvSpPr>
              <p:cNvPr id="403" name="Freeform: Shape 402">
                <a:extLst>
                  <a:ext uri="{FF2B5EF4-FFF2-40B4-BE49-F238E27FC236}">
                    <a16:creationId xmlns:a16="http://schemas.microsoft.com/office/drawing/2014/main" id="{DE1EE5DE-8C5C-45F7-B57A-E7E2C1DA6849}"/>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A0FEBA23-F94C-4507-B415-872675581FE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91" name="Graphic 79" descr="Man">
              <a:extLst>
                <a:ext uri="{FF2B5EF4-FFF2-40B4-BE49-F238E27FC236}">
                  <a16:creationId xmlns:a16="http://schemas.microsoft.com/office/drawing/2014/main" id="{C9523A6B-635F-455A-B437-31CB8C0D3856}"/>
                </a:ext>
              </a:extLst>
            </p:cNvPr>
            <p:cNvGrpSpPr/>
            <p:nvPr/>
          </p:nvGrpSpPr>
          <p:grpSpPr>
            <a:xfrm>
              <a:off x="2536208" y="3194266"/>
              <a:ext cx="269113" cy="523047"/>
              <a:chOff x="9393084" y="5557653"/>
              <a:chExt cx="291641" cy="596539"/>
            </a:xfrm>
            <a:solidFill>
              <a:srgbClr val="7C7C7C"/>
            </a:solidFill>
          </p:grpSpPr>
          <p:sp>
            <p:nvSpPr>
              <p:cNvPr id="401" name="Freeform: Shape 400">
                <a:extLst>
                  <a:ext uri="{FF2B5EF4-FFF2-40B4-BE49-F238E27FC236}">
                    <a16:creationId xmlns:a16="http://schemas.microsoft.com/office/drawing/2014/main" id="{73CF42FB-0217-4422-9142-1972FE178C6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F1049348-535C-4754-A1CC-49098B8197B1}"/>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2" name="Graphic 81" descr="Man">
              <a:extLst>
                <a:ext uri="{FF2B5EF4-FFF2-40B4-BE49-F238E27FC236}">
                  <a16:creationId xmlns:a16="http://schemas.microsoft.com/office/drawing/2014/main" id="{D0C42F43-4C57-4208-92A2-244221804B27}"/>
                </a:ext>
              </a:extLst>
            </p:cNvPr>
            <p:cNvGrpSpPr/>
            <p:nvPr/>
          </p:nvGrpSpPr>
          <p:grpSpPr>
            <a:xfrm>
              <a:off x="2856416" y="3194266"/>
              <a:ext cx="269113" cy="523047"/>
              <a:chOff x="9713292" y="5557653"/>
              <a:chExt cx="291641" cy="596539"/>
            </a:xfrm>
            <a:solidFill>
              <a:srgbClr val="7C7C7C"/>
            </a:solidFill>
          </p:grpSpPr>
          <p:sp>
            <p:nvSpPr>
              <p:cNvPr id="399" name="Freeform: Shape 398">
                <a:extLst>
                  <a:ext uri="{FF2B5EF4-FFF2-40B4-BE49-F238E27FC236}">
                    <a16:creationId xmlns:a16="http://schemas.microsoft.com/office/drawing/2014/main" id="{38BF7C47-44F7-4652-8B3B-3BE3A263CE0C}"/>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1D4CF7AD-BD1D-4C9A-8D44-84EB7384D99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3" name="Graphic 83" descr="Man">
              <a:extLst>
                <a:ext uri="{FF2B5EF4-FFF2-40B4-BE49-F238E27FC236}">
                  <a16:creationId xmlns:a16="http://schemas.microsoft.com/office/drawing/2014/main" id="{EC312549-A423-4D43-BC7E-ABA3FB84DA19}"/>
                </a:ext>
              </a:extLst>
            </p:cNvPr>
            <p:cNvGrpSpPr/>
            <p:nvPr/>
          </p:nvGrpSpPr>
          <p:grpSpPr>
            <a:xfrm>
              <a:off x="3174571" y="3194266"/>
              <a:ext cx="269113" cy="523047"/>
              <a:chOff x="10031447" y="5557653"/>
              <a:chExt cx="291641" cy="596539"/>
            </a:xfrm>
            <a:solidFill>
              <a:srgbClr val="7C7C7C"/>
            </a:solidFill>
          </p:grpSpPr>
          <p:sp>
            <p:nvSpPr>
              <p:cNvPr id="397" name="Freeform: Shape 396">
                <a:extLst>
                  <a:ext uri="{FF2B5EF4-FFF2-40B4-BE49-F238E27FC236}">
                    <a16:creationId xmlns:a16="http://schemas.microsoft.com/office/drawing/2014/main" id="{99FD7E65-7618-461B-982E-908CA0D47D6E}"/>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EC2E6EB2-5501-4694-B1C9-7E7EDE7F73ED}"/>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4" name="Graphic 87" descr="Man">
              <a:extLst>
                <a:ext uri="{FF2B5EF4-FFF2-40B4-BE49-F238E27FC236}">
                  <a16:creationId xmlns:a16="http://schemas.microsoft.com/office/drawing/2014/main" id="{B3DC06F2-D121-45A0-801D-FC2C10C016DA}"/>
                </a:ext>
              </a:extLst>
            </p:cNvPr>
            <p:cNvGrpSpPr/>
            <p:nvPr/>
          </p:nvGrpSpPr>
          <p:grpSpPr>
            <a:xfrm>
              <a:off x="508888" y="3194263"/>
              <a:ext cx="269113" cy="523047"/>
              <a:chOff x="7365764" y="5557650"/>
              <a:chExt cx="291641" cy="596539"/>
            </a:xfrm>
            <a:solidFill>
              <a:srgbClr val="330099"/>
            </a:solidFill>
          </p:grpSpPr>
          <p:sp>
            <p:nvSpPr>
              <p:cNvPr id="395" name="Freeform: Shape 394">
                <a:extLst>
                  <a:ext uri="{FF2B5EF4-FFF2-40B4-BE49-F238E27FC236}">
                    <a16:creationId xmlns:a16="http://schemas.microsoft.com/office/drawing/2014/main" id="{F1DEDAD8-8A8F-4AB8-B5E8-75240A36E41D}"/>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45D9EC15-FCC1-4C10-86ED-8B50FC650A39}"/>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415" name="TextBox 414">
            <a:extLst>
              <a:ext uri="{FF2B5EF4-FFF2-40B4-BE49-F238E27FC236}">
                <a16:creationId xmlns:a16="http://schemas.microsoft.com/office/drawing/2014/main" id="{60DBAA6E-21BB-49A7-9476-A00DBC2FD2DD}"/>
              </a:ext>
            </a:extLst>
          </p:cNvPr>
          <p:cNvSpPr txBox="1"/>
          <p:nvPr/>
        </p:nvSpPr>
        <p:spPr>
          <a:xfrm>
            <a:off x="5747743" y="4131293"/>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21%</a:t>
            </a:r>
            <a:r>
              <a:rPr lang="en-GB" sz="2400" dirty="0">
                <a:latin typeface="Arial" panose="020B0604020202020204" pitchFamily="34" charset="0"/>
                <a:cs typeface="Arial" panose="020B0604020202020204" pitchFamily="34" charset="0"/>
              </a:rPr>
              <a:t> did not have breakfast that morning</a:t>
            </a:r>
          </a:p>
        </p:txBody>
      </p:sp>
      <p:sp>
        <p:nvSpPr>
          <p:cNvPr id="3" name="Thought Bubble: Cloud 2">
            <a:extLst>
              <a:ext uri="{FF2B5EF4-FFF2-40B4-BE49-F238E27FC236}">
                <a16:creationId xmlns:a16="http://schemas.microsoft.com/office/drawing/2014/main" id="{C9D4EEF5-3B75-4795-8C5C-142D631282F2}"/>
              </a:ext>
            </a:extLst>
          </p:cNvPr>
          <p:cNvSpPr/>
          <p:nvPr/>
        </p:nvSpPr>
        <p:spPr>
          <a:xfrm rot="485297">
            <a:off x="8337680" y="4031766"/>
            <a:ext cx="1771354" cy="1366951"/>
          </a:xfrm>
          <a:prstGeom prst="cloudCallout">
            <a:avLst>
              <a:gd name="adj1" fmla="val -46162"/>
              <a:gd name="adj2" fmla="val 38319"/>
            </a:avLst>
          </a:prstGeom>
          <a:solidFill>
            <a:schemeClr val="bg1"/>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oy, bottle&#10;&#10;Description automatically generated">
            <a:extLst>
              <a:ext uri="{FF2B5EF4-FFF2-40B4-BE49-F238E27FC236}">
                <a16:creationId xmlns:a16="http://schemas.microsoft.com/office/drawing/2014/main" id="{5425980D-55B1-4537-B13D-29389C289E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0789" y="4207642"/>
            <a:ext cx="910031" cy="910031"/>
          </a:xfrm>
          <a:prstGeom prst="rect">
            <a:avLst/>
          </a:prstGeom>
        </p:spPr>
      </p:pic>
      <p:grpSp>
        <p:nvGrpSpPr>
          <p:cNvPr id="418" name="Group 417">
            <a:extLst>
              <a:ext uri="{FF2B5EF4-FFF2-40B4-BE49-F238E27FC236}">
                <a16:creationId xmlns:a16="http://schemas.microsoft.com/office/drawing/2014/main" id="{58737732-D825-49E5-B24D-2CF68307F01B}"/>
              </a:ext>
            </a:extLst>
          </p:cNvPr>
          <p:cNvGrpSpPr/>
          <p:nvPr/>
        </p:nvGrpSpPr>
        <p:grpSpPr>
          <a:xfrm>
            <a:off x="8389995" y="5565016"/>
            <a:ext cx="3252951" cy="523051"/>
            <a:chOff x="7436584" y="5651027"/>
            <a:chExt cx="3252951" cy="523051"/>
          </a:xfrm>
        </p:grpSpPr>
        <p:grpSp>
          <p:nvGrpSpPr>
            <p:cNvPr id="419" name="Graphic 85" descr="Man">
              <a:extLst>
                <a:ext uri="{FF2B5EF4-FFF2-40B4-BE49-F238E27FC236}">
                  <a16:creationId xmlns:a16="http://schemas.microsoft.com/office/drawing/2014/main" id="{FE7C357C-8E46-4B24-BD36-8946AEFFE8DC}"/>
                </a:ext>
              </a:extLst>
            </p:cNvPr>
            <p:cNvGrpSpPr/>
            <p:nvPr/>
          </p:nvGrpSpPr>
          <p:grpSpPr>
            <a:xfrm>
              <a:off x="10420422" y="5651031"/>
              <a:ext cx="269113" cy="523047"/>
              <a:chOff x="10349602" y="5557654"/>
              <a:chExt cx="291641" cy="596539"/>
            </a:xfrm>
            <a:solidFill>
              <a:srgbClr val="7C7C7C"/>
            </a:solidFill>
          </p:grpSpPr>
          <p:sp>
            <p:nvSpPr>
              <p:cNvPr id="447" name="Freeform: Shape 446">
                <a:extLst>
                  <a:ext uri="{FF2B5EF4-FFF2-40B4-BE49-F238E27FC236}">
                    <a16:creationId xmlns:a16="http://schemas.microsoft.com/office/drawing/2014/main" id="{90663EDB-1315-44AD-A723-9DA2DC68173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799F6F56-D4B9-4568-82E0-1F904F66762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0" name="Graphic 69" descr="Man">
              <a:extLst>
                <a:ext uri="{FF2B5EF4-FFF2-40B4-BE49-F238E27FC236}">
                  <a16:creationId xmlns:a16="http://schemas.microsoft.com/office/drawing/2014/main" id="{ECA46928-7A7D-4C16-A5B5-77A670077568}"/>
                </a:ext>
              </a:extLst>
            </p:cNvPr>
            <p:cNvGrpSpPr/>
            <p:nvPr/>
          </p:nvGrpSpPr>
          <p:grpSpPr>
            <a:xfrm>
              <a:off x="7782796" y="5651027"/>
              <a:ext cx="269113" cy="523047"/>
              <a:chOff x="7711976" y="5557650"/>
              <a:chExt cx="291641" cy="596539"/>
            </a:xfrm>
            <a:solidFill>
              <a:srgbClr val="330099"/>
            </a:solidFill>
          </p:grpSpPr>
          <p:sp>
            <p:nvSpPr>
              <p:cNvPr id="445" name="Freeform: Shape 444">
                <a:extLst>
                  <a:ext uri="{FF2B5EF4-FFF2-40B4-BE49-F238E27FC236}">
                    <a16:creationId xmlns:a16="http://schemas.microsoft.com/office/drawing/2014/main" id="{51727BFC-AF11-44DB-831F-DCE13770A22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263670F6-5D7F-4466-8218-F0CE01F4F691}"/>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1" name="Graphic 71" descr="Man">
              <a:extLst>
                <a:ext uri="{FF2B5EF4-FFF2-40B4-BE49-F238E27FC236}">
                  <a16:creationId xmlns:a16="http://schemas.microsoft.com/office/drawing/2014/main" id="{E8DE6823-8E6D-481E-9661-C9BBA3AF49F4}"/>
                </a:ext>
              </a:extLst>
            </p:cNvPr>
            <p:cNvGrpSpPr/>
            <p:nvPr/>
          </p:nvGrpSpPr>
          <p:grpSpPr>
            <a:xfrm>
              <a:off x="8129008" y="5651028"/>
              <a:ext cx="269113" cy="523047"/>
              <a:chOff x="8058188" y="5557651"/>
              <a:chExt cx="291641" cy="596539"/>
            </a:xfrm>
            <a:solidFill>
              <a:srgbClr val="330099"/>
            </a:solidFill>
          </p:grpSpPr>
          <p:sp>
            <p:nvSpPr>
              <p:cNvPr id="443" name="Freeform: Shape 442">
                <a:extLst>
                  <a:ext uri="{FF2B5EF4-FFF2-40B4-BE49-F238E27FC236}">
                    <a16:creationId xmlns:a16="http://schemas.microsoft.com/office/drawing/2014/main" id="{80835E6F-ED4C-4D1E-8724-308A138BB099}"/>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C0050625-BCC1-4ACD-BFA3-C981F9B16066}"/>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2" name="Graphic 73" descr="Man">
              <a:extLst>
                <a:ext uri="{FF2B5EF4-FFF2-40B4-BE49-F238E27FC236}">
                  <a16:creationId xmlns:a16="http://schemas.microsoft.com/office/drawing/2014/main" id="{13FD92CB-D37D-49ED-8A93-FD747101B541}"/>
                </a:ext>
              </a:extLst>
            </p:cNvPr>
            <p:cNvGrpSpPr/>
            <p:nvPr/>
          </p:nvGrpSpPr>
          <p:grpSpPr>
            <a:xfrm>
              <a:off x="8475220" y="5651028"/>
              <a:ext cx="269113" cy="523047"/>
              <a:chOff x="8404400" y="5557651"/>
              <a:chExt cx="291641" cy="596539"/>
            </a:xfrm>
            <a:solidFill>
              <a:srgbClr val="330099"/>
            </a:solidFill>
          </p:grpSpPr>
          <p:sp>
            <p:nvSpPr>
              <p:cNvPr id="441" name="Freeform: Shape 440">
                <a:extLst>
                  <a:ext uri="{FF2B5EF4-FFF2-40B4-BE49-F238E27FC236}">
                    <a16:creationId xmlns:a16="http://schemas.microsoft.com/office/drawing/2014/main" id="{3C3A9D49-EE37-40C8-85AC-02382CB42CEB}"/>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C1E313D6-5942-4671-A731-B0B2EF72B0C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3" name="Graphic 75" descr="Man">
              <a:extLst>
                <a:ext uri="{FF2B5EF4-FFF2-40B4-BE49-F238E27FC236}">
                  <a16:creationId xmlns:a16="http://schemas.microsoft.com/office/drawing/2014/main" id="{724E55D2-C876-4C7C-9B36-9AE2F2FC3D47}"/>
                </a:ext>
              </a:extLst>
            </p:cNvPr>
            <p:cNvGrpSpPr/>
            <p:nvPr/>
          </p:nvGrpSpPr>
          <p:grpSpPr>
            <a:xfrm>
              <a:off x="8821432" y="5651029"/>
              <a:ext cx="269113" cy="523047"/>
              <a:chOff x="8750612" y="5557652"/>
              <a:chExt cx="291641" cy="596539"/>
            </a:xfrm>
            <a:solidFill>
              <a:srgbClr val="330099"/>
            </a:solidFill>
          </p:grpSpPr>
          <p:sp>
            <p:nvSpPr>
              <p:cNvPr id="439" name="Freeform: Shape 438">
                <a:extLst>
                  <a:ext uri="{FF2B5EF4-FFF2-40B4-BE49-F238E27FC236}">
                    <a16:creationId xmlns:a16="http://schemas.microsoft.com/office/drawing/2014/main" id="{A6ADC141-4C3F-4F1A-AC62-ED7A774582E1}"/>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AF952EA5-6928-4A70-97C3-04C9A78CD0F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5" name="Graphic 79" descr="Man">
              <a:extLst>
                <a:ext uri="{FF2B5EF4-FFF2-40B4-BE49-F238E27FC236}">
                  <a16:creationId xmlns:a16="http://schemas.microsoft.com/office/drawing/2014/main" id="{8F893572-4FFB-415B-9226-3E5CD071BE76}"/>
                </a:ext>
              </a:extLst>
            </p:cNvPr>
            <p:cNvGrpSpPr/>
            <p:nvPr/>
          </p:nvGrpSpPr>
          <p:grpSpPr>
            <a:xfrm>
              <a:off x="9463904" y="5651030"/>
              <a:ext cx="269113" cy="523047"/>
              <a:chOff x="9393084" y="5557653"/>
              <a:chExt cx="291641" cy="596539"/>
            </a:xfrm>
            <a:solidFill>
              <a:srgbClr val="7C7C7C"/>
            </a:solidFill>
          </p:grpSpPr>
          <p:sp>
            <p:nvSpPr>
              <p:cNvPr id="435" name="Freeform: Shape 434">
                <a:extLst>
                  <a:ext uri="{FF2B5EF4-FFF2-40B4-BE49-F238E27FC236}">
                    <a16:creationId xmlns:a16="http://schemas.microsoft.com/office/drawing/2014/main" id="{12A37C28-7400-409E-8D75-C8985A77821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D342E5E6-2111-4CFE-B14D-A8D02C4EFC8F}"/>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6" name="Graphic 81" descr="Man">
              <a:extLst>
                <a:ext uri="{FF2B5EF4-FFF2-40B4-BE49-F238E27FC236}">
                  <a16:creationId xmlns:a16="http://schemas.microsoft.com/office/drawing/2014/main" id="{55F437A1-DDAD-409A-8926-53114AD3D006}"/>
                </a:ext>
              </a:extLst>
            </p:cNvPr>
            <p:cNvGrpSpPr/>
            <p:nvPr/>
          </p:nvGrpSpPr>
          <p:grpSpPr>
            <a:xfrm>
              <a:off x="9784112" y="5651030"/>
              <a:ext cx="269113" cy="523047"/>
              <a:chOff x="9713292" y="5557653"/>
              <a:chExt cx="291641" cy="596539"/>
            </a:xfrm>
            <a:solidFill>
              <a:srgbClr val="7C7C7C"/>
            </a:solidFill>
          </p:grpSpPr>
          <p:sp>
            <p:nvSpPr>
              <p:cNvPr id="433" name="Freeform: Shape 432">
                <a:extLst>
                  <a:ext uri="{FF2B5EF4-FFF2-40B4-BE49-F238E27FC236}">
                    <a16:creationId xmlns:a16="http://schemas.microsoft.com/office/drawing/2014/main" id="{34AA97CA-DBE5-45BB-A486-07FB8B31710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09E7890B-A26E-446C-BF1D-5EC732A26117}"/>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7" name="Graphic 83" descr="Man">
              <a:extLst>
                <a:ext uri="{FF2B5EF4-FFF2-40B4-BE49-F238E27FC236}">
                  <a16:creationId xmlns:a16="http://schemas.microsoft.com/office/drawing/2014/main" id="{F37FB02A-D61D-4DE5-9BD0-CD3B662B5071}"/>
                </a:ext>
              </a:extLst>
            </p:cNvPr>
            <p:cNvGrpSpPr/>
            <p:nvPr/>
          </p:nvGrpSpPr>
          <p:grpSpPr>
            <a:xfrm>
              <a:off x="10102267" y="5651030"/>
              <a:ext cx="269113" cy="523047"/>
              <a:chOff x="10031447" y="5557653"/>
              <a:chExt cx="291641" cy="596539"/>
            </a:xfrm>
            <a:solidFill>
              <a:srgbClr val="7C7C7C"/>
            </a:solidFill>
          </p:grpSpPr>
          <p:sp>
            <p:nvSpPr>
              <p:cNvPr id="431" name="Freeform: Shape 430">
                <a:extLst>
                  <a:ext uri="{FF2B5EF4-FFF2-40B4-BE49-F238E27FC236}">
                    <a16:creationId xmlns:a16="http://schemas.microsoft.com/office/drawing/2014/main" id="{AB05D313-C3D1-41F1-A54F-C93BFF4BE9A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CFAFF8FB-B012-4CA0-A269-A2F06DC503B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8" name="Graphic 87" descr="Man">
              <a:extLst>
                <a:ext uri="{FF2B5EF4-FFF2-40B4-BE49-F238E27FC236}">
                  <a16:creationId xmlns:a16="http://schemas.microsoft.com/office/drawing/2014/main" id="{752EF3C0-6C3C-47B9-B9B1-58ABEE440551}"/>
                </a:ext>
              </a:extLst>
            </p:cNvPr>
            <p:cNvGrpSpPr/>
            <p:nvPr/>
          </p:nvGrpSpPr>
          <p:grpSpPr>
            <a:xfrm>
              <a:off x="7436584" y="5651027"/>
              <a:ext cx="269113" cy="523047"/>
              <a:chOff x="7365764" y="5557650"/>
              <a:chExt cx="291641" cy="596539"/>
            </a:xfrm>
            <a:solidFill>
              <a:srgbClr val="330099"/>
            </a:solidFill>
          </p:grpSpPr>
          <p:sp>
            <p:nvSpPr>
              <p:cNvPr id="429" name="Freeform: Shape 428">
                <a:extLst>
                  <a:ext uri="{FF2B5EF4-FFF2-40B4-BE49-F238E27FC236}">
                    <a16:creationId xmlns:a16="http://schemas.microsoft.com/office/drawing/2014/main" id="{F144A1E8-5790-4893-B5F0-C2D3125983C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7E3492B4-F5EE-48E0-A492-294E19DAA0C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6" name="TextBox 5">
            <a:extLst>
              <a:ext uri="{FF2B5EF4-FFF2-40B4-BE49-F238E27FC236}">
                <a16:creationId xmlns:a16="http://schemas.microsoft.com/office/drawing/2014/main" id="{B75502F1-C062-4F70-8B7A-A1C83FFB118B}"/>
              </a:ext>
            </a:extLst>
          </p:cNvPr>
          <p:cNvSpPr txBox="1"/>
          <p:nvPr/>
        </p:nvSpPr>
        <p:spPr>
          <a:xfrm>
            <a:off x="10228885" y="3928135"/>
            <a:ext cx="1931200" cy="1569660"/>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48%</a:t>
            </a:r>
            <a:r>
              <a:rPr lang="en-GB" sz="2400" dirty="0">
                <a:latin typeface="Arial" panose="020B0604020202020204" pitchFamily="34" charset="0"/>
                <a:cs typeface="Arial" panose="020B0604020202020204" pitchFamily="34" charset="0"/>
              </a:rPr>
              <a:t> think they need to eat more healthily</a:t>
            </a:r>
          </a:p>
        </p:txBody>
      </p:sp>
      <p:pic>
        <p:nvPicPr>
          <p:cNvPr id="10" name="Picture 9" descr="A close up of a logo&#10;&#10;Description automatically generated">
            <a:extLst>
              <a:ext uri="{FF2B5EF4-FFF2-40B4-BE49-F238E27FC236}">
                <a16:creationId xmlns:a16="http://schemas.microsoft.com/office/drawing/2014/main" id="{009F217A-52B3-4F74-B7BD-BC6722D78A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7419" y="1734266"/>
            <a:ext cx="1151438" cy="1151438"/>
          </a:xfrm>
          <a:prstGeom prst="rect">
            <a:avLst/>
          </a:prstGeom>
        </p:spPr>
      </p:pic>
      <p:grpSp>
        <p:nvGrpSpPr>
          <p:cNvPr id="451" name="Group 450">
            <a:extLst>
              <a:ext uri="{FF2B5EF4-FFF2-40B4-BE49-F238E27FC236}">
                <a16:creationId xmlns:a16="http://schemas.microsoft.com/office/drawing/2014/main" id="{2EE32EEA-BB04-4A98-8CB1-4FB533CBA549}"/>
              </a:ext>
            </a:extLst>
          </p:cNvPr>
          <p:cNvGrpSpPr/>
          <p:nvPr/>
        </p:nvGrpSpPr>
        <p:grpSpPr>
          <a:xfrm>
            <a:off x="8386760" y="3179953"/>
            <a:ext cx="3252951" cy="523051"/>
            <a:chOff x="8378171" y="3194259"/>
            <a:chExt cx="3252951" cy="523051"/>
          </a:xfrm>
        </p:grpSpPr>
        <p:grpSp>
          <p:nvGrpSpPr>
            <p:cNvPr id="452" name="Graphic 85" descr="Man">
              <a:extLst>
                <a:ext uri="{FF2B5EF4-FFF2-40B4-BE49-F238E27FC236}">
                  <a16:creationId xmlns:a16="http://schemas.microsoft.com/office/drawing/2014/main" id="{9E7DE4A3-1C2D-4E47-995F-5704D4A0F84D}"/>
                </a:ext>
              </a:extLst>
            </p:cNvPr>
            <p:cNvGrpSpPr/>
            <p:nvPr/>
          </p:nvGrpSpPr>
          <p:grpSpPr>
            <a:xfrm>
              <a:off x="11362009" y="3194263"/>
              <a:ext cx="269113" cy="523047"/>
              <a:chOff x="10349602" y="5557654"/>
              <a:chExt cx="291641" cy="596539"/>
            </a:xfrm>
            <a:solidFill>
              <a:srgbClr val="7C7C7C"/>
            </a:solidFill>
          </p:grpSpPr>
          <p:sp>
            <p:nvSpPr>
              <p:cNvPr id="480" name="Freeform: Shape 479">
                <a:extLst>
                  <a:ext uri="{FF2B5EF4-FFF2-40B4-BE49-F238E27FC236}">
                    <a16:creationId xmlns:a16="http://schemas.microsoft.com/office/drawing/2014/main" id="{7869D108-022B-49B4-86D7-A5B432042586}"/>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1026A8FA-DDA0-43BA-9340-3DFCA877A8C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53" name="Graphic 69" descr="Man">
              <a:extLst>
                <a:ext uri="{FF2B5EF4-FFF2-40B4-BE49-F238E27FC236}">
                  <a16:creationId xmlns:a16="http://schemas.microsoft.com/office/drawing/2014/main" id="{8D3B06A4-5D25-4C70-A27E-598ECBC427E1}"/>
                </a:ext>
              </a:extLst>
            </p:cNvPr>
            <p:cNvGrpSpPr/>
            <p:nvPr/>
          </p:nvGrpSpPr>
          <p:grpSpPr>
            <a:xfrm>
              <a:off x="8724383" y="3194259"/>
              <a:ext cx="269113" cy="523047"/>
              <a:chOff x="7711976" y="5557650"/>
              <a:chExt cx="291641" cy="596539"/>
            </a:xfrm>
            <a:solidFill>
              <a:srgbClr val="330099"/>
            </a:solidFill>
          </p:grpSpPr>
          <p:sp>
            <p:nvSpPr>
              <p:cNvPr id="478" name="Freeform: Shape 477">
                <a:extLst>
                  <a:ext uri="{FF2B5EF4-FFF2-40B4-BE49-F238E27FC236}">
                    <a16:creationId xmlns:a16="http://schemas.microsoft.com/office/drawing/2014/main" id="{054B7CCA-8223-496C-A24C-27BC3FB1E2A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81548798-11AD-4FFB-A89A-062815FD8CF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54" name="Graphic 71" descr="Man">
              <a:extLst>
                <a:ext uri="{FF2B5EF4-FFF2-40B4-BE49-F238E27FC236}">
                  <a16:creationId xmlns:a16="http://schemas.microsoft.com/office/drawing/2014/main" id="{1692377D-556E-40F4-962F-F488C0771FEF}"/>
                </a:ext>
              </a:extLst>
            </p:cNvPr>
            <p:cNvGrpSpPr/>
            <p:nvPr/>
          </p:nvGrpSpPr>
          <p:grpSpPr>
            <a:xfrm>
              <a:off x="9070595" y="3194260"/>
              <a:ext cx="269113" cy="523047"/>
              <a:chOff x="8058188" y="5557651"/>
              <a:chExt cx="291641" cy="596539"/>
            </a:xfrm>
            <a:solidFill>
              <a:srgbClr val="330099"/>
            </a:solidFill>
          </p:grpSpPr>
          <p:sp>
            <p:nvSpPr>
              <p:cNvPr id="476" name="Freeform: Shape 475">
                <a:extLst>
                  <a:ext uri="{FF2B5EF4-FFF2-40B4-BE49-F238E27FC236}">
                    <a16:creationId xmlns:a16="http://schemas.microsoft.com/office/drawing/2014/main" id="{87AA0DB4-DADB-4F04-A82B-90B02C431DF3}"/>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51BAB251-E961-40AB-9737-A55D333064B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5" name="Graphic 73" descr="Man">
              <a:extLst>
                <a:ext uri="{FF2B5EF4-FFF2-40B4-BE49-F238E27FC236}">
                  <a16:creationId xmlns:a16="http://schemas.microsoft.com/office/drawing/2014/main" id="{3E7B6673-AB43-4C94-9B56-D81BB15CD2D2}"/>
                </a:ext>
              </a:extLst>
            </p:cNvPr>
            <p:cNvGrpSpPr/>
            <p:nvPr/>
          </p:nvGrpSpPr>
          <p:grpSpPr>
            <a:xfrm>
              <a:off x="9416807" y="3194260"/>
              <a:ext cx="269113" cy="523047"/>
              <a:chOff x="8404400" y="5557651"/>
              <a:chExt cx="291641" cy="596539"/>
            </a:xfrm>
            <a:solidFill>
              <a:srgbClr val="330099"/>
            </a:solidFill>
          </p:grpSpPr>
          <p:sp>
            <p:nvSpPr>
              <p:cNvPr id="474" name="Freeform: Shape 473">
                <a:extLst>
                  <a:ext uri="{FF2B5EF4-FFF2-40B4-BE49-F238E27FC236}">
                    <a16:creationId xmlns:a16="http://schemas.microsoft.com/office/drawing/2014/main" id="{EAEFC55C-42D5-4B86-B888-5F959895B5B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469ABA56-ABBE-46DB-B74E-4D3ED615450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6" name="Graphic 75" descr="Man">
              <a:extLst>
                <a:ext uri="{FF2B5EF4-FFF2-40B4-BE49-F238E27FC236}">
                  <a16:creationId xmlns:a16="http://schemas.microsoft.com/office/drawing/2014/main" id="{41AD124D-F850-4C41-913E-6B7A940A3CA8}"/>
                </a:ext>
              </a:extLst>
            </p:cNvPr>
            <p:cNvGrpSpPr/>
            <p:nvPr/>
          </p:nvGrpSpPr>
          <p:grpSpPr>
            <a:xfrm>
              <a:off x="9763019" y="3194261"/>
              <a:ext cx="269113" cy="523047"/>
              <a:chOff x="8750612" y="5557652"/>
              <a:chExt cx="291641" cy="596539"/>
            </a:xfrm>
            <a:solidFill>
              <a:srgbClr val="330099"/>
            </a:solidFill>
          </p:grpSpPr>
          <p:sp>
            <p:nvSpPr>
              <p:cNvPr id="472" name="Freeform: Shape 471">
                <a:extLst>
                  <a:ext uri="{FF2B5EF4-FFF2-40B4-BE49-F238E27FC236}">
                    <a16:creationId xmlns:a16="http://schemas.microsoft.com/office/drawing/2014/main" id="{F2BE881F-B03A-4AEC-BF41-ABC528AF7B6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BD59D1E6-1968-47C2-8764-F2A1DED470FD}"/>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7" name="Graphic 77" descr="Man">
              <a:extLst>
                <a:ext uri="{FF2B5EF4-FFF2-40B4-BE49-F238E27FC236}">
                  <a16:creationId xmlns:a16="http://schemas.microsoft.com/office/drawing/2014/main" id="{F55EE40C-4F8C-4504-AC59-7AC07E39AE3B}"/>
                </a:ext>
              </a:extLst>
            </p:cNvPr>
            <p:cNvGrpSpPr/>
            <p:nvPr/>
          </p:nvGrpSpPr>
          <p:grpSpPr>
            <a:xfrm>
              <a:off x="10085282" y="3194262"/>
              <a:ext cx="269113" cy="523047"/>
              <a:chOff x="9072875" y="5557653"/>
              <a:chExt cx="291641" cy="596539"/>
            </a:xfrm>
            <a:solidFill>
              <a:srgbClr val="330099"/>
            </a:solidFill>
          </p:grpSpPr>
          <p:sp>
            <p:nvSpPr>
              <p:cNvPr id="470" name="Freeform: Shape 469">
                <a:extLst>
                  <a:ext uri="{FF2B5EF4-FFF2-40B4-BE49-F238E27FC236}">
                    <a16:creationId xmlns:a16="http://schemas.microsoft.com/office/drawing/2014/main" id="{26A41E56-8705-465F-9368-10EEC213FBE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1" name="Freeform: Shape 470">
                <a:extLst>
                  <a:ext uri="{FF2B5EF4-FFF2-40B4-BE49-F238E27FC236}">
                    <a16:creationId xmlns:a16="http://schemas.microsoft.com/office/drawing/2014/main" id="{BE425D99-4CF7-4F9D-929A-291F639849BB}"/>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9" name="Graphic 81" descr="Man">
              <a:extLst>
                <a:ext uri="{FF2B5EF4-FFF2-40B4-BE49-F238E27FC236}">
                  <a16:creationId xmlns:a16="http://schemas.microsoft.com/office/drawing/2014/main" id="{CE09A8EA-DB2F-4894-9D6E-52ADB93AED08}"/>
                </a:ext>
              </a:extLst>
            </p:cNvPr>
            <p:cNvGrpSpPr/>
            <p:nvPr/>
          </p:nvGrpSpPr>
          <p:grpSpPr>
            <a:xfrm>
              <a:off x="10725699" y="3194262"/>
              <a:ext cx="269113" cy="523047"/>
              <a:chOff x="9713292" y="5557653"/>
              <a:chExt cx="291641" cy="596539"/>
            </a:xfrm>
            <a:solidFill>
              <a:schemeClr val="accent3">
                <a:lumMod val="75000"/>
              </a:schemeClr>
            </a:solidFill>
          </p:grpSpPr>
          <p:sp>
            <p:nvSpPr>
              <p:cNvPr id="466" name="Freeform: Shape 465">
                <a:extLst>
                  <a:ext uri="{FF2B5EF4-FFF2-40B4-BE49-F238E27FC236}">
                    <a16:creationId xmlns:a16="http://schemas.microsoft.com/office/drawing/2014/main" id="{A5B6AFE6-470D-4DF0-B436-90F14802D83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9D422688-C812-4956-8446-14176CDF96E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460" name="Graphic 83" descr="Man">
              <a:extLst>
                <a:ext uri="{FF2B5EF4-FFF2-40B4-BE49-F238E27FC236}">
                  <a16:creationId xmlns:a16="http://schemas.microsoft.com/office/drawing/2014/main" id="{9D4819F0-F8CE-4ED4-AE03-EF16F1ADCB50}"/>
                </a:ext>
              </a:extLst>
            </p:cNvPr>
            <p:cNvGrpSpPr/>
            <p:nvPr/>
          </p:nvGrpSpPr>
          <p:grpSpPr>
            <a:xfrm>
              <a:off x="11043854" y="3194262"/>
              <a:ext cx="269113" cy="523047"/>
              <a:chOff x="10031447" y="5557653"/>
              <a:chExt cx="291641" cy="596539"/>
            </a:xfrm>
            <a:solidFill>
              <a:srgbClr val="7C7C7C"/>
            </a:solidFill>
          </p:grpSpPr>
          <p:sp>
            <p:nvSpPr>
              <p:cNvPr id="464" name="Freeform: Shape 463">
                <a:extLst>
                  <a:ext uri="{FF2B5EF4-FFF2-40B4-BE49-F238E27FC236}">
                    <a16:creationId xmlns:a16="http://schemas.microsoft.com/office/drawing/2014/main" id="{0F08C5E5-B559-4EB7-A9CC-8D293D0D78DC}"/>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1C01B925-1D7D-414C-BFF7-3D1C8FBBF51A}"/>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61" name="Graphic 87" descr="Man">
              <a:extLst>
                <a:ext uri="{FF2B5EF4-FFF2-40B4-BE49-F238E27FC236}">
                  <a16:creationId xmlns:a16="http://schemas.microsoft.com/office/drawing/2014/main" id="{E9F9E4E7-09FE-44DB-A1E8-FBFF3DDF6DCE}"/>
                </a:ext>
              </a:extLst>
            </p:cNvPr>
            <p:cNvGrpSpPr/>
            <p:nvPr/>
          </p:nvGrpSpPr>
          <p:grpSpPr>
            <a:xfrm>
              <a:off x="8378171" y="3194259"/>
              <a:ext cx="269113" cy="523047"/>
              <a:chOff x="7365764" y="5557650"/>
              <a:chExt cx="291641" cy="596539"/>
            </a:xfrm>
            <a:solidFill>
              <a:srgbClr val="330099"/>
            </a:solidFill>
          </p:grpSpPr>
          <p:sp>
            <p:nvSpPr>
              <p:cNvPr id="462" name="Freeform: Shape 461">
                <a:extLst>
                  <a:ext uri="{FF2B5EF4-FFF2-40B4-BE49-F238E27FC236}">
                    <a16:creationId xmlns:a16="http://schemas.microsoft.com/office/drawing/2014/main" id="{0F62CF23-80A9-4EC8-84C9-5C26DDC871E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D5008880-C0BD-4466-9C68-328DD4DF1C5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12" name="TextBox 11">
            <a:extLst>
              <a:ext uri="{FF2B5EF4-FFF2-40B4-BE49-F238E27FC236}">
                <a16:creationId xmlns:a16="http://schemas.microsoft.com/office/drawing/2014/main" id="{12EFD3E9-C5C2-4E1F-AFDF-35EBCBBC1E61}"/>
              </a:ext>
            </a:extLst>
          </p:cNvPr>
          <p:cNvSpPr txBox="1"/>
          <p:nvPr/>
        </p:nvSpPr>
        <p:spPr>
          <a:xfrm>
            <a:off x="9455611" y="1759826"/>
            <a:ext cx="2685259"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66%</a:t>
            </a:r>
            <a:r>
              <a:rPr lang="en-GB" sz="2400" dirty="0">
                <a:latin typeface="Arial" panose="020B0604020202020204" pitchFamily="34" charset="0"/>
                <a:cs typeface="Arial" panose="020B0604020202020204" pitchFamily="34" charset="0"/>
              </a:rPr>
              <a:t> have been to the dentist in the last 6 months</a:t>
            </a:r>
          </a:p>
        </p:txBody>
      </p:sp>
      <p:grpSp>
        <p:nvGrpSpPr>
          <p:cNvPr id="208" name="Graphic 75" descr="Man">
            <a:extLst>
              <a:ext uri="{FF2B5EF4-FFF2-40B4-BE49-F238E27FC236}">
                <a16:creationId xmlns:a16="http://schemas.microsoft.com/office/drawing/2014/main" id="{EDE0D735-1935-4E85-A16E-9232652CED18}"/>
              </a:ext>
            </a:extLst>
          </p:cNvPr>
          <p:cNvGrpSpPr/>
          <p:nvPr/>
        </p:nvGrpSpPr>
        <p:grpSpPr>
          <a:xfrm>
            <a:off x="2260855" y="3168115"/>
            <a:ext cx="269113" cy="523047"/>
            <a:chOff x="8750612" y="5557652"/>
            <a:chExt cx="291641" cy="596539"/>
          </a:xfrm>
          <a:solidFill>
            <a:srgbClr val="330099"/>
          </a:solidFill>
        </p:grpSpPr>
        <p:sp>
          <p:nvSpPr>
            <p:cNvPr id="209" name="Freeform: Shape 208">
              <a:extLst>
                <a:ext uri="{FF2B5EF4-FFF2-40B4-BE49-F238E27FC236}">
                  <a16:creationId xmlns:a16="http://schemas.microsoft.com/office/drawing/2014/main" id="{AFCEE0E0-A8A2-405C-9B97-329DA029133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44C2D22D-A752-47AC-B534-AD4DE1A54E0B}"/>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11" name="Graphic 85" descr="Man">
            <a:extLst>
              <a:ext uri="{FF2B5EF4-FFF2-40B4-BE49-F238E27FC236}">
                <a16:creationId xmlns:a16="http://schemas.microsoft.com/office/drawing/2014/main" id="{2D6BA678-94CD-4125-85CA-70C946423FC2}"/>
              </a:ext>
            </a:extLst>
          </p:cNvPr>
          <p:cNvGrpSpPr/>
          <p:nvPr/>
        </p:nvGrpSpPr>
        <p:grpSpPr>
          <a:xfrm>
            <a:off x="7167843" y="3186280"/>
            <a:ext cx="269113" cy="523047"/>
            <a:chOff x="10349602" y="5557654"/>
            <a:chExt cx="291641" cy="596539"/>
          </a:xfrm>
          <a:solidFill>
            <a:srgbClr val="7C7C7C"/>
          </a:solidFill>
        </p:grpSpPr>
        <p:sp>
          <p:nvSpPr>
            <p:cNvPr id="212" name="Freeform: Shape 211">
              <a:extLst>
                <a:ext uri="{FF2B5EF4-FFF2-40B4-BE49-F238E27FC236}">
                  <a16:creationId xmlns:a16="http://schemas.microsoft.com/office/drawing/2014/main" id="{5537F879-4825-4983-BE4B-C20A75BB406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4C5FF8E7-5BA6-4F52-A95D-2AC6D1B86288}"/>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4" name="Graphic 77" descr="Man">
            <a:extLst>
              <a:ext uri="{FF2B5EF4-FFF2-40B4-BE49-F238E27FC236}">
                <a16:creationId xmlns:a16="http://schemas.microsoft.com/office/drawing/2014/main" id="{B9A4F6F4-2383-4964-BF69-B7670C8A4194}"/>
              </a:ext>
            </a:extLst>
          </p:cNvPr>
          <p:cNvGrpSpPr/>
          <p:nvPr/>
        </p:nvGrpSpPr>
        <p:grpSpPr>
          <a:xfrm>
            <a:off x="10405532" y="3174941"/>
            <a:ext cx="291645" cy="534386"/>
            <a:chOff x="9072877" y="5557653"/>
            <a:chExt cx="291641" cy="596527"/>
          </a:xfrm>
          <a:gradFill>
            <a:gsLst>
              <a:gs pos="50000">
                <a:srgbClr val="330099"/>
              </a:gs>
              <a:gs pos="50000">
                <a:schemeClr val="bg1">
                  <a:lumMod val="50000"/>
                </a:schemeClr>
              </a:gs>
            </a:gsLst>
            <a:lin ang="16200000" scaled="0"/>
          </a:gradFill>
        </p:grpSpPr>
        <p:sp>
          <p:nvSpPr>
            <p:cNvPr id="215" name="Freeform: Shape 214">
              <a:extLst>
                <a:ext uri="{FF2B5EF4-FFF2-40B4-BE49-F238E27FC236}">
                  <a16:creationId xmlns:a16="http://schemas.microsoft.com/office/drawing/2014/main" id="{7569C997-61E8-45CE-8F2A-2F15EAFEF2E6}"/>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3E200CCD-5390-4FD2-B481-E80C857AF08D}"/>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17" name="Graphic 79" descr="Man">
            <a:extLst>
              <a:ext uri="{FF2B5EF4-FFF2-40B4-BE49-F238E27FC236}">
                <a16:creationId xmlns:a16="http://schemas.microsoft.com/office/drawing/2014/main" id="{F91FDD23-ECE4-4808-B453-E88692A4B16B}"/>
              </a:ext>
            </a:extLst>
          </p:cNvPr>
          <p:cNvGrpSpPr/>
          <p:nvPr/>
        </p:nvGrpSpPr>
        <p:grpSpPr>
          <a:xfrm>
            <a:off x="5155146" y="5565016"/>
            <a:ext cx="269113" cy="523047"/>
            <a:chOff x="9393084" y="5557653"/>
            <a:chExt cx="291641" cy="596539"/>
          </a:xfrm>
          <a:solidFill>
            <a:srgbClr val="7C7C7C"/>
          </a:solidFill>
        </p:grpSpPr>
        <p:sp>
          <p:nvSpPr>
            <p:cNvPr id="218" name="Freeform: Shape 217">
              <a:extLst>
                <a:ext uri="{FF2B5EF4-FFF2-40B4-BE49-F238E27FC236}">
                  <a16:creationId xmlns:a16="http://schemas.microsoft.com/office/drawing/2014/main" id="{CC9EFBD4-7FAB-4D91-BDA5-79408650FCC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F8F414AB-8B97-4F3F-98E5-447652330C0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chemeClr val="bg1">
                <a:lumMod val="50000"/>
              </a:schemeClr>
            </a:solidFill>
            <a:ln w="6549" cap="flat">
              <a:solidFill>
                <a:srgbClr val="7C7C7C"/>
              </a:solidFill>
              <a:prstDash val="solid"/>
              <a:miter/>
            </a:ln>
          </p:spPr>
          <p:txBody>
            <a:bodyPr rtlCol="0" anchor="ctr"/>
            <a:lstStyle/>
            <a:p>
              <a:endParaRPr lang="en-GB"/>
            </a:p>
          </p:txBody>
        </p:sp>
      </p:grpSp>
      <p:grpSp>
        <p:nvGrpSpPr>
          <p:cNvPr id="220" name="Graphic 79" descr="Man">
            <a:extLst>
              <a:ext uri="{FF2B5EF4-FFF2-40B4-BE49-F238E27FC236}">
                <a16:creationId xmlns:a16="http://schemas.microsoft.com/office/drawing/2014/main" id="{E15435F6-A688-4B10-AF31-252C529BA246}"/>
              </a:ext>
            </a:extLst>
          </p:cNvPr>
          <p:cNvGrpSpPr/>
          <p:nvPr/>
        </p:nvGrpSpPr>
        <p:grpSpPr>
          <a:xfrm>
            <a:off x="10101638" y="5565016"/>
            <a:ext cx="269113" cy="523047"/>
            <a:chOff x="9393084" y="5557653"/>
            <a:chExt cx="291641" cy="596539"/>
          </a:xfrm>
          <a:solidFill>
            <a:srgbClr val="7C7C7C"/>
          </a:solidFill>
        </p:grpSpPr>
        <p:sp>
          <p:nvSpPr>
            <p:cNvPr id="246" name="Freeform: Shape 245">
              <a:extLst>
                <a:ext uri="{FF2B5EF4-FFF2-40B4-BE49-F238E27FC236}">
                  <a16:creationId xmlns:a16="http://schemas.microsoft.com/office/drawing/2014/main" id="{F92365E3-4B89-42A6-A92F-3B0D984A81D3}"/>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19642024-3DB7-4C77-9B9D-3C5960116BA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chemeClr val="bg1">
                <a:lumMod val="50000"/>
              </a:schemeClr>
            </a:solidFill>
            <a:ln w="6549" cap="flat">
              <a:solidFill>
                <a:srgbClr val="7C7C7C"/>
              </a:solidFill>
              <a:prstDash val="solid"/>
              <a:miter/>
            </a:ln>
          </p:spPr>
          <p:txBody>
            <a:bodyPr rtlCol="0" anchor="ctr"/>
            <a:lstStyle/>
            <a:p>
              <a:endParaRPr lang="en-GB"/>
            </a:p>
          </p:txBody>
        </p:sp>
      </p:grpSp>
    </p:spTree>
    <p:extLst>
      <p:ext uri="{BB962C8B-B14F-4D97-AF65-F5344CB8AC3E}">
        <p14:creationId xmlns:p14="http://schemas.microsoft.com/office/powerpoint/2010/main" val="26548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6</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5" name="Straight Connector 14">
            <a:extLst>
              <a:ext uri="{FF2B5EF4-FFF2-40B4-BE49-F238E27FC236}">
                <a16:creationId xmlns:a16="http://schemas.microsoft.com/office/drawing/2014/main" id="{15BEADD6-B6EA-43A2-8E48-61C8931B1FE0}"/>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CD1844-603B-401D-A1E5-5BA83FC566DA}"/>
              </a:ext>
            </a:extLst>
          </p:cNvPr>
          <p:cNvCxnSpPr>
            <a:cxnSpLocks/>
          </p:cNvCxnSpPr>
          <p:nvPr/>
        </p:nvCxnSpPr>
        <p:spPr>
          <a:xfrm flipV="1">
            <a:off x="7951082" y="3824850"/>
            <a:ext cx="4028585" cy="7411"/>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101F6F4B-9C3F-4277-8590-E6067B7B9797}"/>
              </a:ext>
            </a:extLst>
          </p:cNvPr>
          <p:cNvGrpSpPr/>
          <p:nvPr/>
        </p:nvGrpSpPr>
        <p:grpSpPr>
          <a:xfrm>
            <a:off x="572409" y="5074256"/>
            <a:ext cx="3252951" cy="523051"/>
            <a:chOff x="504997" y="3473485"/>
            <a:chExt cx="3252951" cy="523051"/>
          </a:xfrm>
        </p:grpSpPr>
        <p:grpSp>
          <p:nvGrpSpPr>
            <p:cNvPr id="22" name="Graphic 85" descr="Man">
              <a:extLst>
                <a:ext uri="{FF2B5EF4-FFF2-40B4-BE49-F238E27FC236}">
                  <a16:creationId xmlns:a16="http://schemas.microsoft.com/office/drawing/2014/main" id="{67ABACEB-E3E2-4C3F-9A51-2836C8B3676E}"/>
                </a:ext>
              </a:extLst>
            </p:cNvPr>
            <p:cNvGrpSpPr/>
            <p:nvPr/>
          </p:nvGrpSpPr>
          <p:grpSpPr>
            <a:xfrm>
              <a:off x="3488835" y="3473489"/>
              <a:ext cx="269113" cy="523047"/>
              <a:chOff x="10349602" y="5557654"/>
              <a:chExt cx="291641" cy="596539"/>
            </a:xfrm>
            <a:solidFill>
              <a:srgbClr val="7C7C7C"/>
            </a:solidFill>
          </p:grpSpPr>
          <p:sp>
            <p:nvSpPr>
              <p:cNvPr id="23" name="Freeform: Shape 22">
                <a:extLst>
                  <a:ext uri="{FF2B5EF4-FFF2-40B4-BE49-F238E27FC236}">
                    <a16:creationId xmlns:a16="http://schemas.microsoft.com/office/drawing/2014/main" id="{D04B1B6B-7422-490D-9DB2-62ADEB70C549}"/>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BE5C6E0-F1CC-4014-A5FB-2E7B6E60F260}"/>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 name="Graphic 69" descr="Man">
              <a:extLst>
                <a:ext uri="{FF2B5EF4-FFF2-40B4-BE49-F238E27FC236}">
                  <a16:creationId xmlns:a16="http://schemas.microsoft.com/office/drawing/2014/main" id="{87B25811-E9CF-4229-835E-9CA4D1B60D8A}"/>
                </a:ext>
              </a:extLst>
            </p:cNvPr>
            <p:cNvGrpSpPr/>
            <p:nvPr/>
          </p:nvGrpSpPr>
          <p:grpSpPr>
            <a:xfrm>
              <a:off x="851209" y="3473485"/>
              <a:ext cx="269113" cy="523047"/>
              <a:chOff x="7711976" y="5557650"/>
              <a:chExt cx="291641" cy="596539"/>
            </a:xfrm>
            <a:solidFill>
              <a:srgbClr val="330099"/>
            </a:solidFill>
          </p:grpSpPr>
          <p:sp>
            <p:nvSpPr>
              <p:cNvPr id="26" name="Freeform: Shape 25">
                <a:extLst>
                  <a:ext uri="{FF2B5EF4-FFF2-40B4-BE49-F238E27FC236}">
                    <a16:creationId xmlns:a16="http://schemas.microsoft.com/office/drawing/2014/main" id="{E37662D1-C463-4CC2-9EF5-ED94B5BC481D}"/>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446922-D841-4A33-81A3-61F1DBF35F6F}"/>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1" name="Graphic 73" descr="Man">
              <a:extLst>
                <a:ext uri="{FF2B5EF4-FFF2-40B4-BE49-F238E27FC236}">
                  <a16:creationId xmlns:a16="http://schemas.microsoft.com/office/drawing/2014/main" id="{60A46749-9798-4C6D-B830-F20A13D0CE3B}"/>
                </a:ext>
              </a:extLst>
            </p:cNvPr>
            <p:cNvGrpSpPr/>
            <p:nvPr/>
          </p:nvGrpSpPr>
          <p:grpSpPr>
            <a:xfrm>
              <a:off x="1543633" y="3473486"/>
              <a:ext cx="269113" cy="523047"/>
              <a:chOff x="8404400" y="5557651"/>
              <a:chExt cx="291641" cy="596539"/>
            </a:xfrm>
            <a:solidFill>
              <a:schemeClr val="accent3">
                <a:lumMod val="75000"/>
              </a:schemeClr>
            </a:solidFill>
          </p:grpSpPr>
          <p:sp>
            <p:nvSpPr>
              <p:cNvPr id="32" name="Freeform: Shape 31">
                <a:extLst>
                  <a:ext uri="{FF2B5EF4-FFF2-40B4-BE49-F238E27FC236}">
                    <a16:creationId xmlns:a16="http://schemas.microsoft.com/office/drawing/2014/main" id="{4FAF33B3-BC21-4706-8D3B-7EDA862AA9F0}"/>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B02ED00-925B-455B-BC4A-CE991946EA5C}"/>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4" name="Graphic 75" descr="Man">
              <a:extLst>
                <a:ext uri="{FF2B5EF4-FFF2-40B4-BE49-F238E27FC236}">
                  <a16:creationId xmlns:a16="http://schemas.microsoft.com/office/drawing/2014/main" id="{49A70C6C-A129-4FA4-AF2F-157C43D0646B}"/>
                </a:ext>
              </a:extLst>
            </p:cNvPr>
            <p:cNvGrpSpPr/>
            <p:nvPr/>
          </p:nvGrpSpPr>
          <p:grpSpPr>
            <a:xfrm>
              <a:off x="1889845" y="3473487"/>
              <a:ext cx="269113" cy="523047"/>
              <a:chOff x="8750612" y="5557652"/>
              <a:chExt cx="291641" cy="596539"/>
            </a:xfrm>
            <a:solidFill>
              <a:schemeClr val="accent3">
                <a:lumMod val="75000"/>
              </a:schemeClr>
            </a:solidFill>
          </p:grpSpPr>
          <p:sp>
            <p:nvSpPr>
              <p:cNvPr id="35" name="Freeform: Shape 34">
                <a:extLst>
                  <a:ext uri="{FF2B5EF4-FFF2-40B4-BE49-F238E27FC236}">
                    <a16:creationId xmlns:a16="http://schemas.microsoft.com/office/drawing/2014/main" id="{F88FFE30-780C-4A22-9692-0582127DEC2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B6FD9D5-9E10-4E2D-8E23-21C25245CE9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7" name="Graphic 77" descr="Man">
              <a:extLst>
                <a:ext uri="{FF2B5EF4-FFF2-40B4-BE49-F238E27FC236}">
                  <a16:creationId xmlns:a16="http://schemas.microsoft.com/office/drawing/2014/main" id="{594656D7-A3FD-4EA1-A48E-C2619A65A9E6}"/>
                </a:ext>
              </a:extLst>
            </p:cNvPr>
            <p:cNvGrpSpPr/>
            <p:nvPr/>
          </p:nvGrpSpPr>
          <p:grpSpPr>
            <a:xfrm>
              <a:off x="2212108" y="3473488"/>
              <a:ext cx="269113" cy="523047"/>
              <a:chOff x="9072875" y="5557653"/>
              <a:chExt cx="291641" cy="596539"/>
            </a:xfrm>
            <a:solidFill>
              <a:schemeClr val="accent3">
                <a:lumMod val="75000"/>
              </a:schemeClr>
            </a:solidFill>
          </p:grpSpPr>
          <p:sp>
            <p:nvSpPr>
              <p:cNvPr id="38" name="Freeform: Shape 37">
                <a:extLst>
                  <a:ext uri="{FF2B5EF4-FFF2-40B4-BE49-F238E27FC236}">
                    <a16:creationId xmlns:a16="http://schemas.microsoft.com/office/drawing/2014/main" id="{2443F398-7D07-4625-826B-9EEB372C5965}"/>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19353924-0FD5-4E48-8B26-6E33668A1B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40" name="Graphic 79" descr="Man">
              <a:extLst>
                <a:ext uri="{FF2B5EF4-FFF2-40B4-BE49-F238E27FC236}">
                  <a16:creationId xmlns:a16="http://schemas.microsoft.com/office/drawing/2014/main" id="{E79085E7-F6CB-4EEA-B112-A4FF4C0EBE78}"/>
                </a:ext>
              </a:extLst>
            </p:cNvPr>
            <p:cNvGrpSpPr/>
            <p:nvPr/>
          </p:nvGrpSpPr>
          <p:grpSpPr>
            <a:xfrm>
              <a:off x="2532317" y="3473488"/>
              <a:ext cx="269113" cy="523047"/>
              <a:chOff x="9393084" y="5557653"/>
              <a:chExt cx="291641" cy="596539"/>
            </a:xfrm>
            <a:solidFill>
              <a:srgbClr val="7C7C7C"/>
            </a:solidFill>
          </p:grpSpPr>
          <p:sp>
            <p:nvSpPr>
              <p:cNvPr id="41" name="Freeform: Shape 40">
                <a:extLst>
                  <a:ext uri="{FF2B5EF4-FFF2-40B4-BE49-F238E27FC236}">
                    <a16:creationId xmlns:a16="http://schemas.microsoft.com/office/drawing/2014/main" id="{25F64D81-DE23-4AF2-87CD-0F109E1D88FF}"/>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468F52-99A2-40FE-B027-BDE7940A1F71}"/>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3" name="Graphic 81" descr="Man">
              <a:extLst>
                <a:ext uri="{FF2B5EF4-FFF2-40B4-BE49-F238E27FC236}">
                  <a16:creationId xmlns:a16="http://schemas.microsoft.com/office/drawing/2014/main" id="{A4803154-7937-41E9-9B26-8C862B7D6D75}"/>
                </a:ext>
              </a:extLst>
            </p:cNvPr>
            <p:cNvGrpSpPr/>
            <p:nvPr/>
          </p:nvGrpSpPr>
          <p:grpSpPr>
            <a:xfrm>
              <a:off x="2852525" y="3473488"/>
              <a:ext cx="269113" cy="523047"/>
              <a:chOff x="9713292" y="5557653"/>
              <a:chExt cx="291641" cy="596539"/>
            </a:xfrm>
            <a:solidFill>
              <a:srgbClr val="7C7C7C"/>
            </a:solidFill>
          </p:grpSpPr>
          <p:sp>
            <p:nvSpPr>
              <p:cNvPr id="44" name="Freeform: Shape 43">
                <a:extLst>
                  <a:ext uri="{FF2B5EF4-FFF2-40B4-BE49-F238E27FC236}">
                    <a16:creationId xmlns:a16="http://schemas.microsoft.com/office/drawing/2014/main" id="{19E75C52-A615-450E-918E-980F2FDD065D}"/>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BAF3FE18-6CD6-43BC-90AE-1E531B14E4C7}"/>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6" name="Graphic 83" descr="Man">
              <a:extLst>
                <a:ext uri="{FF2B5EF4-FFF2-40B4-BE49-F238E27FC236}">
                  <a16:creationId xmlns:a16="http://schemas.microsoft.com/office/drawing/2014/main" id="{CD6956AE-0B6E-41F7-91C1-F0517BE2DCCF}"/>
                </a:ext>
              </a:extLst>
            </p:cNvPr>
            <p:cNvGrpSpPr/>
            <p:nvPr/>
          </p:nvGrpSpPr>
          <p:grpSpPr>
            <a:xfrm>
              <a:off x="3170680" y="3473488"/>
              <a:ext cx="269113" cy="523047"/>
              <a:chOff x="10031447" y="5557653"/>
              <a:chExt cx="291641" cy="596539"/>
            </a:xfrm>
            <a:solidFill>
              <a:srgbClr val="7C7C7C"/>
            </a:solidFill>
          </p:grpSpPr>
          <p:sp>
            <p:nvSpPr>
              <p:cNvPr id="47" name="Freeform: Shape 46">
                <a:extLst>
                  <a:ext uri="{FF2B5EF4-FFF2-40B4-BE49-F238E27FC236}">
                    <a16:creationId xmlns:a16="http://schemas.microsoft.com/office/drawing/2014/main" id="{BCE8DF08-ACAA-4805-9601-9BDC466219B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10B2D55-744D-4CB4-B0D1-E773DBFF875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9" name="Graphic 87" descr="Man">
              <a:extLst>
                <a:ext uri="{FF2B5EF4-FFF2-40B4-BE49-F238E27FC236}">
                  <a16:creationId xmlns:a16="http://schemas.microsoft.com/office/drawing/2014/main" id="{4CBD8FAB-AE9A-4914-9D60-9D76A7291CBF}"/>
                </a:ext>
              </a:extLst>
            </p:cNvPr>
            <p:cNvGrpSpPr/>
            <p:nvPr/>
          </p:nvGrpSpPr>
          <p:grpSpPr>
            <a:xfrm>
              <a:off x="504997" y="3473485"/>
              <a:ext cx="269113" cy="523047"/>
              <a:chOff x="7365764" y="5557650"/>
              <a:chExt cx="291641" cy="596539"/>
            </a:xfrm>
            <a:solidFill>
              <a:srgbClr val="330099"/>
            </a:solidFill>
          </p:grpSpPr>
          <p:sp>
            <p:nvSpPr>
              <p:cNvPr id="50" name="Freeform: Shape 49">
                <a:extLst>
                  <a:ext uri="{FF2B5EF4-FFF2-40B4-BE49-F238E27FC236}">
                    <a16:creationId xmlns:a16="http://schemas.microsoft.com/office/drawing/2014/main" id="{B98C245F-8790-47E5-AEF7-D1998F0FA3E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0F8867CF-B1F2-4D89-95B3-DD32EEDBA3A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grpSp>
        <p:nvGrpSpPr>
          <p:cNvPr id="52" name="Graphic 85" descr="Man">
            <a:extLst>
              <a:ext uri="{FF2B5EF4-FFF2-40B4-BE49-F238E27FC236}">
                <a16:creationId xmlns:a16="http://schemas.microsoft.com/office/drawing/2014/main" id="{4E57C047-D8E8-4A45-91A5-270781555A40}"/>
              </a:ext>
            </a:extLst>
          </p:cNvPr>
          <p:cNvGrpSpPr/>
          <p:nvPr/>
        </p:nvGrpSpPr>
        <p:grpSpPr>
          <a:xfrm>
            <a:off x="7419405" y="3763034"/>
            <a:ext cx="269113" cy="523047"/>
            <a:chOff x="10349602" y="5557654"/>
            <a:chExt cx="291641" cy="596539"/>
          </a:xfrm>
          <a:solidFill>
            <a:srgbClr val="7C7C7C"/>
          </a:solidFill>
        </p:grpSpPr>
        <p:sp>
          <p:nvSpPr>
            <p:cNvPr id="53" name="Freeform: Shape 52">
              <a:extLst>
                <a:ext uri="{FF2B5EF4-FFF2-40B4-BE49-F238E27FC236}">
                  <a16:creationId xmlns:a16="http://schemas.microsoft.com/office/drawing/2014/main" id="{DAF0F674-0167-4FDE-9B8A-AC889097F2E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AE8D4C5-FFE4-466B-9487-7E41508B90FC}"/>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55" name="Graphic 69" descr="Man">
            <a:extLst>
              <a:ext uri="{FF2B5EF4-FFF2-40B4-BE49-F238E27FC236}">
                <a16:creationId xmlns:a16="http://schemas.microsoft.com/office/drawing/2014/main" id="{3B14FC34-ACE5-461D-A38E-89547B057EFA}"/>
              </a:ext>
            </a:extLst>
          </p:cNvPr>
          <p:cNvGrpSpPr/>
          <p:nvPr/>
        </p:nvGrpSpPr>
        <p:grpSpPr>
          <a:xfrm>
            <a:off x="4781779" y="3763030"/>
            <a:ext cx="269113" cy="523047"/>
            <a:chOff x="7711976" y="5557650"/>
            <a:chExt cx="291641" cy="596539"/>
          </a:xfrm>
          <a:solidFill>
            <a:srgbClr val="330099"/>
          </a:solidFill>
        </p:grpSpPr>
        <p:sp>
          <p:nvSpPr>
            <p:cNvPr id="56" name="Freeform: Shape 55">
              <a:extLst>
                <a:ext uri="{FF2B5EF4-FFF2-40B4-BE49-F238E27FC236}">
                  <a16:creationId xmlns:a16="http://schemas.microsoft.com/office/drawing/2014/main" id="{8C69DD84-D1C3-4594-8269-3B3D7BC2E8D0}"/>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BCA9E9CC-18AC-45A6-BD79-C60C6B5C70E6}"/>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61" name="Graphic 73" descr="Man">
            <a:extLst>
              <a:ext uri="{FF2B5EF4-FFF2-40B4-BE49-F238E27FC236}">
                <a16:creationId xmlns:a16="http://schemas.microsoft.com/office/drawing/2014/main" id="{88C9387E-B7BB-42E6-9A00-4E60EB2D90EA}"/>
              </a:ext>
            </a:extLst>
          </p:cNvPr>
          <p:cNvGrpSpPr/>
          <p:nvPr/>
        </p:nvGrpSpPr>
        <p:grpSpPr>
          <a:xfrm>
            <a:off x="5474203" y="3763031"/>
            <a:ext cx="269113" cy="523047"/>
            <a:chOff x="8404400" y="5557651"/>
            <a:chExt cx="291641" cy="596539"/>
          </a:xfrm>
          <a:solidFill>
            <a:schemeClr val="accent3">
              <a:lumMod val="75000"/>
            </a:schemeClr>
          </a:solidFill>
        </p:grpSpPr>
        <p:sp>
          <p:nvSpPr>
            <p:cNvPr id="62" name="Freeform: Shape 61">
              <a:extLst>
                <a:ext uri="{FF2B5EF4-FFF2-40B4-BE49-F238E27FC236}">
                  <a16:creationId xmlns:a16="http://schemas.microsoft.com/office/drawing/2014/main" id="{56A17173-6C80-496D-BA1D-3A66D61D0E8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7DFAC730-C4BC-4133-ACAA-E115A59DDC96}"/>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64" name="Graphic 75" descr="Man">
            <a:extLst>
              <a:ext uri="{FF2B5EF4-FFF2-40B4-BE49-F238E27FC236}">
                <a16:creationId xmlns:a16="http://schemas.microsoft.com/office/drawing/2014/main" id="{B9F3465D-9D49-4DAC-8D13-81F76F44D95B}"/>
              </a:ext>
            </a:extLst>
          </p:cNvPr>
          <p:cNvGrpSpPr/>
          <p:nvPr/>
        </p:nvGrpSpPr>
        <p:grpSpPr>
          <a:xfrm>
            <a:off x="5820415" y="3763032"/>
            <a:ext cx="269113" cy="523047"/>
            <a:chOff x="8750612" y="5557652"/>
            <a:chExt cx="291641" cy="596539"/>
          </a:xfrm>
          <a:solidFill>
            <a:schemeClr val="accent3">
              <a:lumMod val="75000"/>
            </a:schemeClr>
          </a:solidFill>
        </p:grpSpPr>
        <p:sp>
          <p:nvSpPr>
            <p:cNvPr id="65" name="Freeform: Shape 64">
              <a:extLst>
                <a:ext uri="{FF2B5EF4-FFF2-40B4-BE49-F238E27FC236}">
                  <a16:creationId xmlns:a16="http://schemas.microsoft.com/office/drawing/2014/main" id="{DABB70E8-B076-4FE2-B3B8-F927D15D810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31C6252-D017-4311-8BC2-9FE58A4BB2F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67" name="Graphic 77" descr="Man">
            <a:extLst>
              <a:ext uri="{FF2B5EF4-FFF2-40B4-BE49-F238E27FC236}">
                <a16:creationId xmlns:a16="http://schemas.microsoft.com/office/drawing/2014/main" id="{947EBC03-339D-462B-92A0-134E6A9342BC}"/>
              </a:ext>
            </a:extLst>
          </p:cNvPr>
          <p:cNvGrpSpPr/>
          <p:nvPr/>
        </p:nvGrpSpPr>
        <p:grpSpPr>
          <a:xfrm>
            <a:off x="6142678" y="3763033"/>
            <a:ext cx="269113" cy="523047"/>
            <a:chOff x="9072875" y="5557653"/>
            <a:chExt cx="291641" cy="596539"/>
          </a:xfrm>
          <a:solidFill>
            <a:schemeClr val="accent3">
              <a:lumMod val="75000"/>
            </a:schemeClr>
          </a:solidFill>
        </p:grpSpPr>
        <p:sp>
          <p:nvSpPr>
            <p:cNvPr id="68" name="Freeform: Shape 67">
              <a:extLst>
                <a:ext uri="{FF2B5EF4-FFF2-40B4-BE49-F238E27FC236}">
                  <a16:creationId xmlns:a16="http://schemas.microsoft.com/office/drawing/2014/main" id="{10E258F9-B2DB-4D51-9CD5-75EA90EA68C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DFEF1869-BCCF-4663-BD6A-63E3DAA3FB37}"/>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70" name="Graphic 79" descr="Man">
            <a:extLst>
              <a:ext uri="{FF2B5EF4-FFF2-40B4-BE49-F238E27FC236}">
                <a16:creationId xmlns:a16="http://schemas.microsoft.com/office/drawing/2014/main" id="{D7812846-CDBF-4D3F-9309-EE460503B2D2}"/>
              </a:ext>
            </a:extLst>
          </p:cNvPr>
          <p:cNvGrpSpPr/>
          <p:nvPr/>
        </p:nvGrpSpPr>
        <p:grpSpPr>
          <a:xfrm>
            <a:off x="6462887" y="3763033"/>
            <a:ext cx="269113" cy="523047"/>
            <a:chOff x="9393084" y="5557653"/>
            <a:chExt cx="291641" cy="596539"/>
          </a:xfrm>
          <a:solidFill>
            <a:srgbClr val="7C7C7C"/>
          </a:solidFill>
        </p:grpSpPr>
        <p:sp>
          <p:nvSpPr>
            <p:cNvPr id="71" name="Freeform: Shape 70">
              <a:extLst>
                <a:ext uri="{FF2B5EF4-FFF2-40B4-BE49-F238E27FC236}">
                  <a16:creationId xmlns:a16="http://schemas.microsoft.com/office/drawing/2014/main" id="{1DA8E016-26F3-44E8-9F14-CAB01321191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711B1305-F1AF-4FAE-87DD-EB909492687A}"/>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3" name="Graphic 81" descr="Man">
            <a:extLst>
              <a:ext uri="{FF2B5EF4-FFF2-40B4-BE49-F238E27FC236}">
                <a16:creationId xmlns:a16="http://schemas.microsoft.com/office/drawing/2014/main" id="{EFA3D615-E44D-43E3-87CD-5ACDA9C91F76}"/>
              </a:ext>
            </a:extLst>
          </p:cNvPr>
          <p:cNvGrpSpPr/>
          <p:nvPr/>
        </p:nvGrpSpPr>
        <p:grpSpPr>
          <a:xfrm>
            <a:off x="6783095" y="3763033"/>
            <a:ext cx="269113" cy="523047"/>
            <a:chOff x="9713292" y="5557653"/>
            <a:chExt cx="291641" cy="596539"/>
          </a:xfrm>
          <a:solidFill>
            <a:srgbClr val="7C7C7C"/>
          </a:solidFill>
        </p:grpSpPr>
        <p:sp>
          <p:nvSpPr>
            <p:cNvPr id="74" name="Freeform: Shape 73">
              <a:extLst>
                <a:ext uri="{FF2B5EF4-FFF2-40B4-BE49-F238E27FC236}">
                  <a16:creationId xmlns:a16="http://schemas.microsoft.com/office/drawing/2014/main" id="{C6BD0EAB-9240-4014-BEEC-72E1A6983E0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2CD25426-98F4-4C9D-9AE4-D1ED9C5054D3}"/>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6" name="Graphic 83" descr="Man">
            <a:extLst>
              <a:ext uri="{FF2B5EF4-FFF2-40B4-BE49-F238E27FC236}">
                <a16:creationId xmlns:a16="http://schemas.microsoft.com/office/drawing/2014/main" id="{D86AE8B1-B94F-42D4-9A16-B40FAF55544E}"/>
              </a:ext>
            </a:extLst>
          </p:cNvPr>
          <p:cNvGrpSpPr/>
          <p:nvPr/>
        </p:nvGrpSpPr>
        <p:grpSpPr>
          <a:xfrm>
            <a:off x="7101250" y="3763033"/>
            <a:ext cx="269113" cy="523047"/>
            <a:chOff x="10031447" y="5557653"/>
            <a:chExt cx="291641" cy="596539"/>
          </a:xfrm>
          <a:solidFill>
            <a:srgbClr val="7C7C7C"/>
          </a:solidFill>
        </p:grpSpPr>
        <p:sp>
          <p:nvSpPr>
            <p:cNvPr id="77" name="Freeform: Shape 76">
              <a:extLst>
                <a:ext uri="{FF2B5EF4-FFF2-40B4-BE49-F238E27FC236}">
                  <a16:creationId xmlns:a16="http://schemas.microsoft.com/office/drawing/2014/main" id="{E3DE59F6-5340-4993-97FA-CA13201941C3}"/>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95A7E12-3A97-48DE-B434-6116F7F5B24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9" name="Graphic 87" descr="Man">
            <a:extLst>
              <a:ext uri="{FF2B5EF4-FFF2-40B4-BE49-F238E27FC236}">
                <a16:creationId xmlns:a16="http://schemas.microsoft.com/office/drawing/2014/main" id="{9D26210E-5B91-4535-A747-B0EB76401096}"/>
              </a:ext>
            </a:extLst>
          </p:cNvPr>
          <p:cNvGrpSpPr/>
          <p:nvPr/>
        </p:nvGrpSpPr>
        <p:grpSpPr>
          <a:xfrm>
            <a:off x="4435567" y="3763030"/>
            <a:ext cx="269113" cy="523047"/>
            <a:chOff x="7365764" y="5557650"/>
            <a:chExt cx="291641" cy="596539"/>
          </a:xfrm>
          <a:solidFill>
            <a:srgbClr val="330099"/>
          </a:solidFill>
        </p:grpSpPr>
        <p:sp>
          <p:nvSpPr>
            <p:cNvPr id="80" name="Freeform: Shape 79">
              <a:extLst>
                <a:ext uri="{FF2B5EF4-FFF2-40B4-BE49-F238E27FC236}">
                  <a16:creationId xmlns:a16="http://schemas.microsoft.com/office/drawing/2014/main" id="{3D4F012D-C384-4E64-9A0E-6F275293EAE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694E782D-C426-4DB0-A8B3-3575586794D3}"/>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12" name="Graphic 85" descr="Man">
            <a:extLst>
              <a:ext uri="{FF2B5EF4-FFF2-40B4-BE49-F238E27FC236}">
                <a16:creationId xmlns:a16="http://schemas.microsoft.com/office/drawing/2014/main" id="{D2EEB4D5-FBD0-4316-A578-1A15EC30A3A4}"/>
              </a:ext>
            </a:extLst>
          </p:cNvPr>
          <p:cNvGrpSpPr/>
          <p:nvPr/>
        </p:nvGrpSpPr>
        <p:grpSpPr>
          <a:xfrm>
            <a:off x="11284971" y="5518458"/>
            <a:ext cx="269113" cy="523047"/>
            <a:chOff x="10349602" y="5557654"/>
            <a:chExt cx="291641" cy="596539"/>
          </a:xfrm>
          <a:solidFill>
            <a:srgbClr val="7C7C7C"/>
          </a:solidFill>
        </p:grpSpPr>
        <p:sp>
          <p:nvSpPr>
            <p:cNvPr id="113" name="Freeform: Shape 112">
              <a:extLst>
                <a:ext uri="{FF2B5EF4-FFF2-40B4-BE49-F238E27FC236}">
                  <a16:creationId xmlns:a16="http://schemas.microsoft.com/office/drawing/2014/main" id="{F9097D3C-834F-447A-8E3B-D97A1EDD8BE2}"/>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D381D435-2B7D-450D-805E-8D6F6F93B28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15" name="Graphic 69" descr="Man">
            <a:extLst>
              <a:ext uri="{FF2B5EF4-FFF2-40B4-BE49-F238E27FC236}">
                <a16:creationId xmlns:a16="http://schemas.microsoft.com/office/drawing/2014/main" id="{778B1EA2-91EA-45FB-955E-7BA6FE36B8B6}"/>
              </a:ext>
            </a:extLst>
          </p:cNvPr>
          <p:cNvGrpSpPr/>
          <p:nvPr/>
        </p:nvGrpSpPr>
        <p:grpSpPr>
          <a:xfrm>
            <a:off x="8647345" y="5518454"/>
            <a:ext cx="269113" cy="523047"/>
            <a:chOff x="7711976" y="5557650"/>
            <a:chExt cx="291641" cy="596539"/>
          </a:xfrm>
          <a:solidFill>
            <a:srgbClr val="330099"/>
          </a:solidFill>
        </p:grpSpPr>
        <p:sp>
          <p:nvSpPr>
            <p:cNvPr id="116" name="Freeform: Shape 115">
              <a:extLst>
                <a:ext uri="{FF2B5EF4-FFF2-40B4-BE49-F238E27FC236}">
                  <a16:creationId xmlns:a16="http://schemas.microsoft.com/office/drawing/2014/main" id="{024CA62A-E524-421B-8F05-3305C8B59A03}"/>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F08A38EE-5266-44C0-B873-E860DBB769C0}"/>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18" name="Graphic 71" descr="Man">
            <a:extLst>
              <a:ext uri="{FF2B5EF4-FFF2-40B4-BE49-F238E27FC236}">
                <a16:creationId xmlns:a16="http://schemas.microsoft.com/office/drawing/2014/main" id="{1F8C4776-D82C-4886-8E88-46A1A761FBD6}"/>
              </a:ext>
            </a:extLst>
          </p:cNvPr>
          <p:cNvGrpSpPr/>
          <p:nvPr/>
        </p:nvGrpSpPr>
        <p:grpSpPr>
          <a:xfrm>
            <a:off x="8993557" y="5518455"/>
            <a:ext cx="269113" cy="523047"/>
            <a:chOff x="8058188" y="5557651"/>
            <a:chExt cx="291641" cy="596539"/>
          </a:xfrm>
          <a:solidFill>
            <a:srgbClr val="330099"/>
          </a:solidFill>
        </p:grpSpPr>
        <p:sp>
          <p:nvSpPr>
            <p:cNvPr id="119" name="Freeform: Shape 118">
              <a:extLst>
                <a:ext uri="{FF2B5EF4-FFF2-40B4-BE49-F238E27FC236}">
                  <a16:creationId xmlns:a16="http://schemas.microsoft.com/office/drawing/2014/main" id="{2083868A-25CB-48A9-A2F2-8769427E38AF}"/>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D878348A-BBD0-451D-AC4E-EB0CA29FE8BC}"/>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24" name="Graphic 75" descr="Man">
            <a:extLst>
              <a:ext uri="{FF2B5EF4-FFF2-40B4-BE49-F238E27FC236}">
                <a16:creationId xmlns:a16="http://schemas.microsoft.com/office/drawing/2014/main" id="{DBE3AFA4-C16C-4A14-B2BD-53A8B620E518}"/>
              </a:ext>
            </a:extLst>
          </p:cNvPr>
          <p:cNvGrpSpPr/>
          <p:nvPr/>
        </p:nvGrpSpPr>
        <p:grpSpPr>
          <a:xfrm>
            <a:off x="9685981" y="5518456"/>
            <a:ext cx="269113" cy="523047"/>
            <a:chOff x="8750612" y="5557652"/>
            <a:chExt cx="291641" cy="596539"/>
          </a:xfrm>
          <a:solidFill>
            <a:schemeClr val="accent3">
              <a:lumMod val="75000"/>
            </a:schemeClr>
          </a:solidFill>
        </p:grpSpPr>
        <p:sp>
          <p:nvSpPr>
            <p:cNvPr id="125" name="Freeform: Shape 124">
              <a:extLst>
                <a:ext uri="{FF2B5EF4-FFF2-40B4-BE49-F238E27FC236}">
                  <a16:creationId xmlns:a16="http://schemas.microsoft.com/office/drawing/2014/main" id="{CD05512E-B784-44AA-8732-F358F469344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79A847F4-8BF6-44F3-BF5C-3388D13D194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27" name="Graphic 77" descr="Man">
            <a:extLst>
              <a:ext uri="{FF2B5EF4-FFF2-40B4-BE49-F238E27FC236}">
                <a16:creationId xmlns:a16="http://schemas.microsoft.com/office/drawing/2014/main" id="{2DCFAAB3-531D-411E-9966-652AB89F6380}"/>
              </a:ext>
            </a:extLst>
          </p:cNvPr>
          <p:cNvGrpSpPr/>
          <p:nvPr/>
        </p:nvGrpSpPr>
        <p:grpSpPr>
          <a:xfrm>
            <a:off x="10008244" y="5518457"/>
            <a:ext cx="269113" cy="523047"/>
            <a:chOff x="9072875" y="5557653"/>
            <a:chExt cx="291641" cy="596539"/>
          </a:xfrm>
          <a:solidFill>
            <a:schemeClr val="accent3">
              <a:lumMod val="75000"/>
            </a:schemeClr>
          </a:solidFill>
        </p:grpSpPr>
        <p:sp>
          <p:nvSpPr>
            <p:cNvPr id="128" name="Freeform: Shape 127">
              <a:extLst>
                <a:ext uri="{FF2B5EF4-FFF2-40B4-BE49-F238E27FC236}">
                  <a16:creationId xmlns:a16="http://schemas.microsoft.com/office/drawing/2014/main" id="{EA8F6187-0782-45A6-B279-D365C790A7C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211D0D06-7092-41D8-A7F1-B743C83952F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30" name="Graphic 79" descr="Man">
            <a:extLst>
              <a:ext uri="{FF2B5EF4-FFF2-40B4-BE49-F238E27FC236}">
                <a16:creationId xmlns:a16="http://schemas.microsoft.com/office/drawing/2014/main" id="{9F94ACDC-74DD-4A83-A4D9-28A8BF1B294F}"/>
              </a:ext>
            </a:extLst>
          </p:cNvPr>
          <p:cNvGrpSpPr/>
          <p:nvPr/>
        </p:nvGrpSpPr>
        <p:grpSpPr>
          <a:xfrm>
            <a:off x="10328453" y="5518457"/>
            <a:ext cx="269113" cy="523047"/>
            <a:chOff x="9393084" y="5557653"/>
            <a:chExt cx="291641" cy="596539"/>
          </a:xfrm>
          <a:solidFill>
            <a:srgbClr val="7C7C7C"/>
          </a:solidFill>
        </p:grpSpPr>
        <p:sp>
          <p:nvSpPr>
            <p:cNvPr id="131" name="Freeform: Shape 130">
              <a:extLst>
                <a:ext uri="{FF2B5EF4-FFF2-40B4-BE49-F238E27FC236}">
                  <a16:creationId xmlns:a16="http://schemas.microsoft.com/office/drawing/2014/main" id="{24990592-65EE-49E7-8518-A0A833F5575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B7297575-1EFC-46CB-A923-FB3B43C2BC85}"/>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3" name="Graphic 81" descr="Man">
            <a:extLst>
              <a:ext uri="{FF2B5EF4-FFF2-40B4-BE49-F238E27FC236}">
                <a16:creationId xmlns:a16="http://schemas.microsoft.com/office/drawing/2014/main" id="{02197DA7-E9E8-46BD-988F-889860E51C13}"/>
              </a:ext>
            </a:extLst>
          </p:cNvPr>
          <p:cNvGrpSpPr/>
          <p:nvPr/>
        </p:nvGrpSpPr>
        <p:grpSpPr>
          <a:xfrm>
            <a:off x="10648661" y="5518457"/>
            <a:ext cx="269113" cy="523047"/>
            <a:chOff x="9713292" y="5557653"/>
            <a:chExt cx="291641" cy="596539"/>
          </a:xfrm>
          <a:solidFill>
            <a:srgbClr val="7C7C7C"/>
          </a:solidFill>
        </p:grpSpPr>
        <p:sp>
          <p:nvSpPr>
            <p:cNvPr id="134" name="Freeform: Shape 133">
              <a:extLst>
                <a:ext uri="{FF2B5EF4-FFF2-40B4-BE49-F238E27FC236}">
                  <a16:creationId xmlns:a16="http://schemas.microsoft.com/office/drawing/2014/main" id="{51B704E0-7AB5-437B-A07F-4AFF5DA8A7E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2F6C907F-8F1E-457A-9F4D-DAB5714F2BB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6" name="Graphic 83" descr="Man">
            <a:extLst>
              <a:ext uri="{FF2B5EF4-FFF2-40B4-BE49-F238E27FC236}">
                <a16:creationId xmlns:a16="http://schemas.microsoft.com/office/drawing/2014/main" id="{EF1E4ACC-85F6-4B5B-A08B-A4F1B2B5CB81}"/>
              </a:ext>
            </a:extLst>
          </p:cNvPr>
          <p:cNvGrpSpPr/>
          <p:nvPr/>
        </p:nvGrpSpPr>
        <p:grpSpPr>
          <a:xfrm>
            <a:off x="10966816" y="5518457"/>
            <a:ext cx="269113" cy="523047"/>
            <a:chOff x="10031447" y="5557653"/>
            <a:chExt cx="291641" cy="596539"/>
          </a:xfrm>
          <a:solidFill>
            <a:srgbClr val="7C7C7C"/>
          </a:solidFill>
        </p:grpSpPr>
        <p:sp>
          <p:nvSpPr>
            <p:cNvPr id="137" name="Freeform: Shape 136">
              <a:extLst>
                <a:ext uri="{FF2B5EF4-FFF2-40B4-BE49-F238E27FC236}">
                  <a16:creationId xmlns:a16="http://schemas.microsoft.com/office/drawing/2014/main" id="{09DC377C-6825-4464-9566-0C71BDC2D249}"/>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E82B1257-87F8-4B4A-A3A4-3619B03B6B23}"/>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9" name="Graphic 87" descr="Man">
            <a:extLst>
              <a:ext uri="{FF2B5EF4-FFF2-40B4-BE49-F238E27FC236}">
                <a16:creationId xmlns:a16="http://schemas.microsoft.com/office/drawing/2014/main" id="{FA2BA4E8-1B5B-4214-917F-C46D1250E385}"/>
              </a:ext>
            </a:extLst>
          </p:cNvPr>
          <p:cNvGrpSpPr/>
          <p:nvPr/>
        </p:nvGrpSpPr>
        <p:grpSpPr>
          <a:xfrm>
            <a:off x="8301133" y="5518454"/>
            <a:ext cx="269113" cy="523047"/>
            <a:chOff x="7365764" y="5557650"/>
            <a:chExt cx="291641" cy="596539"/>
          </a:xfrm>
          <a:solidFill>
            <a:srgbClr val="330099"/>
          </a:solidFill>
        </p:grpSpPr>
        <p:sp>
          <p:nvSpPr>
            <p:cNvPr id="140" name="Freeform: Shape 139">
              <a:extLst>
                <a:ext uri="{FF2B5EF4-FFF2-40B4-BE49-F238E27FC236}">
                  <a16:creationId xmlns:a16="http://schemas.microsoft.com/office/drawing/2014/main" id="{8D99C57F-6993-442D-B1BF-4587CBCBDC9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E4E0938E-523A-4750-8A32-28CDBD7779F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42" name="Graphic 85" descr="Man">
            <a:extLst>
              <a:ext uri="{FF2B5EF4-FFF2-40B4-BE49-F238E27FC236}">
                <a16:creationId xmlns:a16="http://schemas.microsoft.com/office/drawing/2014/main" id="{43F2B6BD-A4BE-4BAB-BC1C-DD49D22271B0}"/>
              </a:ext>
            </a:extLst>
          </p:cNvPr>
          <p:cNvGrpSpPr/>
          <p:nvPr/>
        </p:nvGrpSpPr>
        <p:grpSpPr>
          <a:xfrm>
            <a:off x="7415556" y="5518458"/>
            <a:ext cx="269113" cy="523047"/>
            <a:chOff x="10349602" y="5557654"/>
            <a:chExt cx="291641" cy="596539"/>
          </a:xfrm>
          <a:solidFill>
            <a:srgbClr val="7C7C7C"/>
          </a:solidFill>
        </p:grpSpPr>
        <p:sp>
          <p:nvSpPr>
            <p:cNvPr id="143" name="Freeform: Shape 142">
              <a:extLst>
                <a:ext uri="{FF2B5EF4-FFF2-40B4-BE49-F238E27FC236}">
                  <a16:creationId xmlns:a16="http://schemas.microsoft.com/office/drawing/2014/main" id="{9F5B0102-9213-4739-9EFE-AF3214348272}"/>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F9D9504A-7651-4CCB-ADB5-2AB2B365BE97}"/>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45" name="Graphic 69" descr="Man">
            <a:extLst>
              <a:ext uri="{FF2B5EF4-FFF2-40B4-BE49-F238E27FC236}">
                <a16:creationId xmlns:a16="http://schemas.microsoft.com/office/drawing/2014/main" id="{5C37B4CE-F3C3-4208-A3ED-885A08DA4FE7}"/>
              </a:ext>
            </a:extLst>
          </p:cNvPr>
          <p:cNvGrpSpPr/>
          <p:nvPr/>
        </p:nvGrpSpPr>
        <p:grpSpPr>
          <a:xfrm>
            <a:off x="4777930" y="5518454"/>
            <a:ext cx="269113" cy="523047"/>
            <a:chOff x="7711976" y="5557650"/>
            <a:chExt cx="291641" cy="596539"/>
          </a:xfrm>
          <a:solidFill>
            <a:srgbClr val="330099"/>
          </a:solidFill>
        </p:grpSpPr>
        <p:sp>
          <p:nvSpPr>
            <p:cNvPr id="146" name="Freeform: Shape 145">
              <a:extLst>
                <a:ext uri="{FF2B5EF4-FFF2-40B4-BE49-F238E27FC236}">
                  <a16:creationId xmlns:a16="http://schemas.microsoft.com/office/drawing/2014/main" id="{347119F7-2C67-4993-9EE6-ACC4465164DF}"/>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4CA7676E-A89B-49FB-B93C-E54B7276C13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48" name="Graphic 71" descr="Man">
            <a:extLst>
              <a:ext uri="{FF2B5EF4-FFF2-40B4-BE49-F238E27FC236}">
                <a16:creationId xmlns:a16="http://schemas.microsoft.com/office/drawing/2014/main" id="{6BCBD9CC-1B50-46A7-B800-C639F2A097A5}"/>
              </a:ext>
            </a:extLst>
          </p:cNvPr>
          <p:cNvGrpSpPr/>
          <p:nvPr/>
        </p:nvGrpSpPr>
        <p:grpSpPr>
          <a:xfrm>
            <a:off x="5124142" y="5518455"/>
            <a:ext cx="269113" cy="523047"/>
            <a:chOff x="8058188" y="5557651"/>
            <a:chExt cx="291641" cy="596539"/>
          </a:xfrm>
          <a:solidFill>
            <a:srgbClr val="330099"/>
          </a:solidFill>
        </p:grpSpPr>
        <p:sp>
          <p:nvSpPr>
            <p:cNvPr id="149" name="Freeform: Shape 148">
              <a:extLst>
                <a:ext uri="{FF2B5EF4-FFF2-40B4-BE49-F238E27FC236}">
                  <a16:creationId xmlns:a16="http://schemas.microsoft.com/office/drawing/2014/main" id="{71D00CC0-52ED-4E71-8130-C106FD478974}"/>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EACEFB80-A28E-4987-8247-1521516A421F}"/>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51" name="Graphic 73" descr="Man">
            <a:extLst>
              <a:ext uri="{FF2B5EF4-FFF2-40B4-BE49-F238E27FC236}">
                <a16:creationId xmlns:a16="http://schemas.microsoft.com/office/drawing/2014/main" id="{F80F6CF9-277D-42A0-BEA9-57ACD7E97DED}"/>
              </a:ext>
            </a:extLst>
          </p:cNvPr>
          <p:cNvGrpSpPr/>
          <p:nvPr/>
        </p:nvGrpSpPr>
        <p:grpSpPr>
          <a:xfrm>
            <a:off x="5470354" y="5518455"/>
            <a:ext cx="269113" cy="523047"/>
            <a:chOff x="8404400" y="5557651"/>
            <a:chExt cx="291641" cy="596539"/>
          </a:xfrm>
          <a:solidFill>
            <a:srgbClr val="330099"/>
          </a:solidFill>
        </p:grpSpPr>
        <p:sp>
          <p:nvSpPr>
            <p:cNvPr id="152" name="Freeform: Shape 151">
              <a:extLst>
                <a:ext uri="{FF2B5EF4-FFF2-40B4-BE49-F238E27FC236}">
                  <a16:creationId xmlns:a16="http://schemas.microsoft.com/office/drawing/2014/main" id="{BF339176-98B8-4104-BA03-969C2581D937}"/>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66436B65-4A33-44E4-90F1-5E72C9032F67}"/>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57" name="Graphic 77" descr="Man">
            <a:extLst>
              <a:ext uri="{FF2B5EF4-FFF2-40B4-BE49-F238E27FC236}">
                <a16:creationId xmlns:a16="http://schemas.microsoft.com/office/drawing/2014/main" id="{3A3BEE37-DA2B-44AB-B112-09CFF3753C28}"/>
              </a:ext>
            </a:extLst>
          </p:cNvPr>
          <p:cNvGrpSpPr/>
          <p:nvPr/>
        </p:nvGrpSpPr>
        <p:grpSpPr>
          <a:xfrm>
            <a:off x="6138829" y="5518457"/>
            <a:ext cx="269113" cy="523047"/>
            <a:chOff x="9072875" y="5557653"/>
            <a:chExt cx="291641" cy="596539"/>
          </a:xfrm>
          <a:solidFill>
            <a:schemeClr val="accent3">
              <a:lumMod val="75000"/>
            </a:schemeClr>
          </a:solidFill>
        </p:grpSpPr>
        <p:sp>
          <p:nvSpPr>
            <p:cNvPr id="158" name="Freeform: Shape 157">
              <a:extLst>
                <a:ext uri="{FF2B5EF4-FFF2-40B4-BE49-F238E27FC236}">
                  <a16:creationId xmlns:a16="http://schemas.microsoft.com/office/drawing/2014/main" id="{F70261A5-3389-4366-8B1B-A88C1AB87EEA}"/>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B16604F8-ED57-4A4B-A37B-73B8CC6D0A5F}"/>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60" name="Graphic 79" descr="Man">
            <a:extLst>
              <a:ext uri="{FF2B5EF4-FFF2-40B4-BE49-F238E27FC236}">
                <a16:creationId xmlns:a16="http://schemas.microsoft.com/office/drawing/2014/main" id="{AF5A464F-F58D-4531-A655-DD1746F9B035}"/>
              </a:ext>
            </a:extLst>
          </p:cNvPr>
          <p:cNvGrpSpPr/>
          <p:nvPr/>
        </p:nvGrpSpPr>
        <p:grpSpPr>
          <a:xfrm>
            <a:off x="6459038" y="5518457"/>
            <a:ext cx="269113" cy="523047"/>
            <a:chOff x="9393084" y="5557653"/>
            <a:chExt cx="291641" cy="596539"/>
          </a:xfrm>
          <a:solidFill>
            <a:srgbClr val="7C7C7C"/>
          </a:solidFill>
        </p:grpSpPr>
        <p:sp>
          <p:nvSpPr>
            <p:cNvPr id="161" name="Freeform: Shape 160">
              <a:extLst>
                <a:ext uri="{FF2B5EF4-FFF2-40B4-BE49-F238E27FC236}">
                  <a16:creationId xmlns:a16="http://schemas.microsoft.com/office/drawing/2014/main" id="{BC6DA12D-1320-4631-8AA1-F4FDF5F061F2}"/>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BB624A52-E0A4-4584-9B90-E7751263526D}"/>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63" name="Graphic 81" descr="Man">
            <a:extLst>
              <a:ext uri="{FF2B5EF4-FFF2-40B4-BE49-F238E27FC236}">
                <a16:creationId xmlns:a16="http://schemas.microsoft.com/office/drawing/2014/main" id="{C6003E16-1FDB-49A4-989A-8EDB1DCC9D3A}"/>
              </a:ext>
            </a:extLst>
          </p:cNvPr>
          <p:cNvGrpSpPr/>
          <p:nvPr/>
        </p:nvGrpSpPr>
        <p:grpSpPr>
          <a:xfrm>
            <a:off x="6779246" y="5518457"/>
            <a:ext cx="269113" cy="523047"/>
            <a:chOff x="9713292" y="5557653"/>
            <a:chExt cx="291641" cy="596539"/>
          </a:xfrm>
          <a:solidFill>
            <a:srgbClr val="7C7C7C"/>
          </a:solidFill>
        </p:grpSpPr>
        <p:sp>
          <p:nvSpPr>
            <p:cNvPr id="164" name="Freeform: Shape 163">
              <a:extLst>
                <a:ext uri="{FF2B5EF4-FFF2-40B4-BE49-F238E27FC236}">
                  <a16:creationId xmlns:a16="http://schemas.microsoft.com/office/drawing/2014/main" id="{48A3C2AC-69BB-4824-87FF-585DB4179C8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12AFCCDE-259B-4FB9-9DF3-373D1FF1BCD9}"/>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66" name="Graphic 83" descr="Man">
            <a:extLst>
              <a:ext uri="{FF2B5EF4-FFF2-40B4-BE49-F238E27FC236}">
                <a16:creationId xmlns:a16="http://schemas.microsoft.com/office/drawing/2014/main" id="{454F5613-11D5-4C7C-AF22-AA5FD4587267}"/>
              </a:ext>
            </a:extLst>
          </p:cNvPr>
          <p:cNvGrpSpPr/>
          <p:nvPr/>
        </p:nvGrpSpPr>
        <p:grpSpPr>
          <a:xfrm>
            <a:off x="7097401" y="5518457"/>
            <a:ext cx="269113" cy="523047"/>
            <a:chOff x="10031447" y="5557653"/>
            <a:chExt cx="291641" cy="596539"/>
          </a:xfrm>
          <a:solidFill>
            <a:srgbClr val="7C7C7C"/>
          </a:solidFill>
        </p:grpSpPr>
        <p:sp>
          <p:nvSpPr>
            <p:cNvPr id="167" name="Freeform: Shape 166">
              <a:extLst>
                <a:ext uri="{FF2B5EF4-FFF2-40B4-BE49-F238E27FC236}">
                  <a16:creationId xmlns:a16="http://schemas.microsoft.com/office/drawing/2014/main" id="{A89B4503-BCC3-4E02-81E1-0755BE0D858D}"/>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7343A861-5AD3-4BCA-B445-7C7BBF77CA0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69" name="Graphic 87" descr="Man">
            <a:extLst>
              <a:ext uri="{FF2B5EF4-FFF2-40B4-BE49-F238E27FC236}">
                <a16:creationId xmlns:a16="http://schemas.microsoft.com/office/drawing/2014/main" id="{0A3AFCBB-6132-4535-A40E-E52A7FD14C85}"/>
              </a:ext>
            </a:extLst>
          </p:cNvPr>
          <p:cNvGrpSpPr/>
          <p:nvPr/>
        </p:nvGrpSpPr>
        <p:grpSpPr>
          <a:xfrm>
            <a:off x="4431718" y="5518454"/>
            <a:ext cx="269113" cy="523047"/>
            <a:chOff x="7365764" y="5557650"/>
            <a:chExt cx="291641" cy="596539"/>
          </a:xfrm>
          <a:solidFill>
            <a:srgbClr val="330099"/>
          </a:solidFill>
        </p:grpSpPr>
        <p:sp>
          <p:nvSpPr>
            <p:cNvPr id="170" name="Freeform: Shape 169">
              <a:extLst>
                <a:ext uri="{FF2B5EF4-FFF2-40B4-BE49-F238E27FC236}">
                  <a16:creationId xmlns:a16="http://schemas.microsoft.com/office/drawing/2014/main" id="{5881D535-937D-4CD3-8E8F-8121B9A4B59D}"/>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C080F80E-62D8-4E7A-B2D4-BA2ED525D8B9}"/>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173" name="TextBox 172">
            <a:extLst>
              <a:ext uri="{FF2B5EF4-FFF2-40B4-BE49-F238E27FC236}">
                <a16:creationId xmlns:a16="http://schemas.microsoft.com/office/drawing/2014/main" id="{D6C3E8AB-B896-4CCE-BFBF-6C867BFD11FD}"/>
              </a:ext>
            </a:extLst>
          </p:cNvPr>
          <p:cNvSpPr txBox="1"/>
          <p:nvPr/>
        </p:nvSpPr>
        <p:spPr>
          <a:xfrm>
            <a:off x="480710" y="4122611"/>
            <a:ext cx="3579140" cy="70788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25%</a:t>
            </a:r>
            <a:r>
              <a:rPr lang="en-GB" sz="2000" dirty="0">
                <a:latin typeface="Arial" panose="020B0604020202020204" pitchFamily="34" charset="0"/>
                <a:cs typeface="Arial" panose="020B0604020202020204" pitchFamily="34" charset="0"/>
              </a:rPr>
              <a:t> do less than one hour of physical exercise a day</a:t>
            </a:r>
          </a:p>
        </p:txBody>
      </p:sp>
      <p:sp>
        <p:nvSpPr>
          <p:cNvPr id="174" name="TextBox 173">
            <a:extLst>
              <a:ext uri="{FF2B5EF4-FFF2-40B4-BE49-F238E27FC236}">
                <a16:creationId xmlns:a16="http://schemas.microsoft.com/office/drawing/2014/main" id="{CF19401B-1B75-4C85-9F58-4DCDF1EBDEEF}"/>
              </a:ext>
            </a:extLst>
          </p:cNvPr>
          <p:cNvSpPr txBox="1"/>
          <p:nvPr/>
        </p:nvSpPr>
        <p:spPr>
          <a:xfrm>
            <a:off x="5774587" y="1847921"/>
            <a:ext cx="2164894" cy="163121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18%</a:t>
            </a:r>
            <a:r>
              <a:rPr lang="en-GB" sz="2000" dirty="0">
                <a:latin typeface="Arial" panose="020B0604020202020204" pitchFamily="34" charset="0"/>
                <a:cs typeface="Arial" panose="020B0604020202020204" pitchFamily="34" charset="0"/>
              </a:rPr>
              <a:t> think the amount of exercise they do is not enough to keep healthy </a:t>
            </a:r>
          </a:p>
        </p:txBody>
      </p:sp>
      <p:sp>
        <p:nvSpPr>
          <p:cNvPr id="175" name="TextBox 174">
            <a:extLst>
              <a:ext uri="{FF2B5EF4-FFF2-40B4-BE49-F238E27FC236}">
                <a16:creationId xmlns:a16="http://schemas.microsoft.com/office/drawing/2014/main" id="{0674DAB7-8447-4573-A0DE-DFEA08F83C33}"/>
              </a:ext>
            </a:extLst>
          </p:cNvPr>
          <p:cNvSpPr txBox="1"/>
          <p:nvPr/>
        </p:nvSpPr>
        <p:spPr>
          <a:xfrm>
            <a:off x="8086358" y="5003592"/>
            <a:ext cx="3917869" cy="400110"/>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32%</a:t>
            </a:r>
            <a:r>
              <a:rPr lang="en-GB" sz="2000" dirty="0">
                <a:latin typeface="Arial" panose="020B0604020202020204" pitchFamily="34" charset="0"/>
                <a:cs typeface="Arial" panose="020B0604020202020204" pitchFamily="34" charset="0"/>
              </a:rPr>
              <a:t> usually get to school by car </a:t>
            </a:r>
          </a:p>
        </p:txBody>
      </p:sp>
      <p:sp>
        <p:nvSpPr>
          <p:cNvPr id="176" name="TextBox 175">
            <a:extLst>
              <a:ext uri="{FF2B5EF4-FFF2-40B4-BE49-F238E27FC236}">
                <a16:creationId xmlns:a16="http://schemas.microsoft.com/office/drawing/2014/main" id="{990279EF-2EA4-4D08-A261-FF48720DFAFF}"/>
              </a:ext>
            </a:extLst>
          </p:cNvPr>
          <p:cNvSpPr txBox="1"/>
          <p:nvPr/>
        </p:nvSpPr>
        <p:spPr>
          <a:xfrm>
            <a:off x="4213290" y="4448487"/>
            <a:ext cx="3848500"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37% </a:t>
            </a:r>
            <a:r>
              <a:rPr lang="en-GB" sz="2000" dirty="0">
                <a:latin typeface="Arial" panose="020B0604020202020204" pitchFamily="34" charset="0"/>
                <a:cs typeface="Arial" panose="020B0604020202020204" pitchFamily="34" charset="0"/>
              </a:rPr>
              <a:t>of pupils who do less than one hour of physical exercise a day think this </a:t>
            </a:r>
          </a:p>
        </p:txBody>
      </p:sp>
      <p:cxnSp>
        <p:nvCxnSpPr>
          <p:cNvPr id="192" name="Straight Connector 191">
            <a:extLst>
              <a:ext uri="{FF2B5EF4-FFF2-40B4-BE49-F238E27FC236}">
                <a16:creationId xmlns:a16="http://schemas.microsoft.com/office/drawing/2014/main" id="{EDA58B6F-F5F6-4567-9F8C-3B7798DFC19A}"/>
              </a:ext>
            </a:extLst>
          </p:cNvPr>
          <p:cNvCxnSpPr>
            <a:cxnSpLocks/>
          </p:cNvCxnSpPr>
          <p:nvPr/>
        </p:nvCxnSpPr>
        <p:spPr>
          <a:xfrm>
            <a:off x="7939569" y="1632687"/>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93" name="Graphic 85" descr="Man">
            <a:extLst>
              <a:ext uri="{FF2B5EF4-FFF2-40B4-BE49-F238E27FC236}">
                <a16:creationId xmlns:a16="http://schemas.microsoft.com/office/drawing/2014/main" id="{5E9E6E11-D99E-4FEF-8D41-5886A53ECDF1}"/>
              </a:ext>
            </a:extLst>
          </p:cNvPr>
          <p:cNvGrpSpPr/>
          <p:nvPr/>
        </p:nvGrpSpPr>
        <p:grpSpPr>
          <a:xfrm>
            <a:off x="11289620" y="3098351"/>
            <a:ext cx="269113" cy="523047"/>
            <a:chOff x="10349602" y="5557654"/>
            <a:chExt cx="291641" cy="596539"/>
          </a:xfrm>
          <a:solidFill>
            <a:srgbClr val="7C7C7C"/>
          </a:solidFill>
        </p:grpSpPr>
        <p:sp>
          <p:nvSpPr>
            <p:cNvPr id="194" name="Freeform: Shape 193">
              <a:extLst>
                <a:ext uri="{FF2B5EF4-FFF2-40B4-BE49-F238E27FC236}">
                  <a16:creationId xmlns:a16="http://schemas.microsoft.com/office/drawing/2014/main" id="{BEBED489-EFF6-4651-90A4-BB90550FFD7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1D93A5AC-55F6-46C7-A3E2-577D8E237EC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6" name="Graphic 69" descr="Man">
            <a:extLst>
              <a:ext uri="{FF2B5EF4-FFF2-40B4-BE49-F238E27FC236}">
                <a16:creationId xmlns:a16="http://schemas.microsoft.com/office/drawing/2014/main" id="{096F4F26-508E-44B3-8810-8F922B0163DB}"/>
              </a:ext>
            </a:extLst>
          </p:cNvPr>
          <p:cNvGrpSpPr/>
          <p:nvPr/>
        </p:nvGrpSpPr>
        <p:grpSpPr>
          <a:xfrm>
            <a:off x="8651994" y="3098347"/>
            <a:ext cx="269113" cy="523047"/>
            <a:chOff x="7711976" y="5557650"/>
            <a:chExt cx="291641" cy="596539"/>
          </a:xfrm>
          <a:solidFill>
            <a:srgbClr val="330099"/>
          </a:solidFill>
        </p:grpSpPr>
        <p:sp>
          <p:nvSpPr>
            <p:cNvPr id="197" name="Freeform: Shape 196">
              <a:extLst>
                <a:ext uri="{FF2B5EF4-FFF2-40B4-BE49-F238E27FC236}">
                  <a16:creationId xmlns:a16="http://schemas.microsoft.com/office/drawing/2014/main" id="{A167FFB4-D017-470B-9F56-569305CD232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B3A9A0EF-3837-4DA5-93DB-5D926FB58DDE}"/>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9" name="Graphic 71" descr="Man">
            <a:extLst>
              <a:ext uri="{FF2B5EF4-FFF2-40B4-BE49-F238E27FC236}">
                <a16:creationId xmlns:a16="http://schemas.microsoft.com/office/drawing/2014/main" id="{7B018C0B-84D6-4DF4-AEF9-8B6DA66B796C}"/>
              </a:ext>
            </a:extLst>
          </p:cNvPr>
          <p:cNvGrpSpPr/>
          <p:nvPr/>
        </p:nvGrpSpPr>
        <p:grpSpPr>
          <a:xfrm>
            <a:off x="8998206" y="3098348"/>
            <a:ext cx="269113" cy="523047"/>
            <a:chOff x="8058188" y="5557651"/>
            <a:chExt cx="291641" cy="596539"/>
          </a:xfrm>
          <a:solidFill>
            <a:srgbClr val="330099"/>
          </a:solidFill>
        </p:grpSpPr>
        <p:sp>
          <p:nvSpPr>
            <p:cNvPr id="200" name="Freeform: Shape 199">
              <a:extLst>
                <a:ext uri="{FF2B5EF4-FFF2-40B4-BE49-F238E27FC236}">
                  <a16:creationId xmlns:a16="http://schemas.microsoft.com/office/drawing/2014/main" id="{08125918-7530-461B-8006-C2431CEE2894}"/>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DAC5013D-52DD-4A9B-BEF6-1F5FCD873267}"/>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2" name="Graphic 73" descr="Man">
            <a:extLst>
              <a:ext uri="{FF2B5EF4-FFF2-40B4-BE49-F238E27FC236}">
                <a16:creationId xmlns:a16="http://schemas.microsoft.com/office/drawing/2014/main" id="{EFD6EC32-0685-4F52-B90C-8AA4DAEB28E1}"/>
              </a:ext>
            </a:extLst>
          </p:cNvPr>
          <p:cNvGrpSpPr/>
          <p:nvPr/>
        </p:nvGrpSpPr>
        <p:grpSpPr>
          <a:xfrm>
            <a:off x="9344418" y="3098348"/>
            <a:ext cx="269113" cy="523047"/>
            <a:chOff x="8404400" y="5557651"/>
            <a:chExt cx="291641" cy="596539"/>
          </a:xfrm>
          <a:solidFill>
            <a:srgbClr val="330099"/>
          </a:solidFill>
        </p:grpSpPr>
        <p:sp>
          <p:nvSpPr>
            <p:cNvPr id="203" name="Freeform: Shape 202">
              <a:extLst>
                <a:ext uri="{FF2B5EF4-FFF2-40B4-BE49-F238E27FC236}">
                  <a16:creationId xmlns:a16="http://schemas.microsoft.com/office/drawing/2014/main" id="{0AA78C8B-1B50-411E-AB2B-28C1FEAF758B}"/>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14AA2BBF-874F-4AE9-A5A2-9B1786F1B93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5" name="Graphic 75" descr="Man">
            <a:extLst>
              <a:ext uri="{FF2B5EF4-FFF2-40B4-BE49-F238E27FC236}">
                <a16:creationId xmlns:a16="http://schemas.microsoft.com/office/drawing/2014/main" id="{7A15ECFD-6A31-4F69-B40D-94372827F3D7}"/>
              </a:ext>
            </a:extLst>
          </p:cNvPr>
          <p:cNvGrpSpPr/>
          <p:nvPr/>
        </p:nvGrpSpPr>
        <p:grpSpPr>
          <a:xfrm>
            <a:off x="9690630" y="3098349"/>
            <a:ext cx="269113" cy="523047"/>
            <a:chOff x="8750612" y="5557652"/>
            <a:chExt cx="291641" cy="596539"/>
          </a:xfrm>
          <a:solidFill>
            <a:schemeClr val="accent3">
              <a:lumMod val="75000"/>
            </a:schemeClr>
          </a:solidFill>
        </p:grpSpPr>
        <p:sp>
          <p:nvSpPr>
            <p:cNvPr id="206" name="Freeform: Shape 205">
              <a:extLst>
                <a:ext uri="{FF2B5EF4-FFF2-40B4-BE49-F238E27FC236}">
                  <a16:creationId xmlns:a16="http://schemas.microsoft.com/office/drawing/2014/main" id="{7FF2CEB5-471A-4FB8-9BBC-41BA720DC12D}"/>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541D303-61E2-48A8-B64D-53B81B06DBE7}"/>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8" name="Graphic 77" descr="Man">
            <a:extLst>
              <a:ext uri="{FF2B5EF4-FFF2-40B4-BE49-F238E27FC236}">
                <a16:creationId xmlns:a16="http://schemas.microsoft.com/office/drawing/2014/main" id="{13286ADC-BB9C-4E12-AD5A-38BCDF8682FE}"/>
              </a:ext>
            </a:extLst>
          </p:cNvPr>
          <p:cNvGrpSpPr/>
          <p:nvPr/>
        </p:nvGrpSpPr>
        <p:grpSpPr>
          <a:xfrm>
            <a:off x="10012893" y="3098350"/>
            <a:ext cx="269113" cy="523047"/>
            <a:chOff x="9072875" y="5557653"/>
            <a:chExt cx="291641" cy="596539"/>
          </a:xfrm>
          <a:solidFill>
            <a:schemeClr val="accent3">
              <a:lumMod val="75000"/>
            </a:schemeClr>
          </a:solidFill>
        </p:grpSpPr>
        <p:sp>
          <p:nvSpPr>
            <p:cNvPr id="209" name="Freeform: Shape 208">
              <a:extLst>
                <a:ext uri="{FF2B5EF4-FFF2-40B4-BE49-F238E27FC236}">
                  <a16:creationId xmlns:a16="http://schemas.microsoft.com/office/drawing/2014/main" id="{D1C5C19F-620C-463E-870D-04556FA444A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B3F9C8BC-C713-4DF6-AB29-A63025579C2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1" name="Graphic 79" descr="Man">
            <a:extLst>
              <a:ext uri="{FF2B5EF4-FFF2-40B4-BE49-F238E27FC236}">
                <a16:creationId xmlns:a16="http://schemas.microsoft.com/office/drawing/2014/main" id="{CE239ABD-5F00-4B96-949A-FB0C557FAE0C}"/>
              </a:ext>
            </a:extLst>
          </p:cNvPr>
          <p:cNvGrpSpPr/>
          <p:nvPr/>
        </p:nvGrpSpPr>
        <p:grpSpPr>
          <a:xfrm>
            <a:off x="10333102" y="3098350"/>
            <a:ext cx="269113" cy="523047"/>
            <a:chOff x="9393084" y="5557653"/>
            <a:chExt cx="291641" cy="596539"/>
          </a:xfrm>
          <a:solidFill>
            <a:srgbClr val="7C7C7C"/>
          </a:solidFill>
        </p:grpSpPr>
        <p:sp>
          <p:nvSpPr>
            <p:cNvPr id="212" name="Freeform: Shape 211">
              <a:extLst>
                <a:ext uri="{FF2B5EF4-FFF2-40B4-BE49-F238E27FC236}">
                  <a16:creationId xmlns:a16="http://schemas.microsoft.com/office/drawing/2014/main" id="{33DD6EFD-A6F2-43ED-93C8-67942883AA5A}"/>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5C29E859-20C5-4AEB-9198-A506702CCEEE}"/>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4" name="Graphic 81" descr="Man">
            <a:extLst>
              <a:ext uri="{FF2B5EF4-FFF2-40B4-BE49-F238E27FC236}">
                <a16:creationId xmlns:a16="http://schemas.microsoft.com/office/drawing/2014/main" id="{7AB5106A-E14E-402D-A3DE-D84484BDDF0D}"/>
              </a:ext>
            </a:extLst>
          </p:cNvPr>
          <p:cNvGrpSpPr/>
          <p:nvPr/>
        </p:nvGrpSpPr>
        <p:grpSpPr>
          <a:xfrm>
            <a:off x="10653310" y="3098350"/>
            <a:ext cx="269113" cy="523047"/>
            <a:chOff x="9713292" y="5557653"/>
            <a:chExt cx="291641" cy="596539"/>
          </a:xfrm>
          <a:solidFill>
            <a:srgbClr val="7C7C7C"/>
          </a:solidFill>
        </p:grpSpPr>
        <p:sp>
          <p:nvSpPr>
            <p:cNvPr id="215" name="Freeform: Shape 214">
              <a:extLst>
                <a:ext uri="{FF2B5EF4-FFF2-40B4-BE49-F238E27FC236}">
                  <a16:creationId xmlns:a16="http://schemas.microsoft.com/office/drawing/2014/main" id="{86A08C4D-B49F-4DED-8E1E-E49BFBF5322B}"/>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181F3FF2-6930-4447-9B06-A27AD46FB4A4}"/>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7" name="Graphic 83" descr="Man">
            <a:extLst>
              <a:ext uri="{FF2B5EF4-FFF2-40B4-BE49-F238E27FC236}">
                <a16:creationId xmlns:a16="http://schemas.microsoft.com/office/drawing/2014/main" id="{0FCE64E7-4362-4CDD-8AD7-4B728CB77FBF}"/>
              </a:ext>
            </a:extLst>
          </p:cNvPr>
          <p:cNvGrpSpPr/>
          <p:nvPr/>
        </p:nvGrpSpPr>
        <p:grpSpPr>
          <a:xfrm>
            <a:off x="10971465" y="3098350"/>
            <a:ext cx="269113" cy="523047"/>
            <a:chOff x="10031447" y="5557653"/>
            <a:chExt cx="291641" cy="596539"/>
          </a:xfrm>
          <a:solidFill>
            <a:srgbClr val="7C7C7C"/>
          </a:solidFill>
        </p:grpSpPr>
        <p:sp>
          <p:nvSpPr>
            <p:cNvPr id="218" name="Freeform: Shape 217">
              <a:extLst>
                <a:ext uri="{FF2B5EF4-FFF2-40B4-BE49-F238E27FC236}">
                  <a16:creationId xmlns:a16="http://schemas.microsoft.com/office/drawing/2014/main" id="{A39DF543-71ED-4345-BA91-1A6CCF9C516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72076794-32D8-4040-BA1F-4E4C1F229CAA}"/>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20" name="Graphic 87" descr="Man">
            <a:extLst>
              <a:ext uri="{FF2B5EF4-FFF2-40B4-BE49-F238E27FC236}">
                <a16:creationId xmlns:a16="http://schemas.microsoft.com/office/drawing/2014/main" id="{56422FB3-717F-46C4-87D2-3D336BA1BF90}"/>
              </a:ext>
            </a:extLst>
          </p:cNvPr>
          <p:cNvGrpSpPr/>
          <p:nvPr/>
        </p:nvGrpSpPr>
        <p:grpSpPr>
          <a:xfrm>
            <a:off x="8305782" y="3098347"/>
            <a:ext cx="269113" cy="523047"/>
            <a:chOff x="7365764" y="5557650"/>
            <a:chExt cx="291641" cy="596539"/>
          </a:xfrm>
          <a:solidFill>
            <a:srgbClr val="330099"/>
          </a:solidFill>
        </p:grpSpPr>
        <p:sp>
          <p:nvSpPr>
            <p:cNvPr id="221" name="Freeform: Shape 220">
              <a:extLst>
                <a:ext uri="{FF2B5EF4-FFF2-40B4-BE49-F238E27FC236}">
                  <a16:creationId xmlns:a16="http://schemas.microsoft.com/office/drawing/2014/main" id="{836D1BB8-2D07-4447-8D5F-79CE2249EC37}"/>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F7F12434-23B9-43B5-81A4-8C141288EB2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23" name="TextBox 222">
            <a:extLst>
              <a:ext uri="{FF2B5EF4-FFF2-40B4-BE49-F238E27FC236}">
                <a16:creationId xmlns:a16="http://schemas.microsoft.com/office/drawing/2014/main" id="{E5EF63F8-FCFF-4FC5-B351-6DD994402031}"/>
              </a:ext>
            </a:extLst>
          </p:cNvPr>
          <p:cNvSpPr txBox="1"/>
          <p:nvPr/>
        </p:nvSpPr>
        <p:spPr>
          <a:xfrm>
            <a:off x="8237422" y="2530435"/>
            <a:ext cx="3465202" cy="400110"/>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40%</a:t>
            </a:r>
            <a:r>
              <a:rPr lang="en-GB" sz="2000" dirty="0">
                <a:latin typeface="Arial" panose="020B0604020202020204" pitchFamily="34" charset="0"/>
                <a:cs typeface="Arial" panose="020B0604020202020204" pitchFamily="34" charset="0"/>
              </a:rPr>
              <a:t> usually walk to school</a:t>
            </a:r>
          </a:p>
        </p:txBody>
      </p:sp>
      <p:pic>
        <p:nvPicPr>
          <p:cNvPr id="225" name="Picture 224" descr="A picture containing object, clock&#10;&#10;Description automatically generated">
            <a:extLst>
              <a:ext uri="{FF2B5EF4-FFF2-40B4-BE49-F238E27FC236}">
                <a16:creationId xmlns:a16="http://schemas.microsoft.com/office/drawing/2014/main" id="{C6C3CB29-1ED8-42B2-8D7E-1AD5A52F8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69" y="1646719"/>
            <a:ext cx="2377094" cy="2377094"/>
          </a:xfrm>
          <a:prstGeom prst="rect">
            <a:avLst/>
          </a:prstGeom>
        </p:spPr>
      </p:pic>
      <p:pic>
        <p:nvPicPr>
          <p:cNvPr id="231" name="Graphic 230" descr="Close">
            <a:extLst>
              <a:ext uri="{FF2B5EF4-FFF2-40B4-BE49-F238E27FC236}">
                <a16:creationId xmlns:a16="http://schemas.microsoft.com/office/drawing/2014/main" id="{94C38133-BA18-49F0-B8E9-BB858D40B2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1358" y="2402372"/>
            <a:ext cx="1230707" cy="1296940"/>
          </a:xfrm>
          <a:prstGeom prst="rect">
            <a:avLst/>
          </a:prstGeom>
        </p:spPr>
      </p:pic>
      <p:pic>
        <p:nvPicPr>
          <p:cNvPr id="239" name="Picture 238" descr="A picture containing light&#10;&#10;Description automatically generated">
            <a:extLst>
              <a:ext uri="{FF2B5EF4-FFF2-40B4-BE49-F238E27FC236}">
                <a16:creationId xmlns:a16="http://schemas.microsoft.com/office/drawing/2014/main" id="{9B8EFEF5-78D3-49C1-8C10-CC97BB99D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1493" y="1521510"/>
            <a:ext cx="959144" cy="959144"/>
          </a:xfrm>
          <a:prstGeom prst="rect">
            <a:avLst/>
          </a:prstGeom>
        </p:spPr>
      </p:pic>
      <p:pic>
        <p:nvPicPr>
          <p:cNvPr id="241" name="Picture 240" descr="A picture containing light&#10;&#10;Description automatically generated">
            <a:extLst>
              <a:ext uri="{FF2B5EF4-FFF2-40B4-BE49-F238E27FC236}">
                <a16:creationId xmlns:a16="http://schemas.microsoft.com/office/drawing/2014/main" id="{26E33D3B-582F-4F9C-9D7D-82C0A33125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5145" y="1360788"/>
            <a:ext cx="959144" cy="959144"/>
          </a:xfrm>
          <a:prstGeom prst="rect">
            <a:avLst/>
          </a:prstGeom>
        </p:spPr>
      </p:pic>
      <p:pic>
        <p:nvPicPr>
          <p:cNvPr id="243" name="Picture 242" descr="A picture containing light&#10;&#10;Description automatically generated">
            <a:extLst>
              <a:ext uri="{FF2B5EF4-FFF2-40B4-BE49-F238E27FC236}">
                <a16:creationId xmlns:a16="http://schemas.microsoft.com/office/drawing/2014/main" id="{BFBB2CAB-80B3-4543-8E9B-1FEA010C7C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5931" y="1563508"/>
            <a:ext cx="959144" cy="959144"/>
          </a:xfrm>
          <a:prstGeom prst="rect">
            <a:avLst/>
          </a:prstGeom>
        </p:spPr>
      </p:pic>
      <p:pic>
        <p:nvPicPr>
          <p:cNvPr id="245" name="Picture 244" descr="A picture containing toy&#10;&#10;Description automatically generated">
            <a:extLst>
              <a:ext uri="{FF2B5EF4-FFF2-40B4-BE49-F238E27FC236}">
                <a16:creationId xmlns:a16="http://schemas.microsoft.com/office/drawing/2014/main" id="{C454C2B3-CE63-4601-81B0-F62D606261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6619" y="3913777"/>
            <a:ext cx="1152745" cy="1152745"/>
          </a:xfrm>
          <a:prstGeom prst="rect">
            <a:avLst/>
          </a:prstGeom>
        </p:spPr>
      </p:pic>
      <p:pic>
        <p:nvPicPr>
          <p:cNvPr id="247" name="Picture 246" descr="A close up of a sign&#10;&#10;Description automatically generated">
            <a:extLst>
              <a:ext uri="{FF2B5EF4-FFF2-40B4-BE49-F238E27FC236}">
                <a16:creationId xmlns:a16="http://schemas.microsoft.com/office/drawing/2014/main" id="{06151197-6419-48AA-86E8-728B08674B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9849" y="3885997"/>
            <a:ext cx="1145334" cy="1145334"/>
          </a:xfrm>
          <a:prstGeom prst="rect">
            <a:avLst/>
          </a:prstGeom>
        </p:spPr>
      </p:pic>
      <p:pic>
        <p:nvPicPr>
          <p:cNvPr id="251" name="Picture 250" descr="A picture containing toy, clock&#10;&#10;Description automatically generated">
            <a:extLst>
              <a:ext uri="{FF2B5EF4-FFF2-40B4-BE49-F238E27FC236}">
                <a16:creationId xmlns:a16="http://schemas.microsoft.com/office/drawing/2014/main" id="{1BFBB78A-D485-41A4-8240-4AE4DB902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37390" y="3908355"/>
            <a:ext cx="1106789" cy="1106789"/>
          </a:xfrm>
          <a:prstGeom prst="rect">
            <a:avLst/>
          </a:prstGeom>
        </p:spPr>
      </p:pic>
      <p:pic>
        <p:nvPicPr>
          <p:cNvPr id="257" name="Picture 256" descr="A close up of a logo&#10;&#10;Description automatically generated">
            <a:extLst>
              <a:ext uri="{FF2B5EF4-FFF2-40B4-BE49-F238E27FC236}">
                <a16:creationId xmlns:a16="http://schemas.microsoft.com/office/drawing/2014/main" id="{071557E7-C741-4297-9A4B-E352709AD0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9428" y="1747899"/>
            <a:ext cx="1732484" cy="1732484"/>
          </a:xfrm>
          <a:prstGeom prst="rect">
            <a:avLst/>
          </a:prstGeom>
        </p:spPr>
      </p:pic>
      <p:pic>
        <p:nvPicPr>
          <p:cNvPr id="259" name="Graphic 258" descr="Close">
            <a:extLst>
              <a:ext uri="{FF2B5EF4-FFF2-40B4-BE49-F238E27FC236}">
                <a16:creationId xmlns:a16="http://schemas.microsoft.com/office/drawing/2014/main" id="{179190B1-689B-42D5-B82C-97F379EB41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6839" y="2776447"/>
            <a:ext cx="340359" cy="358676"/>
          </a:xfrm>
          <a:prstGeom prst="rect">
            <a:avLst/>
          </a:prstGeom>
        </p:spPr>
      </p:pic>
      <p:sp>
        <p:nvSpPr>
          <p:cNvPr id="3" name="Title 1">
            <a:extLst>
              <a:ext uri="{FF2B5EF4-FFF2-40B4-BE49-F238E27FC236}">
                <a16:creationId xmlns:a16="http://schemas.microsoft.com/office/drawing/2014/main" id="{3247DE6C-C5C9-420F-B50B-D53AD04C3EDF}"/>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5" name="Title 1">
            <a:extLst>
              <a:ext uri="{FF2B5EF4-FFF2-40B4-BE49-F238E27FC236}">
                <a16:creationId xmlns:a16="http://schemas.microsoft.com/office/drawing/2014/main" id="{8DD2D428-C0C6-4757-AB34-FF42F73219BE}"/>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Physical activity</a:t>
            </a:r>
          </a:p>
        </p:txBody>
      </p:sp>
      <p:pic>
        <p:nvPicPr>
          <p:cNvPr id="2" name="Picture 1" descr="A picture containing light, drawing&#10;&#10;Description automatically generated">
            <a:extLst>
              <a:ext uri="{FF2B5EF4-FFF2-40B4-BE49-F238E27FC236}">
                <a16:creationId xmlns:a16="http://schemas.microsoft.com/office/drawing/2014/main" id="{CA7EF88B-F386-405E-88F2-1AD7621481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7" name="Graphic 77" descr="Man">
            <a:extLst>
              <a:ext uri="{FF2B5EF4-FFF2-40B4-BE49-F238E27FC236}">
                <a16:creationId xmlns:a16="http://schemas.microsoft.com/office/drawing/2014/main" id="{B476E34B-AA67-44B0-ACDA-88F3FD7ADCC1}"/>
              </a:ext>
            </a:extLst>
          </p:cNvPr>
          <p:cNvGrpSpPr/>
          <p:nvPr/>
        </p:nvGrpSpPr>
        <p:grpSpPr>
          <a:xfrm>
            <a:off x="1255640" y="5066522"/>
            <a:ext cx="291645" cy="534386"/>
            <a:chOff x="9072877" y="5557653"/>
            <a:chExt cx="291641" cy="596527"/>
          </a:xfrm>
          <a:gradFill>
            <a:gsLst>
              <a:gs pos="50000">
                <a:srgbClr val="330099"/>
              </a:gs>
              <a:gs pos="50000">
                <a:schemeClr val="bg1">
                  <a:lumMod val="50000"/>
                </a:schemeClr>
              </a:gs>
            </a:gsLst>
            <a:lin ang="16200000" scaled="0"/>
          </a:gradFill>
        </p:grpSpPr>
        <p:sp>
          <p:nvSpPr>
            <p:cNvPr id="178" name="Freeform: Shape 177">
              <a:extLst>
                <a:ext uri="{FF2B5EF4-FFF2-40B4-BE49-F238E27FC236}">
                  <a16:creationId xmlns:a16="http://schemas.microsoft.com/office/drawing/2014/main" id="{AD7F5E11-3C9C-40E1-BD3C-997469648E4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9C5AF584-BD36-43A9-BC63-780F22FFE51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187" name="Graphic 73" descr="Man">
            <a:extLst>
              <a:ext uri="{FF2B5EF4-FFF2-40B4-BE49-F238E27FC236}">
                <a16:creationId xmlns:a16="http://schemas.microsoft.com/office/drawing/2014/main" id="{12ED9FB7-8284-4E11-84DB-2B5338612525}"/>
              </a:ext>
            </a:extLst>
          </p:cNvPr>
          <p:cNvGrpSpPr/>
          <p:nvPr/>
        </p:nvGrpSpPr>
        <p:grpSpPr>
          <a:xfrm>
            <a:off x="5130547" y="3767293"/>
            <a:ext cx="269113" cy="523047"/>
            <a:chOff x="8404400" y="5557651"/>
            <a:chExt cx="291641" cy="596539"/>
          </a:xfrm>
          <a:solidFill>
            <a:schemeClr val="accent3">
              <a:lumMod val="75000"/>
            </a:schemeClr>
          </a:solidFill>
        </p:grpSpPr>
        <p:sp>
          <p:nvSpPr>
            <p:cNvPr id="188" name="Freeform: Shape 187">
              <a:extLst>
                <a:ext uri="{FF2B5EF4-FFF2-40B4-BE49-F238E27FC236}">
                  <a16:creationId xmlns:a16="http://schemas.microsoft.com/office/drawing/2014/main" id="{92B5A2BC-6D8E-4D6B-82FD-F1E27B4796EA}"/>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8DB9AA36-3244-4221-9E1B-DE90EE822040}"/>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90" name="Graphic 77" descr="Man">
            <a:extLst>
              <a:ext uri="{FF2B5EF4-FFF2-40B4-BE49-F238E27FC236}">
                <a16:creationId xmlns:a16="http://schemas.microsoft.com/office/drawing/2014/main" id="{B48D10C5-9B2C-4F44-8180-F9734FEAE3E9}"/>
              </a:ext>
            </a:extLst>
          </p:cNvPr>
          <p:cNvGrpSpPr/>
          <p:nvPr/>
        </p:nvGrpSpPr>
        <p:grpSpPr>
          <a:xfrm>
            <a:off x="5808545" y="5518454"/>
            <a:ext cx="269113" cy="523047"/>
            <a:chOff x="9072875" y="5557653"/>
            <a:chExt cx="291641" cy="596539"/>
          </a:xfrm>
          <a:solidFill>
            <a:schemeClr val="accent3">
              <a:lumMod val="75000"/>
            </a:schemeClr>
          </a:solidFill>
        </p:grpSpPr>
        <p:sp>
          <p:nvSpPr>
            <p:cNvPr id="191" name="Freeform: Shape 190">
              <a:extLst>
                <a:ext uri="{FF2B5EF4-FFF2-40B4-BE49-F238E27FC236}">
                  <a16:creationId xmlns:a16="http://schemas.microsoft.com/office/drawing/2014/main" id="{DE023016-FFCD-42E7-BC75-8E8958C53AA9}"/>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42FA1B3D-AABB-48D0-906B-D2841AC188A1}"/>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5" descr="Man">
            <a:extLst>
              <a:ext uri="{FF2B5EF4-FFF2-40B4-BE49-F238E27FC236}">
                <a16:creationId xmlns:a16="http://schemas.microsoft.com/office/drawing/2014/main" id="{052D6972-D0F9-46A5-AF95-4D61BAD7F9CB}"/>
              </a:ext>
            </a:extLst>
          </p:cNvPr>
          <p:cNvGrpSpPr/>
          <p:nvPr/>
        </p:nvGrpSpPr>
        <p:grpSpPr>
          <a:xfrm>
            <a:off x="9344418" y="5518454"/>
            <a:ext cx="269113" cy="523047"/>
            <a:chOff x="8750612" y="5557652"/>
            <a:chExt cx="291641" cy="596539"/>
          </a:xfrm>
          <a:solidFill>
            <a:schemeClr val="accent3">
              <a:lumMod val="75000"/>
            </a:schemeClr>
          </a:solidFill>
        </p:grpSpPr>
        <p:sp>
          <p:nvSpPr>
            <p:cNvPr id="227" name="Freeform: Shape 226">
              <a:extLst>
                <a:ext uri="{FF2B5EF4-FFF2-40B4-BE49-F238E27FC236}">
                  <a16:creationId xmlns:a16="http://schemas.microsoft.com/office/drawing/2014/main" id="{24C36128-47C0-439C-B1C9-68DE30D5587A}"/>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49DA475F-7E90-44ED-8D4C-29F220C6B8D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spTree>
    <p:extLst>
      <p:ext uri="{BB962C8B-B14F-4D97-AF65-F5344CB8AC3E}">
        <p14:creationId xmlns:p14="http://schemas.microsoft.com/office/powerpoint/2010/main" val="244609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7</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78" name="Straight Connector 177">
            <a:extLst>
              <a:ext uri="{FF2B5EF4-FFF2-40B4-BE49-F238E27FC236}">
                <a16:creationId xmlns:a16="http://schemas.microsoft.com/office/drawing/2014/main" id="{0D9B55F9-15C2-4A52-8012-15E7BB377812}"/>
              </a:ext>
            </a:extLst>
          </p:cNvPr>
          <p:cNvCxnSpPr>
            <a:cxnSpLocks/>
          </p:cNvCxnSpPr>
          <p:nvPr/>
        </p:nvCxnSpPr>
        <p:spPr>
          <a:xfrm>
            <a:off x="6006636" y="1461313"/>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150003" y="3639442"/>
            <a:ext cx="7822963"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88" name="Graphic 85" descr="Man">
            <a:extLst>
              <a:ext uri="{FF2B5EF4-FFF2-40B4-BE49-F238E27FC236}">
                <a16:creationId xmlns:a16="http://schemas.microsoft.com/office/drawing/2014/main" id="{91752D56-528D-424E-B08E-C64187F89F43}"/>
              </a:ext>
            </a:extLst>
          </p:cNvPr>
          <p:cNvGrpSpPr/>
          <p:nvPr/>
        </p:nvGrpSpPr>
        <p:grpSpPr>
          <a:xfrm>
            <a:off x="5369151" y="3008861"/>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3077737" y="3008858"/>
            <a:ext cx="269113" cy="523047"/>
            <a:chOff x="8058188" y="5557651"/>
            <a:chExt cx="291641" cy="596539"/>
          </a:xfrm>
          <a:solidFill>
            <a:schemeClr val="accent3">
              <a:lumMod val="75000"/>
            </a:schemeClr>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91" name="Graphic 73" descr="Man">
            <a:extLst>
              <a:ext uri="{FF2B5EF4-FFF2-40B4-BE49-F238E27FC236}">
                <a16:creationId xmlns:a16="http://schemas.microsoft.com/office/drawing/2014/main" id="{C8D7CDF4-979B-4756-BD78-393F395CA441}"/>
              </a:ext>
            </a:extLst>
          </p:cNvPr>
          <p:cNvGrpSpPr/>
          <p:nvPr/>
        </p:nvGrpSpPr>
        <p:grpSpPr>
          <a:xfrm>
            <a:off x="3423949" y="3008858"/>
            <a:ext cx="269113" cy="523047"/>
            <a:chOff x="8404400" y="5557651"/>
            <a:chExt cx="291641" cy="596539"/>
          </a:xfrm>
          <a:solidFill>
            <a:schemeClr val="accent3">
              <a:lumMod val="75000"/>
            </a:schemeClr>
          </a:solidFill>
        </p:grpSpPr>
        <p:sp>
          <p:nvSpPr>
            <p:cNvPr id="250" name="Freeform: Shape 249">
              <a:extLst>
                <a:ext uri="{FF2B5EF4-FFF2-40B4-BE49-F238E27FC236}">
                  <a16:creationId xmlns:a16="http://schemas.microsoft.com/office/drawing/2014/main" id="{9A416DDB-0641-41F6-B3F8-3C11C2D7B83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EFD35C3-02F8-40F7-820B-CD5B99C20DF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3770161" y="3008859"/>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4092424" y="3008860"/>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4412633" y="3008860"/>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4732841" y="3008860"/>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9309917" y="3020188"/>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5" name="Graphic 73" descr="Man">
            <a:extLst>
              <a:ext uri="{FF2B5EF4-FFF2-40B4-BE49-F238E27FC236}">
                <a16:creationId xmlns:a16="http://schemas.microsoft.com/office/drawing/2014/main" id="{073825B1-4DD3-44C7-8B97-C1D97726B94A}"/>
              </a:ext>
            </a:extLst>
          </p:cNvPr>
          <p:cNvGrpSpPr/>
          <p:nvPr/>
        </p:nvGrpSpPr>
        <p:grpSpPr>
          <a:xfrm>
            <a:off x="7364715" y="3020185"/>
            <a:ext cx="269113" cy="523047"/>
            <a:chOff x="8404400" y="5557651"/>
            <a:chExt cx="291641" cy="596539"/>
          </a:xfrm>
          <a:solidFill>
            <a:schemeClr val="accent3">
              <a:lumMod val="75000"/>
            </a:schemeClr>
          </a:solidFill>
        </p:grpSpPr>
        <p:sp>
          <p:nvSpPr>
            <p:cNvPr id="284" name="Freeform: Shape 283">
              <a:extLst>
                <a:ext uri="{FF2B5EF4-FFF2-40B4-BE49-F238E27FC236}">
                  <a16:creationId xmlns:a16="http://schemas.microsoft.com/office/drawing/2014/main" id="{D8AF2C29-283A-4AAF-BED7-45D08686E6F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4E8085D-1BE3-463A-8686-DCF3E09A835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5" descr="Man">
            <a:extLst>
              <a:ext uri="{FF2B5EF4-FFF2-40B4-BE49-F238E27FC236}">
                <a16:creationId xmlns:a16="http://schemas.microsoft.com/office/drawing/2014/main" id="{97592C1C-A743-4B1C-B383-531C026848C7}"/>
              </a:ext>
            </a:extLst>
          </p:cNvPr>
          <p:cNvGrpSpPr/>
          <p:nvPr/>
        </p:nvGrpSpPr>
        <p:grpSpPr>
          <a:xfrm>
            <a:off x="7710927" y="3020186"/>
            <a:ext cx="269113" cy="523047"/>
            <a:chOff x="8750612" y="5557652"/>
            <a:chExt cx="291641" cy="596539"/>
          </a:xfrm>
          <a:solidFill>
            <a:schemeClr val="accent3">
              <a:lumMod val="75000"/>
            </a:schemeClr>
          </a:solidFill>
        </p:grpSpPr>
        <p:sp>
          <p:nvSpPr>
            <p:cNvPr id="282" name="Freeform: Shape 281">
              <a:extLst>
                <a:ext uri="{FF2B5EF4-FFF2-40B4-BE49-F238E27FC236}">
                  <a16:creationId xmlns:a16="http://schemas.microsoft.com/office/drawing/2014/main" id="{688427B8-F0B8-4822-B650-BF2433A82B1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BCF9D47-22AC-4753-8849-6702F76889D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7" name="Graphic 77" descr="Man">
            <a:extLst>
              <a:ext uri="{FF2B5EF4-FFF2-40B4-BE49-F238E27FC236}">
                <a16:creationId xmlns:a16="http://schemas.microsoft.com/office/drawing/2014/main" id="{EFAB8A2B-22B4-40B7-A425-2DFDEB377181}"/>
              </a:ext>
            </a:extLst>
          </p:cNvPr>
          <p:cNvGrpSpPr/>
          <p:nvPr/>
        </p:nvGrpSpPr>
        <p:grpSpPr>
          <a:xfrm>
            <a:off x="8033190" y="3020187"/>
            <a:ext cx="269113" cy="523047"/>
            <a:chOff x="9072875" y="5557653"/>
            <a:chExt cx="291641" cy="596539"/>
          </a:xfrm>
          <a:solidFill>
            <a:schemeClr val="accent3">
              <a:lumMod val="75000"/>
            </a:schemeClr>
          </a:solidFill>
        </p:grpSpPr>
        <p:sp>
          <p:nvSpPr>
            <p:cNvPr id="280" name="Freeform: Shape 279">
              <a:extLst>
                <a:ext uri="{FF2B5EF4-FFF2-40B4-BE49-F238E27FC236}">
                  <a16:creationId xmlns:a16="http://schemas.microsoft.com/office/drawing/2014/main" id="{71BFDB1E-2365-479F-880B-D13CDE1A5C2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1BC8C47-5ADA-450B-8178-7073496991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8353399" y="3020187"/>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8673607" y="3020187"/>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8991762" y="3020187"/>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6326079" y="3020184"/>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4" name="Graphic 85" descr="Man">
            <a:extLst>
              <a:ext uri="{FF2B5EF4-FFF2-40B4-BE49-F238E27FC236}">
                <a16:creationId xmlns:a16="http://schemas.microsoft.com/office/drawing/2014/main" id="{6D1CDC2E-7DBB-4969-A790-4381BC7B1C31}"/>
              </a:ext>
            </a:extLst>
          </p:cNvPr>
          <p:cNvGrpSpPr/>
          <p:nvPr/>
        </p:nvGrpSpPr>
        <p:grpSpPr>
          <a:xfrm>
            <a:off x="9313917" y="5371382"/>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6676291" y="5371378"/>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6" name="Graphic 71" descr="Man">
            <a:extLst>
              <a:ext uri="{FF2B5EF4-FFF2-40B4-BE49-F238E27FC236}">
                <a16:creationId xmlns:a16="http://schemas.microsoft.com/office/drawing/2014/main" id="{AB33D181-47B3-4081-A476-C3092C44DAD1}"/>
              </a:ext>
            </a:extLst>
          </p:cNvPr>
          <p:cNvGrpSpPr/>
          <p:nvPr/>
        </p:nvGrpSpPr>
        <p:grpSpPr>
          <a:xfrm>
            <a:off x="7022503" y="5371379"/>
            <a:ext cx="269113" cy="523047"/>
            <a:chOff x="8058188" y="5557651"/>
            <a:chExt cx="291641" cy="596539"/>
          </a:xfrm>
          <a:solidFill>
            <a:srgbClr val="330099"/>
          </a:solidFill>
        </p:grpSpPr>
        <p:sp>
          <p:nvSpPr>
            <p:cNvPr id="348" name="Freeform: Shape 347">
              <a:extLst>
                <a:ext uri="{FF2B5EF4-FFF2-40B4-BE49-F238E27FC236}">
                  <a16:creationId xmlns:a16="http://schemas.microsoft.com/office/drawing/2014/main" id="{B2118BDB-15A9-4C72-88FE-61EB6DF5261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207E807-4F17-4499-9F1B-3B3B907A027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7" name="Graphic 73" descr="Man">
            <a:extLst>
              <a:ext uri="{FF2B5EF4-FFF2-40B4-BE49-F238E27FC236}">
                <a16:creationId xmlns:a16="http://schemas.microsoft.com/office/drawing/2014/main" id="{4999E465-9D09-4F23-9315-66E1060C59E3}"/>
              </a:ext>
            </a:extLst>
          </p:cNvPr>
          <p:cNvGrpSpPr/>
          <p:nvPr/>
        </p:nvGrpSpPr>
        <p:grpSpPr>
          <a:xfrm>
            <a:off x="7368715" y="5371379"/>
            <a:ext cx="269113" cy="523047"/>
            <a:chOff x="8404400" y="5557651"/>
            <a:chExt cx="291641" cy="596539"/>
          </a:xfrm>
          <a:solidFill>
            <a:srgbClr val="330099"/>
          </a:solidFill>
        </p:grpSpPr>
        <p:sp>
          <p:nvSpPr>
            <p:cNvPr id="346" name="Freeform: Shape 345">
              <a:extLst>
                <a:ext uri="{FF2B5EF4-FFF2-40B4-BE49-F238E27FC236}">
                  <a16:creationId xmlns:a16="http://schemas.microsoft.com/office/drawing/2014/main" id="{70DAF04B-9D8F-4027-9A2F-C691ED05C70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A3F5BF3C-DD83-4D02-AB14-71DD337ECB4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8357399" y="5371381"/>
            <a:ext cx="269113" cy="523047"/>
            <a:chOff x="9393084" y="5557653"/>
            <a:chExt cx="291641" cy="596539"/>
          </a:xfrm>
          <a:solidFill>
            <a:srgbClr val="7C7C7C"/>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1" name="Graphic 81" descr="Man">
            <a:extLst>
              <a:ext uri="{FF2B5EF4-FFF2-40B4-BE49-F238E27FC236}">
                <a16:creationId xmlns:a16="http://schemas.microsoft.com/office/drawing/2014/main" id="{9E84D55D-1230-475E-8185-488016E2418F}"/>
              </a:ext>
            </a:extLst>
          </p:cNvPr>
          <p:cNvGrpSpPr/>
          <p:nvPr/>
        </p:nvGrpSpPr>
        <p:grpSpPr>
          <a:xfrm>
            <a:off x="8677607" y="5371381"/>
            <a:ext cx="269113" cy="523047"/>
            <a:chOff x="9713292" y="5557653"/>
            <a:chExt cx="291641" cy="596539"/>
          </a:xfrm>
          <a:solidFill>
            <a:srgbClr val="7C7C7C"/>
          </a:solidFill>
        </p:grpSpPr>
        <p:sp>
          <p:nvSpPr>
            <p:cNvPr id="338" name="Freeform: Shape 337">
              <a:extLst>
                <a:ext uri="{FF2B5EF4-FFF2-40B4-BE49-F238E27FC236}">
                  <a16:creationId xmlns:a16="http://schemas.microsoft.com/office/drawing/2014/main" id="{5F412030-59CE-4C00-A616-8F9219EA63D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DDACCB73-288B-481A-875B-B94C21EFC63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2" name="Graphic 83" descr="Man">
            <a:extLst>
              <a:ext uri="{FF2B5EF4-FFF2-40B4-BE49-F238E27FC236}">
                <a16:creationId xmlns:a16="http://schemas.microsoft.com/office/drawing/2014/main" id="{328367ED-DA80-405A-B91A-AD491A4DF466}"/>
              </a:ext>
            </a:extLst>
          </p:cNvPr>
          <p:cNvGrpSpPr/>
          <p:nvPr/>
        </p:nvGrpSpPr>
        <p:grpSpPr>
          <a:xfrm>
            <a:off x="8995762" y="5371381"/>
            <a:ext cx="269113" cy="523047"/>
            <a:chOff x="10031447" y="5557653"/>
            <a:chExt cx="291641" cy="596539"/>
          </a:xfrm>
          <a:solidFill>
            <a:srgbClr val="7C7C7C"/>
          </a:solidFill>
        </p:grpSpPr>
        <p:sp>
          <p:nvSpPr>
            <p:cNvPr id="336" name="Freeform: Shape 335">
              <a:extLst>
                <a:ext uri="{FF2B5EF4-FFF2-40B4-BE49-F238E27FC236}">
                  <a16:creationId xmlns:a16="http://schemas.microsoft.com/office/drawing/2014/main" id="{D3633A1F-A865-4AE8-9E35-3AFC4E091A2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3186A4FC-3B18-4FAD-9008-562AF349ACA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6330079" y="5371378"/>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6" name="TextBox 385">
            <a:extLst>
              <a:ext uri="{FF2B5EF4-FFF2-40B4-BE49-F238E27FC236}">
                <a16:creationId xmlns:a16="http://schemas.microsoft.com/office/drawing/2014/main" id="{F50DCE1D-9724-4620-9684-58E8FCE7C2D0}"/>
              </a:ext>
            </a:extLst>
          </p:cNvPr>
          <p:cNvSpPr txBox="1"/>
          <p:nvPr/>
        </p:nvSpPr>
        <p:spPr>
          <a:xfrm>
            <a:off x="3505654" y="1662124"/>
            <a:ext cx="2360231"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5%</a:t>
            </a:r>
            <a:r>
              <a:rPr lang="en-GB" sz="2200" dirty="0">
                <a:latin typeface="Arial" panose="020B0604020202020204" pitchFamily="34" charset="0"/>
                <a:cs typeface="Arial" panose="020B0604020202020204" pitchFamily="34" charset="0"/>
              </a:rPr>
              <a:t> have tried smoking a cigarette</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7651736" y="1630912"/>
            <a:ext cx="2360231"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10%</a:t>
            </a:r>
            <a:r>
              <a:rPr lang="en-GB" sz="2200" dirty="0">
                <a:latin typeface="Arial" panose="020B0604020202020204" pitchFamily="34" charset="0"/>
                <a:cs typeface="Arial" panose="020B0604020202020204" pitchFamily="34" charset="0"/>
              </a:rPr>
              <a:t> have tried e-cigarettes or vaping</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7552201" y="3948802"/>
            <a:ext cx="2170426"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58%</a:t>
            </a:r>
            <a:r>
              <a:rPr lang="en-GB" sz="2200" dirty="0">
                <a:latin typeface="Arial" panose="020B0604020202020204" pitchFamily="34" charset="0"/>
                <a:cs typeface="Arial" panose="020B0604020202020204" pitchFamily="34" charset="0"/>
              </a:rPr>
              <a:t> have never tried drinking alcohol</a:t>
            </a:r>
          </a:p>
        </p:txBody>
      </p:sp>
      <p:pic>
        <p:nvPicPr>
          <p:cNvPr id="3" name="Picture 2" descr="A picture containing flower&#10;&#10;Description automatically generated">
            <a:extLst>
              <a:ext uri="{FF2B5EF4-FFF2-40B4-BE49-F238E27FC236}">
                <a16:creationId xmlns:a16="http://schemas.microsoft.com/office/drawing/2014/main" id="{A780D498-D3A8-4CEC-BC56-15F4582C1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40" y="1539447"/>
            <a:ext cx="1154826" cy="1154826"/>
          </a:xfrm>
          <a:prstGeom prst="rect">
            <a:avLst/>
          </a:prstGeom>
        </p:spPr>
      </p:pic>
      <p:pic>
        <p:nvPicPr>
          <p:cNvPr id="7" name="Picture 6" descr="A close up of a logo&#10;&#10;Description automatically generated">
            <a:extLst>
              <a:ext uri="{FF2B5EF4-FFF2-40B4-BE49-F238E27FC236}">
                <a16:creationId xmlns:a16="http://schemas.microsoft.com/office/drawing/2014/main" id="{B9982381-95B5-4781-B701-D5783CE0C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761" y="1586277"/>
            <a:ext cx="1249247" cy="1249247"/>
          </a:xfrm>
          <a:prstGeom prst="rect">
            <a:avLst/>
          </a:prstGeom>
        </p:spPr>
      </p:pic>
      <p:pic>
        <p:nvPicPr>
          <p:cNvPr id="10" name="Picture 9" descr="A picture containing food, shirt&#10;&#10;Description automatically generated">
            <a:extLst>
              <a:ext uri="{FF2B5EF4-FFF2-40B4-BE49-F238E27FC236}">
                <a16:creationId xmlns:a16="http://schemas.microsoft.com/office/drawing/2014/main" id="{B5607CE4-40CB-4515-A78C-11A01021E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449" y="3745376"/>
            <a:ext cx="1484538" cy="1484538"/>
          </a:xfrm>
          <a:prstGeom prst="rect">
            <a:avLst/>
          </a:prstGeom>
        </p:spPr>
      </p:pic>
      <p:pic>
        <p:nvPicPr>
          <p:cNvPr id="12" name="Graphic 11" descr="Close">
            <a:extLst>
              <a:ext uri="{FF2B5EF4-FFF2-40B4-BE49-F238E27FC236}">
                <a16:creationId xmlns:a16="http://schemas.microsoft.com/office/drawing/2014/main" id="{2542E972-A145-47CA-97FB-8B33814FD9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95827" y="4198961"/>
            <a:ext cx="995789" cy="1049380"/>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E5FFB631-33EC-40FF-BCEE-7E2641BE8D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1013" y="3933449"/>
            <a:ext cx="974992" cy="974992"/>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14C459DB-06E0-42C3-AAE7-7F5577F0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474" y="4737911"/>
            <a:ext cx="510507" cy="510507"/>
          </a:xfrm>
          <a:prstGeom prst="rect">
            <a:avLst/>
          </a:prstGeom>
        </p:spPr>
      </p:pic>
      <p:sp>
        <p:nvSpPr>
          <p:cNvPr id="17" name="TextBox 16">
            <a:extLst>
              <a:ext uri="{FF2B5EF4-FFF2-40B4-BE49-F238E27FC236}">
                <a16:creationId xmlns:a16="http://schemas.microsoft.com/office/drawing/2014/main" id="{C0345E01-BC02-492C-9D8A-51B8587D5944}"/>
              </a:ext>
            </a:extLst>
          </p:cNvPr>
          <p:cNvSpPr txBox="1"/>
          <p:nvPr/>
        </p:nvSpPr>
        <p:spPr>
          <a:xfrm>
            <a:off x="3594629" y="3998496"/>
            <a:ext cx="2360231" cy="1446550"/>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17%</a:t>
            </a:r>
            <a:r>
              <a:rPr lang="en-GB" sz="2200" dirty="0">
                <a:latin typeface="Arial" panose="020B0604020202020204" pitchFamily="34" charset="0"/>
                <a:cs typeface="Arial" panose="020B0604020202020204" pitchFamily="34" charset="0"/>
              </a:rPr>
              <a:t> have someone who smokes inside at home</a:t>
            </a:r>
          </a:p>
        </p:txBody>
      </p:sp>
      <p:grpSp>
        <p:nvGrpSpPr>
          <p:cNvPr id="193" name="Graphic 85" descr="Man">
            <a:extLst>
              <a:ext uri="{FF2B5EF4-FFF2-40B4-BE49-F238E27FC236}">
                <a16:creationId xmlns:a16="http://schemas.microsoft.com/office/drawing/2014/main" id="{B7204CF8-19B7-48F8-9901-18A51C031CDD}"/>
              </a:ext>
            </a:extLst>
          </p:cNvPr>
          <p:cNvGrpSpPr/>
          <p:nvPr/>
        </p:nvGrpSpPr>
        <p:grpSpPr>
          <a:xfrm>
            <a:off x="5357831" y="5369029"/>
            <a:ext cx="269113" cy="523047"/>
            <a:chOff x="10349602" y="5557654"/>
            <a:chExt cx="291641" cy="596539"/>
          </a:xfrm>
          <a:solidFill>
            <a:srgbClr val="7C7C7C"/>
          </a:solidFill>
        </p:grpSpPr>
        <p:sp>
          <p:nvSpPr>
            <p:cNvPr id="194" name="Freeform: Shape 193">
              <a:extLst>
                <a:ext uri="{FF2B5EF4-FFF2-40B4-BE49-F238E27FC236}">
                  <a16:creationId xmlns:a16="http://schemas.microsoft.com/office/drawing/2014/main" id="{BFFFE074-F356-437D-A7C3-42327A5AF2E0}"/>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EE8C3815-A56A-4090-8E17-69762ADAFB6E}"/>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6" name="Graphic 69" descr="Man">
            <a:extLst>
              <a:ext uri="{FF2B5EF4-FFF2-40B4-BE49-F238E27FC236}">
                <a16:creationId xmlns:a16="http://schemas.microsoft.com/office/drawing/2014/main" id="{BFA337EE-C32C-47F9-B54A-691C16D6FCD8}"/>
              </a:ext>
            </a:extLst>
          </p:cNvPr>
          <p:cNvGrpSpPr/>
          <p:nvPr/>
        </p:nvGrpSpPr>
        <p:grpSpPr>
          <a:xfrm>
            <a:off x="2720205" y="5369025"/>
            <a:ext cx="269113" cy="523047"/>
            <a:chOff x="7711976" y="5557650"/>
            <a:chExt cx="291641" cy="596539"/>
          </a:xfrm>
          <a:solidFill>
            <a:srgbClr val="330099"/>
          </a:solidFill>
        </p:grpSpPr>
        <p:sp>
          <p:nvSpPr>
            <p:cNvPr id="197" name="Freeform: Shape 196">
              <a:extLst>
                <a:ext uri="{FF2B5EF4-FFF2-40B4-BE49-F238E27FC236}">
                  <a16:creationId xmlns:a16="http://schemas.microsoft.com/office/drawing/2014/main" id="{DA8F198B-69BD-4CCA-8EDC-047CCBFE6B5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9D27A6B2-6C89-444F-A37E-34A8696C32FE}"/>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9" name="Graphic 71" descr="Man">
            <a:extLst>
              <a:ext uri="{FF2B5EF4-FFF2-40B4-BE49-F238E27FC236}">
                <a16:creationId xmlns:a16="http://schemas.microsoft.com/office/drawing/2014/main" id="{BF681FE7-7D25-44D2-A851-875AB6CAEB86}"/>
              </a:ext>
            </a:extLst>
          </p:cNvPr>
          <p:cNvGrpSpPr/>
          <p:nvPr/>
        </p:nvGrpSpPr>
        <p:grpSpPr>
          <a:xfrm>
            <a:off x="3066417" y="5369026"/>
            <a:ext cx="269113" cy="523047"/>
            <a:chOff x="8058188" y="5557651"/>
            <a:chExt cx="291641" cy="596539"/>
          </a:xfrm>
          <a:solidFill>
            <a:schemeClr val="accent3">
              <a:lumMod val="75000"/>
            </a:schemeClr>
          </a:solidFill>
        </p:grpSpPr>
        <p:sp>
          <p:nvSpPr>
            <p:cNvPr id="200" name="Freeform: Shape 199">
              <a:extLst>
                <a:ext uri="{FF2B5EF4-FFF2-40B4-BE49-F238E27FC236}">
                  <a16:creationId xmlns:a16="http://schemas.microsoft.com/office/drawing/2014/main" id="{11E6B8BA-790D-4D31-AF41-597A4DCBCC1B}"/>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72ECAB07-C771-4CEA-A67E-27EF32A4D4B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2" name="Graphic 73" descr="Man">
            <a:extLst>
              <a:ext uri="{FF2B5EF4-FFF2-40B4-BE49-F238E27FC236}">
                <a16:creationId xmlns:a16="http://schemas.microsoft.com/office/drawing/2014/main" id="{18F790C8-B432-447B-BC30-C53CF1D11E04}"/>
              </a:ext>
            </a:extLst>
          </p:cNvPr>
          <p:cNvGrpSpPr/>
          <p:nvPr/>
        </p:nvGrpSpPr>
        <p:grpSpPr>
          <a:xfrm>
            <a:off x="3412629" y="5369026"/>
            <a:ext cx="269113" cy="523047"/>
            <a:chOff x="8404400" y="5557651"/>
            <a:chExt cx="291641" cy="596539"/>
          </a:xfrm>
          <a:solidFill>
            <a:schemeClr val="accent3">
              <a:lumMod val="75000"/>
            </a:schemeClr>
          </a:solidFill>
        </p:grpSpPr>
        <p:sp>
          <p:nvSpPr>
            <p:cNvPr id="203" name="Freeform: Shape 202">
              <a:extLst>
                <a:ext uri="{FF2B5EF4-FFF2-40B4-BE49-F238E27FC236}">
                  <a16:creationId xmlns:a16="http://schemas.microsoft.com/office/drawing/2014/main" id="{F4BCD58D-716F-4C32-ADB4-B4F7B0E4B5BA}"/>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9DD1BDE7-3B15-4D72-9E2D-EA439B5DEA8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5" name="Graphic 75" descr="Man">
            <a:extLst>
              <a:ext uri="{FF2B5EF4-FFF2-40B4-BE49-F238E27FC236}">
                <a16:creationId xmlns:a16="http://schemas.microsoft.com/office/drawing/2014/main" id="{071FE544-DDEE-4DD7-A77A-100A702FC86E}"/>
              </a:ext>
            </a:extLst>
          </p:cNvPr>
          <p:cNvGrpSpPr/>
          <p:nvPr/>
        </p:nvGrpSpPr>
        <p:grpSpPr>
          <a:xfrm>
            <a:off x="3758841" y="5369027"/>
            <a:ext cx="269113" cy="523047"/>
            <a:chOff x="8750612" y="5557652"/>
            <a:chExt cx="291641" cy="596539"/>
          </a:xfrm>
          <a:solidFill>
            <a:schemeClr val="accent3">
              <a:lumMod val="75000"/>
            </a:schemeClr>
          </a:solidFill>
        </p:grpSpPr>
        <p:sp>
          <p:nvSpPr>
            <p:cNvPr id="206" name="Freeform: Shape 205">
              <a:extLst>
                <a:ext uri="{FF2B5EF4-FFF2-40B4-BE49-F238E27FC236}">
                  <a16:creationId xmlns:a16="http://schemas.microsoft.com/office/drawing/2014/main" id="{EF5EC767-8E43-4619-9E23-72178D49B293}"/>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DAFE9B57-9F62-43B0-BCB0-402656128D2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8" name="Graphic 77" descr="Man">
            <a:extLst>
              <a:ext uri="{FF2B5EF4-FFF2-40B4-BE49-F238E27FC236}">
                <a16:creationId xmlns:a16="http://schemas.microsoft.com/office/drawing/2014/main" id="{9F68BBC1-C2CF-4956-B81E-3A9BFE45A9E8}"/>
              </a:ext>
            </a:extLst>
          </p:cNvPr>
          <p:cNvGrpSpPr/>
          <p:nvPr/>
        </p:nvGrpSpPr>
        <p:grpSpPr>
          <a:xfrm>
            <a:off x="4081104" y="5369028"/>
            <a:ext cx="269113" cy="523047"/>
            <a:chOff x="9072875" y="5557653"/>
            <a:chExt cx="291641" cy="596539"/>
          </a:xfrm>
          <a:solidFill>
            <a:schemeClr val="accent3">
              <a:lumMod val="75000"/>
            </a:schemeClr>
          </a:solidFill>
        </p:grpSpPr>
        <p:sp>
          <p:nvSpPr>
            <p:cNvPr id="209" name="Freeform: Shape 208">
              <a:extLst>
                <a:ext uri="{FF2B5EF4-FFF2-40B4-BE49-F238E27FC236}">
                  <a16:creationId xmlns:a16="http://schemas.microsoft.com/office/drawing/2014/main" id="{0C3446D0-CF27-4A21-9FAC-F436BC98820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6E1A2E1A-12FD-4A41-A779-34504D53549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1" name="Graphic 79" descr="Man">
            <a:extLst>
              <a:ext uri="{FF2B5EF4-FFF2-40B4-BE49-F238E27FC236}">
                <a16:creationId xmlns:a16="http://schemas.microsoft.com/office/drawing/2014/main" id="{82D1B607-CB54-4908-980E-5524BCCCD040}"/>
              </a:ext>
            </a:extLst>
          </p:cNvPr>
          <p:cNvGrpSpPr/>
          <p:nvPr/>
        </p:nvGrpSpPr>
        <p:grpSpPr>
          <a:xfrm>
            <a:off x="4401313" y="5369028"/>
            <a:ext cx="269113" cy="523047"/>
            <a:chOff x="9393084" y="5557653"/>
            <a:chExt cx="291641" cy="596539"/>
          </a:xfrm>
          <a:solidFill>
            <a:schemeClr val="accent3">
              <a:lumMod val="75000"/>
            </a:schemeClr>
          </a:solidFill>
        </p:grpSpPr>
        <p:sp>
          <p:nvSpPr>
            <p:cNvPr id="212" name="Freeform: Shape 211">
              <a:extLst>
                <a:ext uri="{FF2B5EF4-FFF2-40B4-BE49-F238E27FC236}">
                  <a16:creationId xmlns:a16="http://schemas.microsoft.com/office/drawing/2014/main" id="{F836483F-3567-4C3E-ADC1-00ECF11D06B1}"/>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1F4DAAA0-6B1F-408C-B54A-7DCA8609CA07}"/>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4" name="Graphic 81" descr="Man">
            <a:extLst>
              <a:ext uri="{FF2B5EF4-FFF2-40B4-BE49-F238E27FC236}">
                <a16:creationId xmlns:a16="http://schemas.microsoft.com/office/drawing/2014/main" id="{0C9ADB0A-CD3F-4AA0-BF05-71E840A70A70}"/>
              </a:ext>
            </a:extLst>
          </p:cNvPr>
          <p:cNvGrpSpPr/>
          <p:nvPr/>
        </p:nvGrpSpPr>
        <p:grpSpPr>
          <a:xfrm>
            <a:off x="4721521" y="5369028"/>
            <a:ext cx="269113" cy="523047"/>
            <a:chOff x="9713292" y="5557653"/>
            <a:chExt cx="291641" cy="596539"/>
          </a:xfrm>
          <a:solidFill>
            <a:schemeClr val="accent3">
              <a:lumMod val="75000"/>
            </a:schemeClr>
          </a:solidFill>
        </p:grpSpPr>
        <p:sp>
          <p:nvSpPr>
            <p:cNvPr id="215" name="Freeform: Shape 214">
              <a:extLst>
                <a:ext uri="{FF2B5EF4-FFF2-40B4-BE49-F238E27FC236}">
                  <a16:creationId xmlns:a16="http://schemas.microsoft.com/office/drawing/2014/main" id="{3B4F7C2C-AED4-4082-906D-AB9FB36B48C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C12E6AB8-5C6F-4F38-B0BB-3A80F5D69167}"/>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7" name="Graphic 83" descr="Man">
            <a:extLst>
              <a:ext uri="{FF2B5EF4-FFF2-40B4-BE49-F238E27FC236}">
                <a16:creationId xmlns:a16="http://schemas.microsoft.com/office/drawing/2014/main" id="{6EF0F15D-A585-4011-954D-3A816C7401C6}"/>
              </a:ext>
            </a:extLst>
          </p:cNvPr>
          <p:cNvGrpSpPr/>
          <p:nvPr/>
        </p:nvGrpSpPr>
        <p:grpSpPr>
          <a:xfrm>
            <a:off x="5039676" y="5369028"/>
            <a:ext cx="269113" cy="523047"/>
            <a:chOff x="10031447" y="5557653"/>
            <a:chExt cx="291641" cy="596539"/>
          </a:xfrm>
          <a:solidFill>
            <a:schemeClr val="accent3">
              <a:lumMod val="75000"/>
            </a:schemeClr>
          </a:solidFill>
        </p:grpSpPr>
        <p:sp>
          <p:nvSpPr>
            <p:cNvPr id="218" name="Freeform: Shape 217">
              <a:extLst>
                <a:ext uri="{FF2B5EF4-FFF2-40B4-BE49-F238E27FC236}">
                  <a16:creationId xmlns:a16="http://schemas.microsoft.com/office/drawing/2014/main" id="{31CAEF8E-6127-4BC8-94F1-4E3480D1272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99BDFF4E-EAD0-4D8B-A18E-B4F68826433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0" name="Graphic 87" descr="Man">
            <a:extLst>
              <a:ext uri="{FF2B5EF4-FFF2-40B4-BE49-F238E27FC236}">
                <a16:creationId xmlns:a16="http://schemas.microsoft.com/office/drawing/2014/main" id="{F33D7045-C120-448F-ADFC-D6FB5747ACA4}"/>
              </a:ext>
            </a:extLst>
          </p:cNvPr>
          <p:cNvGrpSpPr/>
          <p:nvPr/>
        </p:nvGrpSpPr>
        <p:grpSpPr>
          <a:xfrm>
            <a:off x="2373993" y="5369025"/>
            <a:ext cx="269113" cy="523047"/>
            <a:chOff x="7365764" y="5557650"/>
            <a:chExt cx="291641" cy="596539"/>
          </a:xfrm>
          <a:solidFill>
            <a:srgbClr val="330099"/>
          </a:solidFill>
        </p:grpSpPr>
        <p:sp>
          <p:nvSpPr>
            <p:cNvPr id="221" name="Freeform: Shape 220">
              <a:extLst>
                <a:ext uri="{FF2B5EF4-FFF2-40B4-BE49-F238E27FC236}">
                  <a16:creationId xmlns:a16="http://schemas.microsoft.com/office/drawing/2014/main" id="{AB3CFFF5-D5E7-49E9-96BE-0A1F15E875AA}"/>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1AD13111-FDF5-4FEC-A43B-027D155BE120}"/>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0" name="Title 1">
            <a:extLst>
              <a:ext uri="{FF2B5EF4-FFF2-40B4-BE49-F238E27FC236}">
                <a16:creationId xmlns:a16="http://schemas.microsoft.com/office/drawing/2014/main" id="{8CF9441F-EB88-4770-9A5B-C176F4E78066}"/>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21" name="Title 1">
            <a:extLst>
              <a:ext uri="{FF2B5EF4-FFF2-40B4-BE49-F238E27FC236}">
                <a16:creationId xmlns:a16="http://schemas.microsoft.com/office/drawing/2014/main" id="{8D671F55-197E-434D-90FA-6D465593067A}"/>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Smoking and alcohol</a:t>
            </a:r>
          </a:p>
        </p:txBody>
      </p:sp>
      <p:pic>
        <p:nvPicPr>
          <p:cNvPr id="6" name="Picture 5" descr="A picture containing light, drawing&#10;&#10;Description automatically generated">
            <a:extLst>
              <a:ext uri="{FF2B5EF4-FFF2-40B4-BE49-F238E27FC236}">
                <a16:creationId xmlns:a16="http://schemas.microsoft.com/office/drawing/2014/main" id="{2DCD8469-7155-4FE3-B9BD-5522CC4D12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230" name="Graphic 85" descr="Man">
            <a:extLst>
              <a:ext uri="{FF2B5EF4-FFF2-40B4-BE49-F238E27FC236}">
                <a16:creationId xmlns:a16="http://schemas.microsoft.com/office/drawing/2014/main" id="{FA4DBC22-EE6A-4054-BCE2-264A63932664}"/>
              </a:ext>
            </a:extLst>
          </p:cNvPr>
          <p:cNvGrpSpPr/>
          <p:nvPr/>
        </p:nvGrpSpPr>
        <p:grpSpPr>
          <a:xfrm>
            <a:off x="5056913" y="3010545"/>
            <a:ext cx="269113" cy="523047"/>
            <a:chOff x="10349602" y="5557654"/>
            <a:chExt cx="291641" cy="596539"/>
          </a:xfrm>
          <a:solidFill>
            <a:srgbClr val="7C7C7C"/>
          </a:solidFill>
        </p:grpSpPr>
        <p:sp>
          <p:nvSpPr>
            <p:cNvPr id="231" name="Freeform: Shape 230">
              <a:extLst>
                <a:ext uri="{FF2B5EF4-FFF2-40B4-BE49-F238E27FC236}">
                  <a16:creationId xmlns:a16="http://schemas.microsoft.com/office/drawing/2014/main" id="{1AC52B0B-EB53-4C0B-8191-85F6B1E62579}"/>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8AACBBE3-EF27-474D-B196-E4446208740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36" name="Graphic 77" descr="Man">
            <a:extLst>
              <a:ext uri="{FF2B5EF4-FFF2-40B4-BE49-F238E27FC236}">
                <a16:creationId xmlns:a16="http://schemas.microsoft.com/office/drawing/2014/main" id="{89F6928E-9725-4AD2-8788-8AF5D907F877}"/>
              </a:ext>
            </a:extLst>
          </p:cNvPr>
          <p:cNvGrpSpPr/>
          <p:nvPr/>
        </p:nvGrpSpPr>
        <p:grpSpPr>
          <a:xfrm>
            <a:off x="2409822" y="3018338"/>
            <a:ext cx="291645" cy="534386"/>
            <a:chOff x="9072877" y="5557653"/>
            <a:chExt cx="291641" cy="596527"/>
          </a:xfrm>
          <a:gradFill>
            <a:gsLst>
              <a:gs pos="50000">
                <a:srgbClr val="330099"/>
              </a:gs>
              <a:gs pos="50000">
                <a:schemeClr val="bg1">
                  <a:lumMod val="50000"/>
                </a:schemeClr>
              </a:gs>
            </a:gsLst>
            <a:lin ang="16200000" scaled="0"/>
          </a:gradFill>
        </p:grpSpPr>
        <p:sp>
          <p:nvSpPr>
            <p:cNvPr id="239" name="Freeform: Shape 238">
              <a:extLst>
                <a:ext uri="{FF2B5EF4-FFF2-40B4-BE49-F238E27FC236}">
                  <a16:creationId xmlns:a16="http://schemas.microsoft.com/office/drawing/2014/main" id="{B41FB35E-F025-4065-AD50-B09AF26701F7}"/>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3A230E82-AEB6-46A3-894B-F12536F9E745}"/>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43" name="Graphic 71" descr="Man">
            <a:extLst>
              <a:ext uri="{FF2B5EF4-FFF2-40B4-BE49-F238E27FC236}">
                <a16:creationId xmlns:a16="http://schemas.microsoft.com/office/drawing/2014/main" id="{D8E14F35-EAFA-4B8E-BED5-F49FE9ABAEB9}"/>
              </a:ext>
            </a:extLst>
          </p:cNvPr>
          <p:cNvGrpSpPr/>
          <p:nvPr/>
        </p:nvGrpSpPr>
        <p:grpSpPr>
          <a:xfrm>
            <a:off x="2753276" y="3017040"/>
            <a:ext cx="269113" cy="523047"/>
            <a:chOff x="8058188" y="5557651"/>
            <a:chExt cx="291641" cy="596539"/>
          </a:xfrm>
          <a:solidFill>
            <a:schemeClr val="accent3">
              <a:lumMod val="75000"/>
            </a:schemeClr>
          </a:solidFill>
        </p:grpSpPr>
        <p:sp>
          <p:nvSpPr>
            <p:cNvPr id="245" name="Freeform: Shape 244">
              <a:extLst>
                <a:ext uri="{FF2B5EF4-FFF2-40B4-BE49-F238E27FC236}">
                  <a16:creationId xmlns:a16="http://schemas.microsoft.com/office/drawing/2014/main" id="{AA6DC628-5953-4AB3-A6F6-4029997A1B51}"/>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687DEFD3-ADFA-4C8E-A4C9-46A6FF82D67D}"/>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51" name="Graphic 73" descr="Man">
            <a:extLst>
              <a:ext uri="{FF2B5EF4-FFF2-40B4-BE49-F238E27FC236}">
                <a16:creationId xmlns:a16="http://schemas.microsoft.com/office/drawing/2014/main" id="{7B37912D-6F52-494C-970D-1A2817D918DA}"/>
              </a:ext>
            </a:extLst>
          </p:cNvPr>
          <p:cNvGrpSpPr/>
          <p:nvPr/>
        </p:nvGrpSpPr>
        <p:grpSpPr>
          <a:xfrm>
            <a:off x="7021286" y="3019429"/>
            <a:ext cx="269113" cy="523047"/>
            <a:chOff x="8404400" y="5557651"/>
            <a:chExt cx="291641" cy="596539"/>
          </a:xfrm>
          <a:solidFill>
            <a:schemeClr val="accent3">
              <a:lumMod val="75000"/>
            </a:schemeClr>
          </a:solidFill>
        </p:grpSpPr>
        <p:sp>
          <p:nvSpPr>
            <p:cNvPr id="255" name="Freeform: Shape 254">
              <a:extLst>
                <a:ext uri="{FF2B5EF4-FFF2-40B4-BE49-F238E27FC236}">
                  <a16:creationId xmlns:a16="http://schemas.microsoft.com/office/drawing/2014/main" id="{BF979AB8-FE1F-404F-8D55-59D899CDA72A}"/>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AF2CD5BA-E79B-4995-912C-E0CD255E12A8}"/>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57" name="Graphic 73" descr="Man">
            <a:extLst>
              <a:ext uri="{FF2B5EF4-FFF2-40B4-BE49-F238E27FC236}">
                <a16:creationId xmlns:a16="http://schemas.microsoft.com/office/drawing/2014/main" id="{F9BFB049-F7A0-49B6-89C4-6C50C3DE90B0}"/>
              </a:ext>
            </a:extLst>
          </p:cNvPr>
          <p:cNvGrpSpPr/>
          <p:nvPr/>
        </p:nvGrpSpPr>
        <p:grpSpPr>
          <a:xfrm>
            <a:off x="6672793" y="3019673"/>
            <a:ext cx="269113" cy="523047"/>
            <a:chOff x="8404400" y="5557651"/>
            <a:chExt cx="291641" cy="596539"/>
          </a:xfrm>
          <a:solidFill>
            <a:schemeClr val="accent3">
              <a:lumMod val="75000"/>
            </a:schemeClr>
          </a:solidFill>
        </p:grpSpPr>
        <p:sp>
          <p:nvSpPr>
            <p:cNvPr id="259" name="Freeform: Shape 258">
              <a:extLst>
                <a:ext uri="{FF2B5EF4-FFF2-40B4-BE49-F238E27FC236}">
                  <a16:creationId xmlns:a16="http://schemas.microsoft.com/office/drawing/2014/main" id="{7DF452A5-DF6A-4586-B0F8-0483D4A67874}"/>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D9D0EC25-D6D8-4AEC-B1AD-FE3AA13B0992}"/>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4" name="Graphic 73" descr="Man">
            <a:extLst>
              <a:ext uri="{FF2B5EF4-FFF2-40B4-BE49-F238E27FC236}">
                <a16:creationId xmlns:a16="http://schemas.microsoft.com/office/drawing/2014/main" id="{ECE584F4-F193-4AA2-B375-9C170A763003}"/>
              </a:ext>
            </a:extLst>
          </p:cNvPr>
          <p:cNvGrpSpPr/>
          <p:nvPr/>
        </p:nvGrpSpPr>
        <p:grpSpPr>
          <a:xfrm>
            <a:off x="7704180" y="5377431"/>
            <a:ext cx="269113" cy="523047"/>
            <a:chOff x="8404400" y="5557651"/>
            <a:chExt cx="291641" cy="596539"/>
          </a:xfrm>
          <a:solidFill>
            <a:srgbClr val="330099"/>
          </a:solidFill>
        </p:grpSpPr>
        <p:sp>
          <p:nvSpPr>
            <p:cNvPr id="286" name="Freeform: Shape 285">
              <a:extLst>
                <a:ext uri="{FF2B5EF4-FFF2-40B4-BE49-F238E27FC236}">
                  <a16:creationId xmlns:a16="http://schemas.microsoft.com/office/drawing/2014/main" id="{6913C423-93C5-43E3-BC46-34A9B9A894A9}"/>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2D444FFD-CC90-4156-A620-455B2680991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2" name="Graphic 73" descr="Man">
            <a:extLst>
              <a:ext uri="{FF2B5EF4-FFF2-40B4-BE49-F238E27FC236}">
                <a16:creationId xmlns:a16="http://schemas.microsoft.com/office/drawing/2014/main" id="{801D47C1-893B-4B4B-98E2-A674E7464413}"/>
              </a:ext>
            </a:extLst>
          </p:cNvPr>
          <p:cNvGrpSpPr/>
          <p:nvPr/>
        </p:nvGrpSpPr>
        <p:grpSpPr>
          <a:xfrm>
            <a:off x="8030789" y="5377431"/>
            <a:ext cx="269113" cy="523047"/>
            <a:chOff x="8404400" y="5557651"/>
            <a:chExt cx="291641" cy="596539"/>
          </a:xfrm>
          <a:solidFill>
            <a:srgbClr val="330099"/>
          </a:solidFill>
        </p:grpSpPr>
        <p:sp>
          <p:nvSpPr>
            <p:cNvPr id="323" name="Freeform: Shape 322">
              <a:extLst>
                <a:ext uri="{FF2B5EF4-FFF2-40B4-BE49-F238E27FC236}">
                  <a16:creationId xmlns:a16="http://schemas.microsoft.com/office/drawing/2014/main" id="{1F7648CC-B620-40EE-BFA9-7832BE0BED1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FE7B9A4E-80E2-4B1B-9403-41E9DE1A235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spTree>
    <p:extLst>
      <p:ext uri="{BB962C8B-B14F-4D97-AF65-F5344CB8AC3E}">
        <p14:creationId xmlns:p14="http://schemas.microsoft.com/office/powerpoint/2010/main" val="260631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8</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7985383" y="1491897"/>
            <a:ext cx="0" cy="4382544"/>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32014" y="352520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88" name="Graphic 85" descr="Man">
            <a:extLst>
              <a:ext uri="{FF2B5EF4-FFF2-40B4-BE49-F238E27FC236}">
                <a16:creationId xmlns:a16="http://schemas.microsoft.com/office/drawing/2014/main" id="{91752D56-528D-424E-B08E-C64187F89F43}"/>
              </a:ext>
            </a:extLst>
          </p:cNvPr>
          <p:cNvGrpSpPr/>
          <p:nvPr/>
        </p:nvGrpSpPr>
        <p:grpSpPr>
          <a:xfrm>
            <a:off x="3451162" y="289462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89" name="Graphic 69" descr="Man">
            <a:extLst>
              <a:ext uri="{FF2B5EF4-FFF2-40B4-BE49-F238E27FC236}">
                <a16:creationId xmlns:a16="http://schemas.microsoft.com/office/drawing/2014/main" id="{6623C13A-F49B-43EC-ABCF-4E6DA81D9FDC}"/>
              </a:ext>
            </a:extLst>
          </p:cNvPr>
          <p:cNvGrpSpPr/>
          <p:nvPr/>
        </p:nvGrpSpPr>
        <p:grpSpPr>
          <a:xfrm>
            <a:off x="813536" y="2894623"/>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2E5724A6-4963-49BD-8B0A-5E394043061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17B6616-4A65-4F96-81F0-E3B0D2AE678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159748" y="2894624"/>
            <a:ext cx="269113" cy="523047"/>
            <a:chOff x="8058188" y="5557651"/>
            <a:chExt cx="291641" cy="596539"/>
          </a:xfrm>
          <a:solidFill>
            <a:srgbClr val="330099"/>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1" name="Graphic 73" descr="Man">
            <a:extLst>
              <a:ext uri="{FF2B5EF4-FFF2-40B4-BE49-F238E27FC236}">
                <a16:creationId xmlns:a16="http://schemas.microsoft.com/office/drawing/2014/main" id="{C8D7CDF4-979B-4756-BD78-393F395CA441}"/>
              </a:ext>
            </a:extLst>
          </p:cNvPr>
          <p:cNvGrpSpPr/>
          <p:nvPr/>
        </p:nvGrpSpPr>
        <p:grpSpPr>
          <a:xfrm>
            <a:off x="1505960" y="2894624"/>
            <a:ext cx="269113" cy="523047"/>
            <a:chOff x="8404400" y="5557651"/>
            <a:chExt cx="291641" cy="596539"/>
          </a:xfrm>
          <a:solidFill>
            <a:schemeClr val="accent3">
              <a:lumMod val="75000"/>
            </a:schemeClr>
          </a:solidFill>
        </p:grpSpPr>
        <p:sp>
          <p:nvSpPr>
            <p:cNvPr id="250" name="Freeform: Shape 249">
              <a:extLst>
                <a:ext uri="{FF2B5EF4-FFF2-40B4-BE49-F238E27FC236}">
                  <a16:creationId xmlns:a16="http://schemas.microsoft.com/office/drawing/2014/main" id="{9A416DDB-0641-41F6-B3F8-3C11C2D7B83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EFD35C3-02F8-40F7-820B-CD5B99C20DF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1852172" y="2894625"/>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174435" y="289462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494644" y="289462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14852" y="289462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0" name="Graphic 83" descr="Man">
            <a:extLst>
              <a:ext uri="{FF2B5EF4-FFF2-40B4-BE49-F238E27FC236}">
                <a16:creationId xmlns:a16="http://schemas.microsoft.com/office/drawing/2014/main" id="{70D6DCDC-7F64-4C62-8249-1561F8013C60}"/>
              </a:ext>
            </a:extLst>
          </p:cNvPr>
          <p:cNvGrpSpPr/>
          <p:nvPr/>
        </p:nvGrpSpPr>
        <p:grpSpPr>
          <a:xfrm>
            <a:off x="3133007" y="2894626"/>
            <a:ext cx="269113" cy="523047"/>
            <a:chOff x="10031447" y="5557653"/>
            <a:chExt cx="291641" cy="596539"/>
          </a:xfrm>
          <a:solidFill>
            <a:schemeClr val="accent3">
              <a:lumMod val="75000"/>
            </a:schemeClr>
          </a:solidFill>
        </p:grpSpPr>
        <p:sp>
          <p:nvSpPr>
            <p:cNvPr id="235" name="Freeform: Shape 234">
              <a:extLst>
                <a:ext uri="{FF2B5EF4-FFF2-40B4-BE49-F238E27FC236}">
                  <a16:creationId xmlns:a16="http://schemas.microsoft.com/office/drawing/2014/main" id="{FBCFB0EC-3EA8-40C8-BBDD-4226CB76D0A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1D2A3759-D704-49F4-B480-2E8BA2A0B3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467324" y="289462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7391928" y="2905954"/>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3" name="Graphic 69" descr="Man">
            <a:extLst>
              <a:ext uri="{FF2B5EF4-FFF2-40B4-BE49-F238E27FC236}">
                <a16:creationId xmlns:a16="http://schemas.microsoft.com/office/drawing/2014/main" id="{47CEE6FB-DE8D-44F9-A132-EF85F87BFAB4}"/>
              </a:ext>
            </a:extLst>
          </p:cNvPr>
          <p:cNvGrpSpPr/>
          <p:nvPr/>
        </p:nvGrpSpPr>
        <p:grpSpPr>
          <a:xfrm>
            <a:off x="4754302" y="2905950"/>
            <a:ext cx="269113" cy="523047"/>
            <a:chOff x="7711976" y="5557650"/>
            <a:chExt cx="291641" cy="596539"/>
          </a:xfrm>
          <a:solidFill>
            <a:srgbClr val="330099"/>
          </a:solidFill>
        </p:grpSpPr>
        <p:sp>
          <p:nvSpPr>
            <p:cNvPr id="288" name="Freeform: Shape 287">
              <a:extLst>
                <a:ext uri="{FF2B5EF4-FFF2-40B4-BE49-F238E27FC236}">
                  <a16:creationId xmlns:a16="http://schemas.microsoft.com/office/drawing/2014/main" id="{0EF5FA57-44D8-4ED9-8BC3-6A891043F99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71B945E5-0552-4A8F-AD77-287492FF2D7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5" name="Graphic 73" descr="Man">
            <a:extLst>
              <a:ext uri="{FF2B5EF4-FFF2-40B4-BE49-F238E27FC236}">
                <a16:creationId xmlns:a16="http://schemas.microsoft.com/office/drawing/2014/main" id="{073825B1-4DD3-44C7-8B97-C1D97726B94A}"/>
              </a:ext>
            </a:extLst>
          </p:cNvPr>
          <p:cNvGrpSpPr/>
          <p:nvPr/>
        </p:nvGrpSpPr>
        <p:grpSpPr>
          <a:xfrm>
            <a:off x="5446726" y="2905951"/>
            <a:ext cx="269113" cy="523047"/>
            <a:chOff x="8404400" y="5557651"/>
            <a:chExt cx="291641" cy="596539"/>
          </a:xfrm>
          <a:solidFill>
            <a:schemeClr val="accent3">
              <a:lumMod val="75000"/>
            </a:schemeClr>
          </a:solidFill>
        </p:grpSpPr>
        <p:sp>
          <p:nvSpPr>
            <p:cNvPr id="284" name="Freeform: Shape 283">
              <a:extLst>
                <a:ext uri="{FF2B5EF4-FFF2-40B4-BE49-F238E27FC236}">
                  <a16:creationId xmlns:a16="http://schemas.microsoft.com/office/drawing/2014/main" id="{D8AF2C29-283A-4AAF-BED7-45D08686E6F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4E8085D-1BE3-463A-8686-DCF3E09A835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5" descr="Man">
            <a:extLst>
              <a:ext uri="{FF2B5EF4-FFF2-40B4-BE49-F238E27FC236}">
                <a16:creationId xmlns:a16="http://schemas.microsoft.com/office/drawing/2014/main" id="{97592C1C-A743-4B1C-B383-531C026848C7}"/>
              </a:ext>
            </a:extLst>
          </p:cNvPr>
          <p:cNvGrpSpPr/>
          <p:nvPr/>
        </p:nvGrpSpPr>
        <p:grpSpPr>
          <a:xfrm>
            <a:off x="5792938" y="2905952"/>
            <a:ext cx="269113" cy="523047"/>
            <a:chOff x="8750612" y="5557652"/>
            <a:chExt cx="291641" cy="596539"/>
          </a:xfrm>
          <a:solidFill>
            <a:schemeClr val="accent3">
              <a:lumMod val="75000"/>
            </a:schemeClr>
          </a:solidFill>
        </p:grpSpPr>
        <p:sp>
          <p:nvSpPr>
            <p:cNvPr id="282" name="Freeform: Shape 281">
              <a:extLst>
                <a:ext uri="{FF2B5EF4-FFF2-40B4-BE49-F238E27FC236}">
                  <a16:creationId xmlns:a16="http://schemas.microsoft.com/office/drawing/2014/main" id="{688427B8-F0B8-4822-B650-BF2433A82B1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BCF9D47-22AC-4753-8849-6702F76889D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7" name="Graphic 77" descr="Man">
            <a:extLst>
              <a:ext uri="{FF2B5EF4-FFF2-40B4-BE49-F238E27FC236}">
                <a16:creationId xmlns:a16="http://schemas.microsoft.com/office/drawing/2014/main" id="{EFAB8A2B-22B4-40B7-A425-2DFDEB377181}"/>
              </a:ext>
            </a:extLst>
          </p:cNvPr>
          <p:cNvGrpSpPr/>
          <p:nvPr/>
        </p:nvGrpSpPr>
        <p:grpSpPr>
          <a:xfrm>
            <a:off x="6115201" y="2905953"/>
            <a:ext cx="269113" cy="523047"/>
            <a:chOff x="9072875" y="5557653"/>
            <a:chExt cx="291641" cy="596539"/>
          </a:xfrm>
          <a:solidFill>
            <a:schemeClr val="accent3">
              <a:lumMod val="75000"/>
            </a:schemeClr>
          </a:solidFill>
        </p:grpSpPr>
        <p:sp>
          <p:nvSpPr>
            <p:cNvPr id="280" name="Freeform: Shape 279">
              <a:extLst>
                <a:ext uri="{FF2B5EF4-FFF2-40B4-BE49-F238E27FC236}">
                  <a16:creationId xmlns:a16="http://schemas.microsoft.com/office/drawing/2014/main" id="{71BFDB1E-2365-479F-880B-D13CDE1A5C2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1BC8C47-5ADA-450B-8178-7073496991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6435410" y="2905953"/>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6755618" y="2905953"/>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7073773" y="2905953"/>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408090" y="2905950"/>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3" name="Graphic 85" descr="Man">
            <a:extLst>
              <a:ext uri="{FF2B5EF4-FFF2-40B4-BE49-F238E27FC236}">
                <a16:creationId xmlns:a16="http://schemas.microsoft.com/office/drawing/2014/main" id="{9BA29727-587C-4F7F-BCC2-09BB3099A3B4}"/>
              </a:ext>
            </a:extLst>
          </p:cNvPr>
          <p:cNvGrpSpPr/>
          <p:nvPr/>
        </p:nvGrpSpPr>
        <p:grpSpPr>
          <a:xfrm>
            <a:off x="3451162" y="5194475"/>
            <a:ext cx="269113" cy="523047"/>
            <a:chOff x="10349602" y="5557654"/>
            <a:chExt cx="291641" cy="596539"/>
          </a:xfrm>
          <a:solidFill>
            <a:srgbClr val="7C7C7C"/>
          </a:solidFill>
        </p:grpSpPr>
        <p:sp>
          <p:nvSpPr>
            <p:cNvPr id="321" name="Freeform: Shape 320">
              <a:extLst>
                <a:ext uri="{FF2B5EF4-FFF2-40B4-BE49-F238E27FC236}">
                  <a16:creationId xmlns:a16="http://schemas.microsoft.com/office/drawing/2014/main" id="{BFA77E09-E2A1-4D51-A809-52B0F2D95EB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0D409760-ADE5-4DD0-9A8A-6ACC6CFA70B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94" name="Graphic 69" descr="Man">
            <a:extLst>
              <a:ext uri="{FF2B5EF4-FFF2-40B4-BE49-F238E27FC236}">
                <a16:creationId xmlns:a16="http://schemas.microsoft.com/office/drawing/2014/main" id="{C0FDFCEF-F3B9-45F6-870E-B70BB99946DA}"/>
              </a:ext>
            </a:extLst>
          </p:cNvPr>
          <p:cNvGrpSpPr/>
          <p:nvPr/>
        </p:nvGrpSpPr>
        <p:grpSpPr>
          <a:xfrm>
            <a:off x="813536" y="5194471"/>
            <a:ext cx="269113" cy="523047"/>
            <a:chOff x="7711976" y="5557650"/>
            <a:chExt cx="291641" cy="596539"/>
          </a:xfrm>
          <a:solidFill>
            <a:srgbClr val="330099"/>
          </a:solidFill>
        </p:grpSpPr>
        <p:sp>
          <p:nvSpPr>
            <p:cNvPr id="319" name="Freeform: Shape 318">
              <a:extLst>
                <a:ext uri="{FF2B5EF4-FFF2-40B4-BE49-F238E27FC236}">
                  <a16:creationId xmlns:a16="http://schemas.microsoft.com/office/drawing/2014/main" id="{7E06EA04-D6CF-4C70-A132-056BD26F1AA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8FE9C6A-F29E-4C81-A2DA-5E22E0BE8B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5" name="Graphic 71" descr="Man">
            <a:extLst>
              <a:ext uri="{FF2B5EF4-FFF2-40B4-BE49-F238E27FC236}">
                <a16:creationId xmlns:a16="http://schemas.microsoft.com/office/drawing/2014/main" id="{51136C1C-9D1E-4DDD-995B-E5D5C3C0A5AF}"/>
              </a:ext>
            </a:extLst>
          </p:cNvPr>
          <p:cNvGrpSpPr/>
          <p:nvPr/>
        </p:nvGrpSpPr>
        <p:grpSpPr>
          <a:xfrm>
            <a:off x="1159748" y="5194472"/>
            <a:ext cx="269113" cy="523047"/>
            <a:chOff x="8058188" y="5557651"/>
            <a:chExt cx="291641" cy="596539"/>
          </a:xfrm>
          <a:solidFill>
            <a:srgbClr val="330099"/>
          </a:solidFill>
        </p:grpSpPr>
        <p:sp>
          <p:nvSpPr>
            <p:cNvPr id="317" name="Freeform: Shape 316">
              <a:extLst>
                <a:ext uri="{FF2B5EF4-FFF2-40B4-BE49-F238E27FC236}">
                  <a16:creationId xmlns:a16="http://schemas.microsoft.com/office/drawing/2014/main" id="{521BDF58-F89A-48B9-BC3E-9C88B7201576}"/>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4E113EEF-A6B8-49A6-80DC-696F11CD65A4}"/>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8" name="Graphic 77" descr="Man">
            <a:extLst>
              <a:ext uri="{FF2B5EF4-FFF2-40B4-BE49-F238E27FC236}">
                <a16:creationId xmlns:a16="http://schemas.microsoft.com/office/drawing/2014/main" id="{A4881F99-D5FF-47C0-9446-FFEB223A14C0}"/>
              </a:ext>
            </a:extLst>
          </p:cNvPr>
          <p:cNvGrpSpPr/>
          <p:nvPr/>
        </p:nvGrpSpPr>
        <p:grpSpPr>
          <a:xfrm>
            <a:off x="2174435" y="5194474"/>
            <a:ext cx="269113" cy="523047"/>
            <a:chOff x="9072875" y="5557653"/>
            <a:chExt cx="291641" cy="596539"/>
          </a:xfrm>
          <a:solidFill>
            <a:schemeClr val="accent3">
              <a:lumMod val="75000"/>
            </a:schemeClr>
          </a:solidFill>
        </p:grpSpPr>
        <p:sp>
          <p:nvSpPr>
            <p:cNvPr id="311" name="Freeform: Shape 310">
              <a:extLst>
                <a:ext uri="{FF2B5EF4-FFF2-40B4-BE49-F238E27FC236}">
                  <a16:creationId xmlns:a16="http://schemas.microsoft.com/office/drawing/2014/main" id="{CEDD00A7-313B-4C6F-92E4-1B1A055D550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5C3D8862-03A7-45B9-9B12-8A7049EEBC7F}"/>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9" name="Graphic 79" descr="Man">
            <a:extLst>
              <a:ext uri="{FF2B5EF4-FFF2-40B4-BE49-F238E27FC236}">
                <a16:creationId xmlns:a16="http://schemas.microsoft.com/office/drawing/2014/main" id="{0E5183F4-3F2F-45E0-AC51-EDB4E4E1ABDD}"/>
              </a:ext>
            </a:extLst>
          </p:cNvPr>
          <p:cNvGrpSpPr/>
          <p:nvPr/>
        </p:nvGrpSpPr>
        <p:grpSpPr>
          <a:xfrm>
            <a:off x="2494644" y="5194474"/>
            <a:ext cx="269113" cy="523047"/>
            <a:chOff x="9393084" y="5557653"/>
            <a:chExt cx="291641" cy="596539"/>
          </a:xfrm>
          <a:solidFill>
            <a:schemeClr val="accent3">
              <a:lumMod val="75000"/>
            </a:schemeClr>
          </a:solidFill>
        </p:grpSpPr>
        <p:sp>
          <p:nvSpPr>
            <p:cNvPr id="309" name="Freeform: Shape 308">
              <a:extLst>
                <a:ext uri="{FF2B5EF4-FFF2-40B4-BE49-F238E27FC236}">
                  <a16:creationId xmlns:a16="http://schemas.microsoft.com/office/drawing/2014/main" id="{936BC434-5CF0-4CE4-BC03-52CF47A22571}"/>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6B23C576-59EA-4FAB-9B4A-452E95A63CD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0" name="Graphic 81" descr="Man">
            <a:extLst>
              <a:ext uri="{FF2B5EF4-FFF2-40B4-BE49-F238E27FC236}">
                <a16:creationId xmlns:a16="http://schemas.microsoft.com/office/drawing/2014/main" id="{80F02EB0-160C-4BEF-85E1-2AFEE0176038}"/>
              </a:ext>
            </a:extLst>
          </p:cNvPr>
          <p:cNvGrpSpPr/>
          <p:nvPr/>
        </p:nvGrpSpPr>
        <p:grpSpPr>
          <a:xfrm>
            <a:off x="2814852" y="5194474"/>
            <a:ext cx="269113" cy="523047"/>
            <a:chOff x="9713292" y="5557653"/>
            <a:chExt cx="291641" cy="596539"/>
          </a:xfrm>
          <a:solidFill>
            <a:schemeClr val="accent3">
              <a:lumMod val="75000"/>
            </a:schemeClr>
          </a:solidFill>
        </p:grpSpPr>
        <p:sp>
          <p:nvSpPr>
            <p:cNvPr id="307" name="Freeform: Shape 306">
              <a:extLst>
                <a:ext uri="{FF2B5EF4-FFF2-40B4-BE49-F238E27FC236}">
                  <a16:creationId xmlns:a16="http://schemas.microsoft.com/office/drawing/2014/main" id="{D7E289FE-26C8-457B-B30C-9A622DD8DFC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8FA97417-4A8D-4667-B3DD-A27B10EC4D7F}"/>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1" name="Graphic 83" descr="Man">
            <a:extLst>
              <a:ext uri="{FF2B5EF4-FFF2-40B4-BE49-F238E27FC236}">
                <a16:creationId xmlns:a16="http://schemas.microsoft.com/office/drawing/2014/main" id="{71CDF50E-97D9-4B54-99D3-0DDC621FCEF7}"/>
              </a:ext>
            </a:extLst>
          </p:cNvPr>
          <p:cNvGrpSpPr/>
          <p:nvPr/>
        </p:nvGrpSpPr>
        <p:grpSpPr>
          <a:xfrm>
            <a:off x="3133007" y="5194474"/>
            <a:ext cx="269113" cy="523047"/>
            <a:chOff x="10031447" y="5557653"/>
            <a:chExt cx="291641" cy="596539"/>
          </a:xfrm>
          <a:solidFill>
            <a:schemeClr val="accent3">
              <a:lumMod val="75000"/>
            </a:schemeClr>
          </a:solidFill>
        </p:grpSpPr>
        <p:sp>
          <p:nvSpPr>
            <p:cNvPr id="305" name="Freeform: Shape 304">
              <a:extLst>
                <a:ext uri="{FF2B5EF4-FFF2-40B4-BE49-F238E27FC236}">
                  <a16:creationId xmlns:a16="http://schemas.microsoft.com/office/drawing/2014/main" id="{0306226A-7E71-4213-A787-DF26DAB172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4B7164D9-1B05-4F3C-8DAD-96B9DFC3830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2" name="Graphic 87" descr="Man">
            <a:extLst>
              <a:ext uri="{FF2B5EF4-FFF2-40B4-BE49-F238E27FC236}">
                <a16:creationId xmlns:a16="http://schemas.microsoft.com/office/drawing/2014/main" id="{55CADA82-82D9-47BE-B884-A846FA3C0F52}"/>
              </a:ext>
            </a:extLst>
          </p:cNvPr>
          <p:cNvGrpSpPr/>
          <p:nvPr/>
        </p:nvGrpSpPr>
        <p:grpSpPr>
          <a:xfrm>
            <a:off x="467324" y="5194471"/>
            <a:ext cx="269113" cy="523047"/>
            <a:chOff x="7365764" y="5557650"/>
            <a:chExt cx="291641" cy="596539"/>
          </a:xfrm>
          <a:solidFill>
            <a:srgbClr val="330099"/>
          </a:solidFill>
        </p:grpSpPr>
        <p:sp>
          <p:nvSpPr>
            <p:cNvPr id="303" name="Freeform: Shape 302">
              <a:extLst>
                <a:ext uri="{FF2B5EF4-FFF2-40B4-BE49-F238E27FC236}">
                  <a16:creationId xmlns:a16="http://schemas.microsoft.com/office/drawing/2014/main" id="{C4BF7D9B-2601-4DBB-8E86-F3F0110AEC0F}"/>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0116A143-DD1E-4FBD-BBFD-5B4A5063322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4" name="Graphic 85" descr="Man">
            <a:extLst>
              <a:ext uri="{FF2B5EF4-FFF2-40B4-BE49-F238E27FC236}">
                <a16:creationId xmlns:a16="http://schemas.microsoft.com/office/drawing/2014/main" id="{6D1CDC2E-7DBB-4969-A790-4381BC7B1C31}"/>
              </a:ext>
            </a:extLst>
          </p:cNvPr>
          <p:cNvGrpSpPr/>
          <p:nvPr/>
        </p:nvGrpSpPr>
        <p:grpSpPr>
          <a:xfrm>
            <a:off x="11320445" y="2894623"/>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8682819" y="2894619"/>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9721455" y="2894621"/>
            <a:ext cx="269113" cy="523047"/>
            <a:chOff x="8750612" y="5557652"/>
            <a:chExt cx="291641" cy="596539"/>
          </a:xfrm>
          <a:solidFill>
            <a:schemeClr val="accent3">
              <a:lumMod val="75000"/>
            </a:schemeClr>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10043718" y="2894622"/>
            <a:ext cx="269113" cy="523047"/>
            <a:chOff x="9072875" y="5557653"/>
            <a:chExt cx="291641" cy="596539"/>
          </a:xfrm>
          <a:solidFill>
            <a:schemeClr val="accent3">
              <a:lumMod val="75000"/>
            </a:schemeClr>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10363927" y="2894622"/>
            <a:ext cx="269113" cy="523047"/>
            <a:chOff x="9393084" y="5557653"/>
            <a:chExt cx="291641" cy="596539"/>
          </a:xfrm>
          <a:solidFill>
            <a:srgbClr val="7C7C7C"/>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1" name="Graphic 81" descr="Man">
            <a:extLst>
              <a:ext uri="{FF2B5EF4-FFF2-40B4-BE49-F238E27FC236}">
                <a16:creationId xmlns:a16="http://schemas.microsoft.com/office/drawing/2014/main" id="{9E84D55D-1230-475E-8185-488016E2418F}"/>
              </a:ext>
            </a:extLst>
          </p:cNvPr>
          <p:cNvGrpSpPr/>
          <p:nvPr/>
        </p:nvGrpSpPr>
        <p:grpSpPr>
          <a:xfrm>
            <a:off x="10684135" y="2894622"/>
            <a:ext cx="269113" cy="523047"/>
            <a:chOff x="9713292" y="5557653"/>
            <a:chExt cx="291641" cy="596539"/>
          </a:xfrm>
          <a:solidFill>
            <a:srgbClr val="7C7C7C"/>
          </a:solidFill>
        </p:grpSpPr>
        <p:sp>
          <p:nvSpPr>
            <p:cNvPr id="338" name="Freeform: Shape 337">
              <a:extLst>
                <a:ext uri="{FF2B5EF4-FFF2-40B4-BE49-F238E27FC236}">
                  <a16:creationId xmlns:a16="http://schemas.microsoft.com/office/drawing/2014/main" id="{5F412030-59CE-4C00-A616-8F9219EA63D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DDACCB73-288B-481A-875B-B94C21EFC63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2" name="Graphic 83" descr="Man">
            <a:extLst>
              <a:ext uri="{FF2B5EF4-FFF2-40B4-BE49-F238E27FC236}">
                <a16:creationId xmlns:a16="http://schemas.microsoft.com/office/drawing/2014/main" id="{328367ED-DA80-405A-B91A-AD491A4DF466}"/>
              </a:ext>
            </a:extLst>
          </p:cNvPr>
          <p:cNvGrpSpPr/>
          <p:nvPr/>
        </p:nvGrpSpPr>
        <p:grpSpPr>
          <a:xfrm>
            <a:off x="11002290" y="2894622"/>
            <a:ext cx="269113" cy="523047"/>
            <a:chOff x="10031447" y="5557653"/>
            <a:chExt cx="291641" cy="596539"/>
          </a:xfrm>
          <a:solidFill>
            <a:srgbClr val="7C7C7C"/>
          </a:solidFill>
        </p:grpSpPr>
        <p:sp>
          <p:nvSpPr>
            <p:cNvPr id="336" name="Freeform: Shape 335">
              <a:extLst>
                <a:ext uri="{FF2B5EF4-FFF2-40B4-BE49-F238E27FC236}">
                  <a16:creationId xmlns:a16="http://schemas.microsoft.com/office/drawing/2014/main" id="{D3633A1F-A865-4AE8-9E35-3AFC4E091A2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3186A4FC-3B18-4FAD-9008-562AF349ACA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8336607" y="2894619"/>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6" name="TextBox 385">
            <a:extLst>
              <a:ext uri="{FF2B5EF4-FFF2-40B4-BE49-F238E27FC236}">
                <a16:creationId xmlns:a16="http://schemas.microsoft.com/office/drawing/2014/main" id="{F50DCE1D-9724-4620-9684-58E8FCE7C2D0}"/>
              </a:ext>
            </a:extLst>
          </p:cNvPr>
          <p:cNvSpPr txBox="1"/>
          <p:nvPr/>
        </p:nvSpPr>
        <p:spPr>
          <a:xfrm>
            <a:off x="1448935" y="1595715"/>
            <a:ext cx="2499706"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33%</a:t>
            </a:r>
            <a:r>
              <a:rPr lang="en-GB" dirty="0">
                <a:latin typeface="Arial" panose="020B0604020202020204" pitchFamily="34" charset="0"/>
                <a:cs typeface="Arial" panose="020B0604020202020204" pitchFamily="34" charset="0"/>
              </a:rPr>
              <a:t> feel scared at least sometimes going to school because they are being bullied</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5568318" y="1595820"/>
            <a:ext cx="2360231"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25%</a:t>
            </a:r>
            <a:r>
              <a:rPr lang="en-GB" dirty="0">
                <a:latin typeface="Arial" panose="020B0604020202020204" pitchFamily="34" charset="0"/>
                <a:cs typeface="Arial" panose="020B0604020202020204" pitchFamily="34" charset="0"/>
              </a:rPr>
              <a:t> have been bullied or picked on because of their size or weight</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9558729" y="1565237"/>
            <a:ext cx="2379371"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24%</a:t>
            </a:r>
            <a:r>
              <a:rPr lang="en-GB" dirty="0">
                <a:latin typeface="Arial" panose="020B0604020202020204" pitchFamily="34" charset="0"/>
                <a:cs typeface="Arial" panose="020B0604020202020204" pitchFamily="34" charset="0"/>
              </a:rPr>
              <a:t> thought their school would not help to stop bullying if they experienced it</a:t>
            </a:r>
          </a:p>
        </p:txBody>
      </p:sp>
      <p:sp>
        <p:nvSpPr>
          <p:cNvPr id="389" name="TextBox 388">
            <a:extLst>
              <a:ext uri="{FF2B5EF4-FFF2-40B4-BE49-F238E27FC236}">
                <a16:creationId xmlns:a16="http://schemas.microsoft.com/office/drawing/2014/main" id="{EDA5B0E9-9F61-4D12-A1F6-135E915C7BD2}"/>
              </a:ext>
            </a:extLst>
          </p:cNvPr>
          <p:cNvSpPr txBox="1"/>
          <p:nvPr/>
        </p:nvSpPr>
        <p:spPr>
          <a:xfrm>
            <a:off x="1668578" y="3997495"/>
            <a:ext cx="2210019"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37%</a:t>
            </a:r>
            <a:r>
              <a:rPr lang="en-GB" dirty="0">
                <a:latin typeface="Arial" panose="020B0604020202020204" pitchFamily="34" charset="0"/>
                <a:cs typeface="Arial" panose="020B0604020202020204" pitchFamily="34" charset="0"/>
              </a:rPr>
              <a:t> felt lonely some or most of the time</a:t>
            </a:r>
          </a:p>
        </p:txBody>
      </p:sp>
      <p:sp>
        <p:nvSpPr>
          <p:cNvPr id="3" name="TextBox 2">
            <a:extLst>
              <a:ext uri="{FF2B5EF4-FFF2-40B4-BE49-F238E27FC236}">
                <a16:creationId xmlns:a16="http://schemas.microsoft.com/office/drawing/2014/main" id="{F07336E4-33A4-469C-9818-07AC8EC37E1D}"/>
              </a:ext>
            </a:extLst>
          </p:cNvPr>
          <p:cNvSpPr txBox="1"/>
          <p:nvPr/>
        </p:nvSpPr>
        <p:spPr>
          <a:xfrm>
            <a:off x="5704479" y="3858996"/>
            <a:ext cx="2360231"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33%</a:t>
            </a:r>
            <a:r>
              <a:rPr lang="en-GB" dirty="0">
                <a:latin typeface="Arial" panose="020B0604020202020204" pitchFamily="34" charset="0"/>
                <a:cs typeface="Arial" panose="020B0604020202020204" pitchFamily="34" charset="0"/>
              </a:rPr>
              <a:t> had high or maximum mental wellbeing scores²</a:t>
            </a:r>
          </a:p>
        </p:txBody>
      </p:sp>
      <p:grpSp>
        <p:nvGrpSpPr>
          <p:cNvPr id="167" name="Graphic 85" descr="Man">
            <a:extLst>
              <a:ext uri="{FF2B5EF4-FFF2-40B4-BE49-F238E27FC236}">
                <a16:creationId xmlns:a16="http://schemas.microsoft.com/office/drawing/2014/main" id="{B7C46653-4269-45A3-9A30-9F7ABE46E3ED}"/>
              </a:ext>
            </a:extLst>
          </p:cNvPr>
          <p:cNvGrpSpPr/>
          <p:nvPr/>
        </p:nvGrpSpPr>
        <p:grpSpPr>
          <a:xfrm>
            <a:off x="7396828" y="5252726"/>
            <a:ext cx="269113" cy="523047"/>
            <a:chOff x="10349602" y="5557654"/>
            <a:chExt cx="291641" cy="596539"/>
          </a:xfrm>
          <a:solidFill>
            <a:srgbClr val="7C7C7C"/>
          </a:solidFill>
        </p:grpSpPr>
        <p:sp>
          <p:nvSpPr>
            <p:cNvPr id="168" name="Freeform: Shape 167">
              <a:extLst>
                <a:ext uri="{FF2B5EF4-FFF2-40B4-BE49-F238E27FC236}">
                  <a16:creationId xmlns:a16="http://schemas.microsoft.com/office/drawing/2014/main" id="{DE1ADA05-5B95-4865-B516-6C77C5641B2E}"/>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0981E929-4F35-4FDF-BE87-0A35BB34EB1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70" name="Graphic 69" descr="Man">
            <a:extLst>
              <a:ext uri="{FF2B5EF4-FFF2-40B4-BE49-F238E27FC236}">
                <a16:creationId xmlns:a16="http://schemas.microsoft.com/office/drawing/2014/main" id="{DB75BACB-7A50-4FEE-A5D0-69F894D10C52}"/>
              </a:ext>
            </a:extLst>
          </p:cNvPr>
          <p:cNvGrpSpPr/>
          <p:nvPr/>
        </p:nvGrpSpPr>
        <p:grpSpPr>
          <a:xfrm>
            <a:off x="4759202" y="5252722"/>
            <a:ext cx="269113" cy="523047"/>
            <a:chOff x="7711976" y="5557650"/>
            <a:chExt cx="291641" cy="596539"/>
          </a:xfrm>
          <a:solidFill>
            <a:srgbClr val="330099"/>
          </a:solidFill>
        </p:grpSpPr>
        <p:sp>
          <p:nvSpPr>
            <p:cNvPr id="171" name="Freeform: Shape 170">
              <a:extLst>
                <a:ext uri="{FF2B5EF4-FFF2-40B4-BE49-F238E27FC236}">
                  <a16:creationId xmlns:a16="http://schemas.microsoft.com/office/drawing/2014/main" id="{4BA6EAF7-C7A6-48C7-AF06-F075EFE70B6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40597E82-4A08-42A9-823B-E1CD11391198}"/>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76" name="Graphic 73" descr="Man">
            <a:extLst>
              <a:ext uri="{FF2B5EF4-FFF2-40B4-BE49-F238E27FC236}">
                <a16:creationId xmlns:a16="http://schemas.microsoft.com/office/drawing/2014/main" id="{20E45DF4-ED67-41CE-9E79-21A7C7AA2415}"/>
              </a:ext>
            </a:extLst>
          </p:cNvPr>
          <p:cNvGrpSpPr/>
          <p:nvPr/>
        </p:nvGrpSpPr>
        <p:grpSpPr>
          <a:xfrm>
            <a:off x="5451626" y="5252723"/>
            <a:ext cx="269113" cy="523047"/>
            <a:chOff x="8404400" y="5557651"/>
            <a:chExt cx="291641" cy="596539"/>
          </a:xfrm>
          <a:solidFill>
            <a:schemeClr val="accent3">
              <a:lumMod val="75000"/>
            </a:schemeClr>
          </a:solidFill>
        </p:grpSpPr>
        <p:sp>
          <p:nvSpPr>
            <p:cNvPr id="177" name="Freeform: Shape 176">
              <a:extLst>
                <a:ext uri="{FF2B5EF4-FFF2-40B4-BE49-F238E27FC236}">
                  <a16:creationId xmlns:a16="http://schemas.microsoft.com/office/drawing/2014/main" id="{4E2F96A9-5EF5-4A56-BE04-D84007A8BD6F}"/>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BC538936-044C-4975-9790-859DE3C55877}"/>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2" name="Graphic 75" descr="Man">
            <a:extLst>
              <a:ext uri="{FF2B5EF4-FFF2-40B4-BE49-F238E27FC236}">
                <a16:creationId xmlns:a16="http://schemas.microsoft.com/office/drawing/2014/main" id="{FDAB8518-568A-43A0-8C6E-AF5D12BDEBE3}"/>
              </a:ext>
            </a:extLst>
          </p:cNvPr>
          <p:cNvGrpSpPr/>
          <p:nvPr/>
        </p:nvGrpSpPr>
        <p:grpSpPr>
          <a:xfrm>
            <a:off x="5797838" y="5252724"/>
            <a:ext cx="269113" cy="523047"/>
            <a:chOff x="8750612" y="5557652"/>
            <a:chExt cx="291641" cy="596539"/>
          </a:xfrm>
          <a:solidFill>
            <a:schemeClr val="accent3">
              <a:lumMod val="75000"/>
            </a:schemeClr>
          </a:solidFill>
        </p:grpSpPr>
        <p:sp>
          <p:nvSpPr>
            <p:cNvPr id="183" name="Freeform: Shape 182">
              <a:extLst>
                <a:ext uri="{FF2B5EF4-FFF2-40B4-BE49-F238E27FC236}">
                  <a16:creationId xmlns:a16="http://schemas.microsoft.com/office/drawing/2014/main" id="{5BE022F9-07E0-41CB-8653-430D2F5864DA}"/>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81A041A6-0FC4-4B00-BD1A-04768D8297CD}"/>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5" name="Graphic 77" descr="Man">
            <a:extLst>
              <a:ext uri="{FF2B5EF4-FFF2-40B4-BE49-F238E27FC236}">
                <a16:creationId xmlns:a16="http://schemas.microsoft.com/office/drawing/2014/main" id="{4BBCF043-8D19-42DD-802D-A630A9EE3644}"/>
              </a:ext>
            </a:extLst>
          </p:cNvPr>
          <p:cNvGrpSpPr/>
          <p:nvPr/>
        </p:nvGrpSpPr>
        <p:grpSpPr>
          <a:xfrm>
            <a:off x="6120101" y="5252725"/>
            <a:ext cx="269113" cy="523047"/>
            <a:chOff x="9072875" y="5557653"/>
            <a:chExt cx="291641" cy="596539"/>
          </a:xfrm>
          <a:solidFill>
            <a:schemeClr val="accent3">
              <a:lumMod val="75000"/>
            </a:schemeClr>
          </a:solidFill>
        </p:grpSpPr>
        <p:sp>
          <p:nvSpPr>
            <p:cNvPr id="186" name="Freeform: Shape 185">
              <a:extLst>
                <a:ext uri="{FF2B5EF4-FFF2-40B4-BE49-F238E27FC236}">
                  <a16:creationId xmlns:a16="http://schemas.microsoft.com/office/drawing/2014/main" id="{0C73886C-F6EF-4047-AD80-108FC05A93C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16453518-D4F4-444E-9636-EB8807B42162}"/>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92" name="Graphic 79" descr="Man">
            <a:extLst>
              <a:ext uri="{FF2B5EF4-FFF2-40B4-BE49-F238E27FC236}">
                <a16:creationId xmlns:a16="http://schemas.microsoft.com/office/drawing/2014/main" id="{DEE9CD9B-3C05-48A7-96DE-3972696B1EE4}"/>
              </a:ext>
            </a:extLst>
          </p:cNvPr>
          <p:cNvGrpSpPr/>
          <p:nvPr/>
        </p:nvGrpSpPr>
        <p:grpSpPr>
          <a:xfrm>
            <a:off x="6440310" y="5252725"/>
            <a:ext cx="269113" cy="523047"/>
            <a:chOff x="9393084" y="5557653"/>
            <a:chExt cx="291641" cy="596539"/>
          </a:xfrm>
          <a:solidFill>
            <a:srgbClr val="7C7C7C"/>
          </a:solidFill>
        </p:grpSpPr>
        <p:sp>
          <p:nvSpPr>
            <p:cNvPr id="193" name="Freeform: Shape 192">
              <a:extLst>
                <a:ext uri="{FF2B5EF4-FFF2-40B4-BE49-F238E27FC236}">
                  <a16:creationId xmlns:a16="http://schemas.microsoft.com/office/drawing/2014/main" id="{6514B693-90A2-4FCF-AB1C-896D9DECC2A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DDFB807A-B0E3-4B37-B265-75059D92777C}"/>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5" name="Graphic 81" descr="Man">
            <a:extLst>
              <a:ext uri="{FF2B5EF4-FFF2-40B4-BE49-F238E27FC236}">
                <a16:creationId xmlns:a16="http://schemas.microsoft.com/office/drawing/2014/main" id="{551410F8-7ACF-4290-BC95-C1BE39D9D757}"/>
              </a:ext>
            </a:extLst>
          </p:cNvPr>
          <p:cNvGrpSpPr/>
          <p:nvPr/>
        </p:nvGrpSpPr>
        <p:grpSpPr>
          <a:xfrm>
            <a:off x="6760518" y="5252725"/>
            <a:ext cx="269113" cy="523047"/>
            <a:chOff x="9713292" y="5557653"/>
            <a:chExt cx="291641" cy="596539"/>
          </a:xfrm>
          <a:solidFill>
            <a:srgbClr val="7C7C7C"/>
          </a:solidFill>
        </p:grpSpPr>
        <p:sp>
          <p:nvSpPr>
            <p:cNvPr id="196" name="Freeform: Shape 195">
              <a:extLst>
                <a:ext uri="{FF2B5EF4-FFF2-40B4-BE49-F238E27FC236}">
                  <a16:creationId xmlns:a16="http://schemas.microsoft.com/office/drawing/2014/main" id="{50C9FB10-C259-4D18-81E3-4CFE6885F0E8}"/>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BCC770C9-5BFB-40F1-BC76-192D38D9BDB9}"/>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8" name="Graphic 83" descr="Man">
            <a:extLst>
              <a:ext uri="{FF2B5EF4-FFF2-40B4-BE49-F238E27FC236}">
                <a16:creationId xmlns:a16="http://schemas.microsoft.com/office/drawing/2014/main" id="{C4DBAC66-5D21-40FC-857E-16F93D5EFADC}"/>
              </a:ext>
            </a:extLst>
          </p:cNvPr>
          <p:cNvGrpSpPr/>
          <p:nvPr/>
        </p:nvGrpSpPr>
        <p:grpSpPr>
          <a:xfrm>
            <a:off x="7078673" y="5252725"/>
            <a:ext cx="269113" cy="523047"/>
            <a:chOff x="10031447" y="5557653"/>
            <a:chExt cx="291641" cy="596539"/>
          </a:xfrm>
          <a:solidFill>
            <a:srgbClr val="7C7C7C"/>
          </a:solidFill>
        </p:grpSpPr>
        <p:sp>
          <p:nvSpPr>
            <p:cNvPr id="199" name="Freeform: Shape 198">
              <a:extLst>
                <a:ext uri="{FF2B5EF4-FFF2-40B4-BE49-F238E27FC236}">
                  <a16:creationId xmlns:a16="http://schemas.microsoft.com/office/drawing/2014/main" id="{691935CC-DAE0-4394-8C4B-3C6C8A7D88C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76A15675-05C2-408C-ADC0-5DFE4DB99E29}"/>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1" name="Graphic 87" descr="Man">
            <a:extLst>
              <a:ext uri="{FF2B5EF4-FFF2-40B4-BE49-F238E27FC236}">
                <a16:creationId xmlns:a16="http://schemas.microsoft.com/office/drawing/2014/main" id="{66D2C1DA-496B-43D9-A99D-003DA3F41A05}"/>
              </a:ext>
            </a:extLst>
          </p:cNvPr>
          <p:cNvGrpSpPr/>
          <p:nvPr/>
        </p:nvGrpSpPr>
        <p:grpSpPr>
          <a:xfrm>
            <a:off x="4412990" y="5252722"/>
            <a:ext cx="269113" cy="523047"/>
            <a:chOff x="7365764" y="5557650"/>
            <a:chExt cx="291641" cy="596539"/>
          </a:xfrm>
          <a:solidFill>
            <a:srgbClr val="330099"/>
          </a:solidFill>
        </p:grpSpPr>
        <p:sp>
          <p:nvSpPr>
            <p:cNvPr id="202" name="Freeform: Shape 201">
              <a:extLst>
                <a:ext uri="{FF2B5EF4-FFF2-40B4-BE49-F238E27FC236}">
                  <a16:creationId xmlns:a16="http://schemas.microsoft.com/office/drawing/2014/main" id="{A79EAA5C-57B8-4E35-A6E4-91EDE5A79913}"/>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D882E932-F48C-4909-B073-B540946BB99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5" name="TextBox 4">
            <a:extLst>
              <a:ext uri="{FF2B5EF4-FFF2-40B4-BE49-F238E27FC236}">
                <a16:creationId xmlns:a16="http://schemas.microsoft.com/office/drawing/2014/main" id="{4EEB1333-45F3-4A93-A280-D536A000F5F0}"/>
              </a:ext>
            </a:extLst>
          </p:cNvPr>
          <p:cNvSpPr txBox="1"/>
          <p:nvPr/>
        </p:nvSpPr>
        <p:spPr>
          <a:xfrm>
            <a:off x="9634329" y="4099185"/>
            <a:ext cx="2360231"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48%</a:t>
            </a:r>
            <a:r>
              <a:rPr lang="en-GB" dirty="0">
                <a:latin typeface="Arial" panose="020B0604020202020204" pitchFamily="34" charset="0"/>
                <a:cs typeface="Arial" panose="020B0604020202020204" pitchFamily="34" charset="0"/>
              </a:rPr>
              <a:t> do not get 9¼  hours of sleep on a school night</a:t>
            </a:r>
            <a:r>
              <a:rPr lang="en-GB" baseline="30000" dirty="0">
                <a:latin typeface="Arial" panose="020B0604020202020204" pitchFamily="34" charset="0"/>
                <a:cs typeface="Arial" panose="020B0604020202020204" pitchFamily="34" charset="0"/>
              </a:rPr>
              <a:t>4</a:t>
            </a:r>
          </a:p>
        </p:txBody>
      </p:sp>
      <p:grpSp>
        <p:nvGrpSpPr>
          <p:cNvPr id="205" name="Graphic 85" descr="Man">
            <a:extLst>
              <a:ext uri="{FF2B5EF4-FFF2-40B4-BE49-F238E27FC236}">
                <a16:creationId xmlns:a16="http://schemas.microsoft.com/office/drawing/2014/main" id="{C047A063-77CB-4B5A-886D-9116735F1F89}"/>
              </a:ext>
            </a:extLst>
          </p:cNvPr>
          <p:cNvGrpSpPr/>
          <p:nvPr/>
        </p:nvGrpSpPr>
        <p:grpSpPr>
          <a:xfrm>
            <a:off x="11320445" y="5252722"/>
            <a:ext cx="269113" cy="523047"/>
            <a:chOff x="10349602" y="5557654"/>
            <a:chExt cx="291641" cy="596539"/>
          </a:xfrm>
          <a:solidFill>
            <a:srgbClr val="7C7C7C"/>
          </a:solidFill>
        </p:grpSpPr>
        <p:sp>
          <p:nvSpPr>
            <p:cNvPr id="206" name="Freeform: Shape 205">
              <a:extLst>
                <a:ext uri="{FF2B5EF4-FFF2-40B4-BE49-F238E27FC236}">
                  <a16:creationId xmlns:a16="http://schemas.microsoft.com/office/drawing/2014/main" id="{8E787DA7-0255-4AF7-9EC4-D98E45AB9134}"/>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5E40FA6-F781-4FF6-A03E-7BBEEC2DA40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8" name="Graphic 69" descr="Man">
            <a:extLst>
              <a:ext uri="{FF2B5EF4-FFF2-40B4-BE49-F238E27FC236}">
                <a16:creationId xmlns:a16="http://schemas.microsoft.com/office/drawing/2014/main" id="{CCEA1304-36D3-4FBF-8363-65F38CB4C145}"/>
              </a:ext>
            </a:extLst>
          </p:cNvPr>
          <p:cNvGrpSpPr/>
          <p:nvPr/>
        </p:nvGrpSpPr>
        <p:grpSpPr>
          <a:xfrm>
            <a:off x="8682819" y="5252718"/>
            <a:ext cx="269113" cy="523047"/>
            <a:chOff x="7711976" y="5557650"/>
            <a:chExt cx="291641" cy="596539"/>
          </a:xfrm>
          <a:solidFill>
            <a:srgbClr val="330099"/>
          </a:solidFill>
        </p:grpSpPr>
        <p:sp>
          <p:nvSpPr>
            <p:cNvPr id="209" name="Freeform: Shape 208">
              <a:extLst>
                <a:ext uri="{FF2B5EF4-FFF2-40B4-BE49-F238E27FC236}">
                  <a16:creationId xmlns:a16="http://schemas.microsoft.com/office/drawing/2014/main" id="{05832582-2045-4EB6-8E81-BDB596858284}"/>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A97842BB-F650-49A9-87BB-50EC7855BD7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11" name="Graphic 71" descr="Man">
            <a:extLst>
              <a:ext uri="{FF2B5EF4-FFF2-40B4-BE49-F238E27FC236}">
                <a16:creationId xmlns:a16="http://schemas.microsoft.com/office/drawing/2014/main" id="{59788F13-6827-4261-9F6B-171308058E9F}"/>
              </a:ext>
            </a:extLst>
          </p:cNvPr>
          <p:cNvGrpSpPr/>
          <p:nvPr/>
        </p:nvGrpSpPr>
        <p:grpSpPr>
          <a:xfrm>
            <a:off x="9029031" y="5252719"/>
            <a:ext cx="269113" cy="523047"/>
            <a:chOff x="8058188" y="5557651"/>
            <a:chExt cx="291641" cy="596539"/>
          </a:xfrm>
          <a:solidFill>
            <a:srgbClr val="330099"/>
          </a:solidFill>
        </p:grpSpPr>
        <p:sp>
          <p:nvSpPr>
            <p:cNvPr id="212" name="Freeform: Shape 211">
              <a:extLst>
                <a:ext uri="{FF2B5EF4-FFF2-40B4-BE49-F238E27FC236}">
                  <a16:creationId xmlns:a16="http://schemas.microsoft.com/office/drawing/2014/main" id="{9949B320-BA47-4A75-B720-8CEC97E9114F}"/>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9D861FCE-F13F-41CE-86E5-FBF7669E6ED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14" name="Graphic 73" descr="Man">
            <a:extLst>
              <a:ext uri="{FF2B5EF4-FFF2-40B4-BE49-F238E27FC236}">
                <a16:creationId xmlns:a16="http://schemas.microsoft.com/office/drawing/2014/main" id="{131FF482-31DB-465D-B1F2-F202780B56A2}"/>
              </a:ext>
            </a:extLst>
          </p:cNvPr>
          <p:cNvGrpSpPr/>
          <p:nvPr/>
        </p:nvGrpSpPr>
        <p:grpSpPr>
          <a:xfrm>
            <a:off x="9375243" y="5252719"/>
            <a:ext cx="269113" cy="523047"/>
            <a:chOff x="8404400" y="5557651"/>
            <a:chExt cx="291641" cy="596539"/>
          </a:xfrm>
          <a:solidFill>
            <a:srgbClr val="330099"/>
          </a:solidFill>
        </p:grpSpPr>
        <p:sp>
          <p:nvSpPr>
            <p:cNvPr id="215" name="Freeform: Shape 214">
              <a:extLst>
                <a:ext uri="{FF2B5EF4-FFF2-40B4-BE49-F238E27FC236}">
                  <a16:creationId xmlns:a16="http://schemas.microsoft.com/office/drawing/2014/main" id="{2D5621A2-7079-44AA-B75F-2D950DF6B8BC}"/>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5DB157FB-0CD2-468D-88C1-6753F64F678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20" name="Graphic 77" descr="Man">
            <a:extLst>
              <a:ext uri="{FF2B5EF4-FFF2-40B4-BE49-F238E27FC236}">
                <a16:creationId xmlns:a16="http://schemas.microsoft.com/office/drawing/2014/main" id="{64ED31F5-6C5F-49B9-B72B-6D46E5ACC3EB}"/>
              </a:ext>
            </a:extLst>
          </p:cNvPr>
          <p:cNvGrpSpPr/>
          <p:nvPr/>
        </p:nvGrpSpPr>
        <p:grpSpPr>
          <a:xfrm>
            <a:off x="10043718" y="5252721"/>
            <a:ext cx="269113" cy="523047"/>
            <a:chOff x="9072875" y="5557653"/>
            <a:chExt cx="291641" cy="596539"/>
          </a:xfrm>
          <a:solidFill>
            <a:schemeClr val="accent3">
              <a:lumMod val="75000"/>
            </a:schemeClr>
          </a:solidFill>
        </p:grpSpPr>
        <p:sp>
          <p:nvSpPr>
            <p:cNvPr id="221" name="Freeform: Shape 220">
              <a:extLst>
                <a:ext uri="{FF2B5EF4-FFF2-40B4-BE49-F238E27FC236}">
                  <a16:creationId xmlns:a16="http://schemas.microsoft.com/office/drawing/2014/main" id="{A76051E8-39FA-4287-A5E7-519D5FBC065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71EF8892-0B4A-487D-A3B3-44A557CA2646}"/>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3" name="Graphic 79" descr="Man">
            <a:extLst>
              <a:ext uri="{FF2B5EF4-FFF2-40B4-BE49-F238E27FC236}">
                <a16:creationId xmlns:a16="http://schemas.microsoft.com/office/drawing/2014/main" id="{DFE4D02D-C30F-475B-AE3A-E7D01CFB5405}"/>
              </a:ext>
            </a:extLst>
          </p:cNvPr>
          <p:cNvGrpSpPr/>
          <p:nvPr/>
        </p:nvGrpSpPr>
        <p:grpSpPr>
          <a:xfrm>
            <a:off x="10363927" y="5252721"/>
            <a:ext cx="269113" cy="523047"/>
            <a:chOff x="9393084" y="5557653"/>
            <a:chExt cx="291641" cy="596539"/>
          </a:xfrm>
          <a:solidFill>
            <a:srgbClr val="7C7C7C"/>
          </a:solidFill>
        </p:grpSpPr>
        <p:sp>
          <p:nvSpPr>
            <p:cNvPr id="225" name="Freeform: Shape 224">
              <a:extLst>
                <a:ext uri="{FF2B5EF4-FFF2-40B4-BE49-F238E27FC236}">
                  <a16:creationId xmlns:a16="http://schemas.microsoft.com/office/drawing/2014/main" id="{4BC13682-66BE-411F-B88C-788A823A5657}"/>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6D9C5D58-8977-44B5-9583-D7C7A4C20282}"/>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31" name="Graphic 81" descr="Man">
            <a:extLst>
              <a:ext uri="{FF2B5EF4-FFF2-40B4-BE49-F238E27FC236}">
                <a16:creationId xmlns:a16="http://schemas.microsoft.com/office/drawing/2014/main" id="{FF7608A9-58F8-4D2F-908B-4C558EC3C094}"/>
              </a:ext>
            </a:extLst>
          </p:cNvPr>
          <p:cNvGrpSpPr/>
          <p:nvPr/>
        </p:nvGrpSpPr>
        <p:grpSpPr>
          <a:xfrm>
            <a:off x="10684135" y="5252721"/>
            <a:ext cx="269113" cy="523047"/>
            <a:chOff x="9713292" y="5557653"/>
            <a:chExt cx="291641" cy="596539"/>
          </a:xfrm>
          <a:solidFill>
            <a:srgbClr val="7C7C7C"/>
          </a:solidFill>
        </p:grpSpPr>
        <p:sp>
          <p:nvSpPr>
            <p:cNvPr id="239" name="Freeform: Shape 238">
              <a:extLst>
                <a:ext uri="{FF2B5EF4-FFF2-40B4-BE49-F238E27FC236}">
                  <a16:creationId xmlns:a16="http://schemas.microsoft.com/office/drawing/2014/main" id="{04E3475A-DD44-4888-855B-FBABA54134F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BD5626E6-EF3C-44BD-8973-FF36CF15A7D0}"/>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43" name="Graphic 83" descr="Man">
            <a:extLst>
              <a:ext uri="{FF2B5EF4-FFF2-40B4-BE49-F238E27FC236}">
                <a16:creationId xmlns:a16="http://schemas.microsoft.com/office/drawing/2014/main" id="{98D75FCE-4C1B-4A87-BE10-D53E817DB28A}"/>
              </a:ext>
            </a:extLst>
          </p:cNvPr>
          <p:cNvGrpSpPr/>
          <p:nvPr/>
        </p:nvGrpSpPr>
        <p:grpSpPr>
          <a:xfrm>
            <a:off x="11002290" y="5252721"/>
            <a:ext cx="269113" cy="523047"/>
            <a:chOff x="10031447" y="5557653"/>
            <a:chExt cx="291641" cy="596539"/>
          </a:xfrm>
          <a:solidFill>
            <a:srgbClr val="7C7C7C"/>
          </a:solidFill>
        </p:grpSpPr>
        <p:sp>
          <p:nvSpPr>
            <p:cNvPr id="245" name="Freeform: Shape 244">
              <a:extLst>
                <a:ext uri="{FF2B5EF4-FFF2-40B4-BE49-F238E27FC236}">
                  <a16:creationId xmlns:a16="http://schemas.microsoft.com/office/drawing/2014/main" id="{31A98F8A-5277-40D5-961E-E91760DED0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7F7FA5E1-308B-4C06-8D7A-1C87F151AC9B}"/>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1" name="Graphic 87" descr="Man">
            <a:extLst>
              <a:ext uri="{FF2B5EF4-FFF2-40B4-BE49-F238E27FC236}">
                <a16:creationId xmlns:a16="http://schemas.microsoft.com/office/drawing/2014/main" id="{E4CCFDDD-46EF-4F5B-9197-B06428129AF3}"/>
              </a:ext>
            </a:extLst>
          </p:cNvPr>
          <p:cNvGrpSpPr/>
          <p:nvPr/>
        </p:nvGrpSpPr>
        <p:grpSpPr>
          <a:xfrm>
            <a:off x="8336607" y="5252718"/>
            <a:ext cx="269113" cy="523047"/>
            <a:chOff x="7365764" y="5557650"/>
            <a:chExt cx="291641" cy="596539"/>
          </a:xfrm>
          <a:solidFill>
            <a:srgbClr val="330099"/>
          </a:solidFill>
        </p:grpSpPr>
        <p:sp>
          <p:nvSpPr>
            <p:cNvPr id="257" name="Freeform: Shape 256">
              <a:extLst>
                <a:ext uri="{FF2B5EF4-FFF2-40B4-BE49-F238E27FC236}">
                  <a16:creationId xmlns:a16="http://schemas.microsoft.com/office/drawing/2014/main" id="{A69D987A-B5FD-4AE0-8BF3-C2C3BDE49C1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DD28B1EE-C881-4843-B0E9-BF4001C4658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7" name="Picture 6" descr="A picture containing drawing&#10;&#10;Description automatically generated">
            <a:extLst>
              <a:ext uri="{FF2B5EF4-FFF2-40B4-BE49-F238E27FC236}">
                <a16:creationId xmlns:a16="http://schemas.microsoft.com/office/drawing/2014/main" id="{FBF96A68-DCF6-4792-874B-EAEB06CB8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88" y="1693084"/>
            <a:ext cx="1066808" cy="1066808"/>
          </a:xfrm>
          <a:prstGeom prst="rect">
            <a:avLst/>
          </a:prstGeom>
        </p:spPr>
      </p:pic>
      <p:pic>
        <p:nvPicPr>
          <p:cNvPr id="10" name="Picture 9" descr="A picture containing clock, monitor&#10;&#10;Description automatically generated">
            <a:extLst>
              <a:ext uri="{FF2B5EF4-FFF2-40B4-BE49-F238E27FC236}">
                <a16:creationId xmlns:a16="http://schemas.microsoft.com/office/drawing/2014/main" id="{2853A24D-BFEE-4971-8436-F1428C327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805" y="1541858"/>
            <a:ext cx="1200330" cy="1200330"/>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id="{90B8FB96-0FA3-4631-A778-E793785E8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046" y="1491897"/>
            <a:ext cx="1270521" cy="1270521"/>
          </a:xfrm>
          <a:prstGeom prst="rect">
            <a:avLst/>
          </a:prstGeom>
        </p:spPr>
      </p:pic>
      <p:pic>
        <p:nvPicPr>
          <p:cNvPr id="15" name="Graphic 14" descr="Close">
            <a:extLst>
              <a:ext uri="{FF2B5EF4-FFF2-40B4-BE49-F238E27FC236}">
                <a16:creationId xmlns:a16="http://schemas.microsoft.com/office/drawing/2014/main" id="{9A62C206-F0C3-47F4-9CDA-295848F643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0551" y="1724662"/>
            <a:ext cx="995789" cy="1049380"/>
          </a:xfrm>
          <a:prstGeom prst="rect">
            <a:avLst/>
          </a:prstGeom>
        </p:spPr>
      </p:pic>
      <p:pic>
        <p:nvPicPr>
          <p:cNvPr id="17" name="Picture 16" descr="A close up of a sign&#10;&#10;Description automatically generated">
            <a:extLst>
              <a:ext uri="{FF2B5EF4-FFF2-40B4-BE49-F238E27FC236}">
                <a16:creationId xmlns:a16="http://schemas.microsoft.com/office/drawing/2014/main" id="{1D014AE9-9C4F-47A0-8BFC-86EDEFEF29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4706" y="3752304"/>
            <a:ext cx="1363043" cy="136304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4EB74408-F97D-4E82-BA76-0A0085C2E7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049" y="3856829"/>
            <a:ext cx="1166239" cy="1166239"/>
          </a:xfrm>
          <a:prstGeom prst="rect">
            <a:avLst/>
          </a:prstGeom>
        </p:spPr>
      </p:pic>
      <p:sp>
        <p:nvSpPr>
          <p:cNvPr id="6" name="Title 1">
            <a:extLst>
              <a:ext uri="{FF2B5EF4-FFF2-40B4-BE49-F238E27FC236}">
                <a16:creationId xmlns:a16="http://schemas.microsoft.com/office/drawing/2014/main" id="{82E24D3A-1483-43ED-AAE3-35B3E19EC3E7}"/>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9" name="Title 1">
            <a:extLst>
              <a:ext uri="{FF2B5EF4-FFF2-40B4-BE49-F238E27FC236}">
                <a16:creationId xmlns:a16="http://schemas.microsoft.com/office/drawing/2014/main" id="{06865FB2-ABE1-4D5F-BE84-996CC5901E99}"/>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Bullying, safety and wellbeing</a:t>
            </a:r>
          </a:p>
        </p:txBody>
      </p:sp>
      <p:pic>
        <p:nvPicPr>
          <p:cNvPr id="2" name="Picture 1" descr="A picture containing light, drawing&#10;&#10;Description automatically generated">
            <a:extLst>
              <a:ext uri="{FF2B5EF4-FFF2-40B4-BE49-F238E27FC236}">
                <a16:creationId xmlns:a16="http://schemas.microsoft.com/office/drawing/2014/main" id="{A6F0F731-2DB0-43DF-9BCD-1330E56D32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pic>
        <p:nvPicPr>
          <p:cNvPr id="12" name="Picture 11" descr="Icon&#10;&#10;Description automatically generated">
            <a:extLst>
              <a:ext uri="{FF2B5EF4-FFF2-40B4-BE49-F238E27FC236}">
                <a16:creationId xmlns:a16="http://schemas.microsoft.com/office/drawing/2014/main" id="{ADD05878-6787-4B39-836D-A18322C1BD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58781" y="3776288"/>
            <a:ext cx="1283155" cy="1283155"/>
          </a:xfrm>
          <a:prstGeom prst="rect">
            <a:avLst/>
          </a:prstGeom>
        </p:spPr>
      </p:pic>
      <p:cxnSp>
        <p:nvCxnSpPr>
          <p:cNvPr id="315" name="Straight Connector 314">
            <a:extLst>
              <a:ext uri="{FF2B5EF4-FFF2-40B4-BE49-F238E27FC236}">
                <a16:creationId xmlns:a16="http://schemas.microsoft.com/office/drawing/2014/main" id="{DC27A11A-B53E-4C44-AF81-6BA857569E0D}"/>
              </a:ext>
            </a:extLst>
          </p:cNvPr>
          <p:cNvCxnSpPr>
            <a:cxnSpLocks/>
          </p:cNvCxnSpPr>
          <p:nvPr/>
        </p:nvCxnSpPr>
        <p:spPr>
          <a:xfrm>
            <a:off x="4009224" y="1539447"/>
            <a:ext cx="0" cy="4382544"/>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3D892E6-5155-4A48-9DA9-7040D21D52C1}"/>
              </a:ext>
            </a:extLst>
          </p:cNvPr>
          <p:cNvSpPr txBox="1"/>
          <p:nvPr/>
        </p:nvSpPr>
        <p:spPr>
          <a:xfrm>
            <a:off x="2199614" y="6033743"/>
            <a:ext cx="6511041" cy="738664"/>
          </a:xfrm>
          <a:prstGeom prst="rect">
            <a:avLst/>
          </a:prstGeom>
          <a:noFill/>
          <a:ln>
            <a:solidFill>
              <a:srgbClr val="330099"/>
            </a:solidFill>
          </a:ln>
        </p:spPr>
        <p:txBody>
          <a:bodyPr wrap="square" rtlCol="0">
            <a:spAutoFit/>
          </a:bodyPr>
          <a:lstStyle/>
          <a:p>
            <a:pPr algn="ctr"/>
            <a:r>
              <a:rPr lang="en-GB" sz="1400" dirty="0">
                <a:latin typeface="Arial" panose="020B0604020202020204" pitchFamily="34" charset="0"/>
                <a:cs typeface="Arial" panose="020B0604020202020204" pitchFamily="34" charset="0"/>
              </a:rPr>
              <a:t>Females were more likely than males to feel lonely some or most of the time.</a:t>
            </a:r>
          </a:p>
          <a:p>
            <a:pPr algn="ctr"/>
            <a:r>
              <a:rPr lang="en-GB" sz="1400" dirty="0">
                <a:latin typeface="Arial" panose="020B0604020202020204" pitchFamily="34" charset="0"/>
                <a:cs typeface="Arial" panose="020B0604020202020204" pitchFamily="34" charset="0"/>
              </a:rPr>
              <a:t>Male respondents were more likely than females not get the recommended amount of sleep on a school night.</a:t>
            </a:r>
          </a:p>
        </p:txBody>
      </p:sp>
      <p:grpSp>
        <p:nvGrpSpPr>
          <p:cNvPr id="204" name="Graphic 77" descr="Man">
            <a:extLst>
              <a:ext uri="{FF2B5EF4-FFF2-40B4-BE49-F238E27FC236}">
                <a16:creationId xmlns:a16="http://schemas.microsoft.com/office/drawing/2014/main" id="{27CA1A7A-044D-46E9-9976-F6E70B63BAA4}"/>
              </a:ext>
            </a:extLst>
          </p:cNvPr>
          <p:cNvGrpSpPr/>
          <p:nvPr/>
        </p:nvGrpSpPr>
        <p:grpSpPr>
          <a:xfrm>
            <a:off x="5101931" y="2905950"/>
            <a:ext cx="291645" cy="534386"/>
            <a:chOff x="9072877" y="5557653"/>
            <a:chExt cx="291641" cy="596527"/>
          </a:xfrm>
          <a:gradFill>
            <a:gsLst>
              <a:gs pos="50000">
                <a:srgbClr val="330099"/>
              </a:gs>
              <a:gs pos="50000">
                <a:schemeClr val="bg1">
                  <a:lumMod val="50000"/>
                </a:schemeClr>
              </a:gs>
            </a:gsLst>
            <a:lin ang="16200000" scaled="0"/>
          </a:gradFill>
        </p:grpSpPr>
        <p:sp>
          <p:nvSpPr>
            <p:cNvPr id="261" name="Freeform: Shape 260">
              <a:extLst>
                <a:ext uri="{FF2B5EF4-FFF2-40B4-BE49-F238E27FC236}">
                  <a16:creationId xmlns:a16="http://schemas.microsoft.com/office/drawing/2014/main" id="{EEA19CE9-1185-40F5-93D8-8D40673A32B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80FFDAD2-55E3-4615-9DDE-DEEF00AB4AD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96" name="Graphic 77" descr="Man">
            <a:extLst>
              <a:ext uri="{FF2B5EF4-FFF2-40B4-BE49-F238E27FC236}">
                <a16:creationId xmlns:a16="http://schemas.microsoft.com/office/drawing/2014/main" id="{5E9A4397-28EE-4598-BA1D-D5277BFEDB0A}"/>
              </a:ext>
            </a:extLst>
          </p:cNvPr>
          <p:cNvGrpSpPr/>
          <p:nvPr/>
        </p:nvGrpSpPr>
        <p:grpSpPr>
          <a:xfrm>
            <a:off x="9019480" y="2894306"/>
            <a:ext cx="291645" cy="534386"/>
            <a:chOff x="9072877" y="5557653"/>
            <a:chExt cx="291641" cy="596527"/>
          </a:xfrm>
          <a:gradFill>
            <a:gsLst>
              <a:gs pos="50000">
                <a:srgbClr val="330099"/>
              </a:gs>
              <a:gs pos="50000">
                <a:schemeClr val="bg1">
                  <a:lumMod val="50000"/>
                </a:schemeClr>
              </a:gs>
            </a:gsLst>
            <a:lin ang="16200000" scaled="0"/>
          </a:gradFill>
        </p:grpSpPr>
        <p:sp>
          <p:nvSpPr>
            <p:cNvPr id="297" name="Freeform: Shape 296">
              <a:extLst>
                <a:ext uri="{FF2B5EF4-FFF2-40B4-BE49-F238E27FC236}">
                  <a16:creationId xmlns:a16="http://schemas.microsoft.com/office/drawing/2014/main" id="{137872A3-4AF1-482F-8D3F-E20166BA4E53}"/>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453E1304-5A84-4298-A675-97CEED4141C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314" name="Graphic 75" descr="Man">
            <a:extLst>
              <a:ext uri="{FF2B5EF4-FFF2-40B4-BE49-F238E27FC236}">
                <a16:creationId xmlns:a16="http://schemas.microsoft.com/office/drawing/2014/main" id="{C3A8A2E1-6A5B-47E6-B6E9-F35882B0D3CD}"/>
              </a:ext>
            </a:extLst>
          </p:cNvPr>
          <p:cNvGrpSpPr/>
          <p:nvPr/>
        </p:nvGrpSpPr>
        <p:grpSpPr>
          <a:xfrm>
            <a:off x="9381623" y="2897055"/>
            <a:ext cx="269113" cy="523047"/>
            <a:chOff x="8750612" y="5557652"/>
            <a:chExt cx="291641" cy="596539"/>
          </a:xfrm>
          <a:solidFill>
            <a:schemeClr val="accent3">
              <a:lumMod val="75000"/>
            </a:schemeClr>
          </a:solidFill>
        </p:grpSpPr>
        <p:sp>
          <p:nvSpPr>
            <p:cNvPr id="316" name="Freeform: Shape 315">
              <a:extLst>
                <a:ext uri="{FF2B5EF4-FFF2-40B4-BE49-F238E27FC236}">
                  <a16:creationId xmlns:a16="http://schemas.microsoft.com/office/drawing/2014/main" id="{3E1632CF-B22B-4DE9-9540-44064D5EAE31}"/>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FA247BE0-79C0-4955-8CFB-A0E9CD2ECAC0}"/>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54" name="Graphic 77" descr="Man">
            <a:extLst>
              <a:ext uri="{FF2B5EF4-FFF2-40B4-BE49-F238E27FC236}">
                <a16:creationId xmlns:a16="http://schemas.microsoft.com/office/drawing/2014/main" id="{DA85B63C-EB0B-4F0A-8F6F-910ACA469265}"/>
              </a:ext>
            </a:extLst>
          </p:cNvPr>
          <p:cNvGrpSpPr/>
          <p:nvPr/>
        </p:nvGrpSpPr>
        <p:grpSpPr>
          <a:xfrm>
            <a:off x="1492244" y="5194471"/>
            <a:ext cx="291645" cy="534386"/>
            <a:chOff x="9072877" y="5557653"/>
            <a:chExt cx="291641" cy="596527"/>
          </a:xfrm>
          <a:gradFill>
            <a:gsLst>
              <a:gs pos="50000">
                <a:srgbClr val="330099"/>
              </a:gs>
              <a:gs pos="50000">
                <a:schemeClr val="bg1">
                  <a:lumMod val="50000"/>
                </a:schemeClr>
              </a:gs>
            </a:gsLst>
            <a:lin ang="16200000" scaled="0"/>
          </a:gradFill>
        </p:grpSpPr>
        <p:sp>
          <p:nvSpPr>
            <p:cNvPr id="355" name="Freeform: Shape 354">
              <a:extLst>
                <a:ext uri="{FF2B5EF4-FFF2-40B4-BE49-F238E27FC236}">
                  <a16:creationId xmlns:a16="http://schemas.microsoft.com/office/drawing/2014/main" id="{3B0BAA75-C64B-4B57-96C3-6CF0FE8618B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66DBE4B4-EF27-4B75-9EFF-C0FD7D9E2DEB}"/>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363" name="Graphic 77" descr="Man">
            <a:extLst>
              <a:ext uri="{FF2B5EF4-FFF2-40B4-BE49-F238E27FC236}">
                <a16:creationId xmlns:a16="http://schemas.microsoft.com/office/drawing/2014/main" id="{8B23F686-8C44-4B6F-B679-E572D2BB93F3}"/>
              </a:ext>
            </a:extLst>
          </p:cNvPr>
          <p:cNvGrpSpPr/>
          <p:nvPr/>
        </p:nvGrpSpPr>
        <p:grpSpPr>
          <a:xfrm>
            <a:off x="1842962" y="5200329"/>
            <a:ext cx="269113" cy="523047"/>
            <a:chOff x="9072875" y="5557653"/>
            <a:chExt cx="291641" cy="596539"/>
          </a:xfrm>
          <a:solidFill>
            <a:schemeClr val="accent3">
              <a:lumMod val="75000"/>
            </a:schemeClr>
          </a:solidFill>
        </p:grpSpPr>
        <p:sp>
          <p:nvSpPr>
            <p:cNvPr id="364" name="Freeform: Shape 363">
              <a:extLst>
                <a:ext uri="{FF2B5EF4-FFF2-40B4-BE49-F238E27FC236}">
                  <a16:creationId xmlns:a16="http://schemas.microsoft.com/office/drawing/2014/main" id="{656B6793-8486-464E-8C76-BD631B0CA366}"/>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CBD86BC7-E485-46E0-869A-86DECC33DC9A}"/>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66" name="Graphic 69" descr="Man">
            <a:extLst>
              <a:ext uri="{FF2B5EF4-FFF2-40B4-BE49-F238E27FC236}">
                <a16:creationId xmlns:a16="http://schemas.microsoft.com/office/drawing/2014/main" id="{1754FFAF-0B67-40BC-B985-5416798D587C}"/>
              </a:ext>
            </a:extLst>
          </p:cNvPr>
          <p:cNvGrpSpPr/>
          <p:nvPr/>
        </p:nvGrpSpPr>
        <p:grpSpPr>
          <a:xfrm>
            <a:off x="5105106" y="5252718"/>
            <a:ext cx="269113" cy="523047"/>
            <a:chOff x="7711976" y="5557650"/>
            <a:chExt cx="291641" cy="596539"/>
          </a:xfrm>
          <a:solidFill>
            <a:srgbClr val="330099"/>
          </a:solidFill>
        </p:grpSpPr>
        <p:sp>
          <p:nvSpPr>
            <p:cNvPr id="367" name="Freeform: Shape 366">
              <a:extLst>
                <a:ext uri="{FF2B5EF4-FFF2-40B4-BE49-F238E27FC236}">
                  <a16:creationId xmlns:a16="http://schemas.microsoft.com/office/drawing/2014/main" id="{CC515762-EFF2-4EE6-839A-46E48571D44E}"/>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BBDAECD8-DDDD-4D25-9D51-3B5197F699A7}"/>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9" name="Graphic 73" descr="Man">
            <a:extLst>
              <a:ext uri="{FF2B5EF4-FFF2-40B4-BE49-F238E27FC236}">
                <a16:creationId xmlns:a16="http://schemas.microsoft.com/office/drawing/2014/main" id="{64B6DD51-B3DF-4359-86B2-C784B7A4790F}"/>
              </a:ext>
            </a:extLst>
          </p:cNvPr>
          <p:cNvGrpSpPr/>
          <p:nvPr/>
        </p:nvGrpSpPr>
        <p:grpSpPr>
          <a:xfrm>
            <a:off x="9707771" y="5252718"/>
            <a:ext cx="269113" cy="523047"/>
            <a:chOff x="8404400" y="5557651"/>
            <a:chExt cx="291641" cy="596539"/>
          </a:xfrm>
          <a:solidFill>
            <a:srgbClr val="330099"/>
          </a:solidFill>
        </p:grpSpPr>
        <p:sp>
          <p:nvSpPr>
            <p:cNvPr id="370" name="Freeform: Shape 369">
              <a:extLst>
                <a:ext uri="{FF2B5EF4-FFF2-40B4-BE49-F238E27FC236}">
                  <a16:creationId xmlns:a16="http://schemas.microsoft.com/office/drawing/2014/main" id="{3561FF8C-2794-4CA8-95E3-32ED5177ADE9}"/>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0FC37F0F-C66C-4336-BA9A-5B699F8ECA6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spTree>
    <p:extLst>
      <p:ext uri="{BB962C8B-B14F-4D97-AF65-F5344CB8AC3E}">
        <p14:creationId xmlns:p14="http://schemas.microsoft.com/office/powerpoint/2010/main" val="56695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9</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78" name="Straight Connector 177">
            <a:extLst>
              <a:ext uri="{FF2B5EF4-FFF2-40B4-BE49-F238E27FC236}">
                <a16:creationId xmlns:a16="http://schemas.microsoft.com/office/drawing/2014/main" id="{0D9B55F9-15C2-4A52-8012-15E7BB377812}"/>
              </a:ext>
            </a:extLst>
          </p:cNvPr>
          <p:cNvCxnSpPr>
            <a:cxnSpLocks/>
          </p:cNvCxnSpPr>
          <p:nvPr/>
        </p:nvCxnSpPr>
        <p:spPr>
          <a:xfrm>
            <a:off x="4130211" y="1646719"/>
            <a:ext cx="0" cy="217812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8026947"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88" name="Graphic 85" descr="Man">
            <a:extLst>
              <a:ext uri="{FF2B5EF4-FFF2-40B4-BE49-F238E27FC236}">
                <a16:creationId xmlns:a16="http://schemas.microsoft.com/office/drawing/2014/main" id="{91752D56-528D-424E-B08E-C64187F89F43}"/>
              </a:ext>
            </a:extLst>
          </p:cNvPr>
          <p:cNvGrpSpPr/>
          <p:nvPr/>
        </p:nvGrpSpPr>
        <p:grpSpPr>
          <a:xfrm>
            <a:off x="3492726" y="319426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89" name="Graphic 69" descr="Man">
            <a:extLst>
              <a:ext uri="{FF2B5EF4-FFF2-40B4-BE49-F238E27FC236}">
                <a16:creationId xmlns:a16="http://schemas.microsoft.com/office/drawing/2014/main" id="{6623C13A-F49B-43EC-ABCF-4E6DA81D9FDC}"/>
              </a:ext>
            </a:extLst>
          </p:cNvPr>
          <p:cNvGrpSpPr/>
          <p:nvPr/>
        </p:nvGrpSpPr>
        <p:grpSpPr>
          <a:xfrm>
            <a:off x="855100" y="3194263"/>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2E5724A6-4963-49BD-8B0A-5E394043061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17B6616-4A65-4F96-81F0-E3B0D2AE678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201312" y="3194264"/>
            <a:ext cx="269113" cy="523047"/>
            <a:chOff x="8058188" y="5557651"/>
            <a:chExt cx="291641" cy="596539"/>
          </a:xfrm>
          <a:solidFill>
            <a:srgbClr val="330099"/>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1893736" y="3194265"/>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215999" y="319426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536208" y="319426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56416" y="319426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0" name="Graphic 83" descr="Man">
            <a:extLst>
              <a:ext uri="{FF2B5EF4-FFF2-40B4-BE49-F238E27FC236}">
                <a16:creationId xmlns:a16="http://schemas.microsoft.com/office/drawing/2014/main" id="{70D6DCDC-7F64-4C62-8249-1561F8013C60}"/>
              </a:ext>
            </a:extLst>
          </p:cNvPr>
          <p:cNvGrpSpPr/>
          <p:nvPr/>
        </p:nvGrpSpPr>
        <p:grpSpPr>
          <a:xfrm>
            <a:off x="3174571" y="3194266"/>
            <a:ext cx="269113" cy="523047"/>
            <a:chOff x="10031447" y="5557653"/>
            <a:chExt cx="291641" cy="596539"/>
          </a:xfrm>
          <a:solidFill>
            <a:schemeClr val="accent3">
              <a:lumMod val="75000"/>
            </a:schemeClr>
          </a:solidFill>
        </p:grpSpPr>
        <p:sp>
          <p:nvSpPr>
            <p:cNvPr id="235" name="Freeform: Shape 234">
              <a:extLst>
                <a:ext uri="{FF2B5EF4-FFF2-40B4-BE49-F238E27FC236}">
                  <a16:creationId xmlns:a16="http://schemas.microsoft.com/office/drawing/2014/main" id="{FBCFB0EC-3EA8-40C8-BBDD-4226CB76D0A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1D2A3759-D704-49F4-B480-2E8BA2A0B3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508888" y="319426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7433492" y="3205594"/>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6" name="Graphic 75" descr="Man">
            <a:extLst>
              <a:ext uri="{FF2B5EF4-FFF2-40B4-BE49-F238E27FC236}">
                <a16:creationId xmlns:a16="http://schemas.microsoft.com/office/drawing/2014/main" id="{97592C1C-A743-4B1C-B383-531C026848C7}"/>
              </a:ext>
            </a:extLst>
          </p:cNvPr>
          <p:cNvGrpSpPr/>
          <p:nvPr/>
        </p:nvGrpSpPr>
        <p:grpSpPr>
          <a:xfrm>
            <a:off x="5834502" y="3205592"/>
            <a:ext cx="269113" cy="523047"/>
            <a:chOff x="8750612" y="5557652"/>
            <a:chExt cx="291641" cy="596539"/>
          </a:xfrm>
          <a:solidFill>
            <a:schemeClr val="accent3">
              <a:lumMod val="75000"/>
            </a:schemeClr>
          </a:solidFill>
        </p:grpSpPr>
        <p:sp>
          <p:nvSpPr>
            <p:cNvPr id="282" name="Freeform: Shape 281">
              <a:extLst>
                <a:ext uri="{FF2B5EF4-FFF2-40B4-BE49-F238E27FC236}">
                  <a16:creationId xmlns:a16="http://schemas.microsoft.com/office/drawing/2014/main" id="{688427B8-F0B8-4822-B650-BF2433A82B1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BCF9D47-22AC-4753-8849-6702F76889D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7" name="Graphic 77" descr="Man">
            <a:extLst>
              <a:ext uri="{FF2B5EF4-FFF2-40B4-BE49-F238E27FC236}">
                <a16:creationId xmlns:a16="http://schemas.microsoft.com/office/drawing/2014/main" id="{EFAB8A2B-22B4-40B7-A425-2DFDEB377181}"/>
              </a:ext>
            </a:extLst>
          </p:cNvPr>
          <p:cNvGrpSpPr/>
          <p:nvPr/>
        </p:nvGrpSpPr>
        <p:grpSpPr>
          <a:xfrm>
            <a:off x="6156765" y="3205593"/>
            <a:ext cx="269113" cy="523047"/>
            <a:chOff x="9072875" y="5557653"/>
            <a:chExt cx="291641" cy="596539"/>
          </a:xfrm>
          <a:solidFill>
            <a:schemeClr val="accent3">
              <a:lumMod val="75000"/>
            </a:schemeClr>
          </a:solidFill>
        </p:grpSpPr>
        <p:sp>
          <p:nvSpPr>
            <p:cNvPr id="280" name="Freeform: Shape 279">
              <a:extLst>
                <a:ext uri="{FF2B5EF4-FFF2-40B4-BE49-F238E27FC236}">
                  <a16:creationId xmlns:a16="http://schemas.microsoft.com/office/drawing/2014/main" id="{71BFDB1E-2365-479F-880B-D13CDE1A5C2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1BC8C47-5ADA-450B-8178-7073496991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6476974" y="3205593"/>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6797182" y="3205593"/>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7115337" y="3205593"/>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449654" y="3205590"/>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3" name="Graphic 85" descr="Man">
            <a:extLst>
              <a:ext uri="{FF2B5EF4-FFF2-40B4-BE49-F238E27FC236}">
                <a16:creationId xmlns:a16="http://schemas.microsoft.com/office/drawing/2014/main" id="{9BA29727-587C-4F7F-BCC2-09BB3099A3B4}"/>
              </a:ext>
            </a:extLst>
          </p:cNvPr>
          <p:cNvGrpSpPr/>
          <p:nvPr/>
        </p:nvGrpSpPr>
        <p:grpSpPr>
          <a:xfrm>
            <a:off x="7171358" y="5552358"/>
            <a:ext cx="269113" cy="523047"/>
            <a:chOff x="10349602" y="5557654"/>
            <a:chExt cx="291641" cy="596539"/>
          </a:xfrm>
          <a:solidFill>
            <a:srgbClr val="7C7C7C"/>
          </a:solidFill>
        </p:grpSpPr>
        <p:sp>
          <p:nvSpPr>
            <p:cNvPr id="321" name="Freeform: Shape 320">
              <a:extLst>
                <a:ext uri="{FF2B5EF4-FFF2-40B4-BE49-F238E27FC236}">
                  <a16:creationId xmlns:a16="http://schemas.microsoft.com/office/drawing/2014/main" id="{BFA77E09-E2A1-4D51-A809-52B0F2D95EB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0D409760-ADE5-4DD0-9A8A-6ACC6CFA70B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94" name="Graphic 69" descr="Man">
            <a:extLst>
              <a:ext uri="{FF2B5EF4-FFF2-40B4-BE49-F238E27FC236}">
                <a16:creationId xmlns:a16="http://schemas.microsoft.com/office/drawing/2014/main" id="{C0FDFCEF-F3B9-45F6-870E-B70BB99946DA}"/>
              </a:ext>
            </a:extLst>
          </p:cNvPr>
          <p:cNvGrpSpPr/>
          <p:nvPr/>
        </p:nvGrpSpPr>
        <p:grpSpPr>
          <a:xfrm>
            <a:off x="4533732" y="5552354"/>
            <a:ext cx="269113" cy="523047"/>
            <a:chOff x="7711976" y="5557650"/>
            <a:chExt cx="291641" cy="596539"/>
          </a:xfrm>
          <a:solidFill>
            <a:srgbClr val="330099"/>
          </a:solidFill>
        </p:grpSpPr>
        <p:sp>
          <p:nvSpPr>
            <p:cNvPr id="319" name="Freeform: Shape 318">
              <a:extLst>
                <a:ext uri="{FF2B5EF4-FFF2-40B4-BE49-F238E27FC236}">
                  <a16:creationId xmlns:a16="http://schemas.microsoft.com/office/drawing/2014/main" id="{7E06EA04-D6CF-4C70-A132-056BD26F1AA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8FE9C6A-F29E-4C81-A2DA-5E22E0BE8B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5" name="Graphic 71" descr="Man">
            <a:extLst>
              <a:ext uri="{FF2B5EF4-FFF2-40B4-BE49-F238E27FC236}">
                <a16:creationId xmlns:a16="http://schemas.microsoft.com/office/drawing/2014/main" id="{51136C1C-9D1E-4DDD-995B-E5D5C3C0A5AF}"/>
              </a:ext>
            </a:extLst>
          </p:cNvPr>
          <p:cNvGrpSpPr/>
          <p:nvPr/>
        </p:nvGrpSpPr>
        <p:grpSpPr>
          <a:xfrm>
            <a:off x="4879944" y="5552355"/>
            <a:ext cx="269113" cy="523047"/>
            <a:chOff x="8058188" y="5557651"/>
            <a:chExt cx="291641" cy="596539"/>
          </a:xfrm>
          <a:solidFill>
            <a:srgbClr val="330099"/>
          </a:solidFill>
        </p:grpSpPr>
        <p:sp>
          <p:nvSpPr>
            <p:cNvPr id="317" name="Freeform: Shape 316">
              <a:extLst>
                <a:ext uri="{FF2B5EF4-FFF2-40B4-BE49-F238E27FC236}">
                  <a16:creationId xmlns:a16="http://schemas.microsoft.com/office/drawing/2014/main" id="{521BDF58-F89A-48B9-BC3E-9C88B7201576}"/>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4E113EEF-A6B8-49A6-80DC-696F11CD65A4}"/>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7" name="Graphic 75" descr="Man">
            <a:extLst>
              <a:ext uri="{FF2B5EF4-FFF2-40B4-BE49-F238E27FC236}">
                <a16:creationId xmlns:a16="http://schemas.microsoft.com/office/drawing/2014/main" id="{0A421A25-1F8E-4E23-AF73-40EFB7D134C0}"/>
              </a:ext>
            </a:extLst>
          </p:cNvPr>
          <p:cNvGrpSpPr/>
          <p:nvPr/>
        </p:nvGrpSpPr>
        <p:grpSpPr>
          <a:xfrm>
            <a:off x="5572368" y="5552356"/>
            <a:ext cx="269113" cy="523047"/>
            <a:chOff x="8750612" y="5557652"/>
            <a:chExt cx="291641" cy="596539"/>
          </a:xfrm>
          <a:solidFill>
            <a:schemeClr val="accent3">
              <a:lumMod val="75000"/>
            </a:schemeClr>
          </a:solidFill>
        </p:grpSpPr>
        <p:sp>
          <p:nvSpPr>
            <p:cNvPr id="313" name="Freeform: Shape 312">
              <a:extLst>
                <a:ext uri="{FF2B5EF4-FFF2-40B4-BE49-F238E27FC236}">
                  <a16:creationId xmlns:a16="http://schemas.microsoft.com/office/drawing/2014/main" id="{4B415C0A-7889-41B4-95EB-0C2B180C48C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086B5DF9-7544-4125-9D87-375216F0ECFF}"/>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8" name="Graphic 77" descr="Man">
            <a:extLst>
              <a:ext uri="{FF2B5EF4-FFF2-40B4-BE49-F238E27FC236}">
                <a16:creationId xmlns:a16="http://schemas.microsoft.com/office/drawing/2014/main" id="{A4881F99-D5FF-47C0-9446-FFEB223A14C0}"/>
              </a:ext>
            </a:extLst>
          </p:cNvPr>
          <p:cNvGrpSpPr/>
          <p:nvPr/>
        </p:nvGrpSpPr>
        <p:grpSpPr>
          <a:xfrm>
            <a:off x="5894631" y="5552357"/>
            <a:ext cx="269113" cy="523047"/>
            <a:chOff x="9072875" y="5557653"/>
            <a:chExt cx="291641" cy="596539"/>
          </a:xfrm>
          <a:solidFill>
            <a:schemeClr val="accent3">
              <a:lumMod val="75000"/>
            </a:schemeClr>
          </a:solidFill>
        </p:grpSpPr>
        <p:sp>
          <p:nvSpPr>
            <p:cNvPr id="311" name="Freeform: Shape 310">
              <a:extLst>
                <a:ext uri="{FF2B5EF4-FFF2-40B4-BE49-F238E27FC236}">
                  <a16:creationId xmlns:a16="http://schemas.microsoft.com/office/drawing/2014/main" id="{CEDD00A7-313B-4C6F-92E4-1B1A055D550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5C3D8862-03A7-45B9-9B12-8A7049EEBC7F}"/>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9" name="Graphic 79" descr="Man">
            <a:extLst>
              <a:ext uri="{FF2B5EF4-FFF2-40B4-BE49-F238E27FC236}">
                <a16:creationId xmlns:a16="http://schemas.microsoft.com/office/drawing/2014/main" id="{0E5183F4-3F2F-45E0-AC51-EDB4E4E1ABDD}"/>
              </a:ext>
            </a:extLst>
          </p:cNvPr>
          <p:cNvGrpSpPr/>
          <p:nvPr/>
        </p:nvGrpSpPr>
        <p:grpSpPr>
          <a:xfrm>
            <a:off x="6214840" y="5552357"/>
            <a:ext cx="269113" cy="523047"/>
            <a:chOff x="9393084" y="5557653"/>
            <a:chExt cx="291641" cy="596539"/>
          </a:xfrm>
          <a:solidFill>
            <a:schemeClr val="accent3">
              <a:lumMod val="75000"/>
            </a:schemeClr>
          </a:solidFill>
        </p:grpSpPr>
        <p:sp>
          <p:nvSpPr>
            <p:cNvPr id="309" name="Freeform: Shape 308">
              <a:extLst>
                <a:ext uri="{FF2B5EF4-FFF2-40B4-BE49-F238E27FC236}">
                  <a16:creationId xmlns:a16="http://schemas.microsoft.com/office/drawing/2014/main" id="{936BC434-5CF0-4CE4-BC03-52CF47A22571}"/>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6B23C576-59EA-4FAB-9B4A-452E95A63CD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0" name="Graphic 81" descr="Man">
            <a:extLst>
              <a:ext uri="{FF2B5EF4-FFF2-40B4-BE49-F238E27FC236}">
                <a16:creationId xmlns:a16="http://schemas.microsoft.com/office/drawing/2014/main" id="{80F02EB0-160C-4BEF-85E1-2AFEE0176038}"/>
              </a:ext>
            </a:extLst>
          </p:cNvPr>
          <p:cNvGrpSpPr/>
          <p:nvPr/>
        </p:nvGrpSpPr>
        <p:grpSpPr>
          <a:xfrm>
            <a:off x="6535048" y="5552357"/>
            <a:ext cx="269113" cy="523047"/>
            <a:chOff x="9713292" y="5557653"/>
            <a:chExt cx="291641" cy="596539"/>
          </a:xfrm>
          <a:solidFill>
            <a:schemeClr val="accent3">
              <a:lumMod val="75000"/>
            </a:schemeClr>
          </a:solidFill>
        </p:grpSpPr>
        <p:sp>
          <p:nvSpPr>
            <p:cNvPr id="307" name="Freeform: Shape 306">
              <a:extLst>
                <a:ext uri="{FF2B5EF4-FFF2-40B4-BE49-F238E27FC236}">
                  <a16:creationId xmlns:a16="http://schemas.microsoft.com/office/drawing/2014/main" id="{D7E289FE-26C8-457B-B30C-9A622DD8DFC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8FA97417-4A8D-4667-B3DD-A27B10EC4D7F}"/>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1" name="Graphic 83" descr="Man">
            <a:extLst>
              <a:ext uri="{FF2B5EF4-FFF2-40B4-BE49-F238E27FC236}">
                <a16:creationId xmlns:a16="http://schemas.microsoft.com/office/drawing/2014/main" id="{71CDF50E-97D9-4B54-99D3-0DDC621FCEF7}"/>
              </a:ext>
            </a:extLst>
          </p:cNvPr>
          <p:cNvGrpSpPr/>
          <p:nvPr/>
        </p:nvGrpSpPr>
        <p:grpSpPr>
          <a:xfrm>
            <a:off x="6853203" y="5552357"/>
            <a:ext cx="269113" cy="523047"/>
            <a:chOff x="10031447" y="5557653"/>
            <a:chExt cx="291641" cy="596539"/>
          </a:xfrm>
          <a:solidFill>
            <a:schemeClr val="accent3">
              <a:lumMod val="75000"/>
            </a:schemeClr>
          </a:solidFill>
        </p:grpSpPr>
        <p:sp>
          <p:nvSpPr>
            <p:cNvPr id="305" name="Freeform: Shape 304">
              <a:extLst>
                <a:ext uri="{FF2B5EF4-FFF2-40B4-BE49-F238E27FC236}">
                  <a16:creationId xmlns:a16="http://schemas.microsoft.com/office/drawing/2014/main" id="{0306226A-7E71-4213-A787-DF26DAB172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4B7164D9-1B05-4F3C-8DAD-96B9DFC3830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2" name="Graphic 87" descr="Man">
            <a:extLst>
              <a:ext uri="{FF2B5EF4-FFF2-40B4-BE49-F238E27FC236}">
                <a16:creationId xmlns:a16="http://schemas.microsoft.com/office/drawing/2014/main" id="{55CADA82-82D9-47BE-B884-A846FA3C0F52}"/>
              </a:ext>
            </a:extLst>
          </p:cNvPr>
          <p:cNvGrpSpPr/>
          <p:nvPr/>
        </p:nvGrpSpPr>
        <p:grpSpPr>
          <a:xfrm>
            <a:off x="4187520" y="5552354"/>
            <a:ext cx="269113" cy="523047"/>
            <a:chOff x="7365764" y="5557650"/>
            <a:chExt cx="291641" cy="596539"/>
          </a:xfrm>
          <a:solidFill>
            <a:srgbClr val="330099"/>
          </a:solidFill>
        </p:grpSpPr>
        <p:sp>
          <p:nvSpPr>
            <p:cNvPr id="303" name="Freeform: Shape 302">
              <a:extLst>
                <a:ext uri="{FF2B5EF4-FFF2-40B4-BE49-F238E27FC236}">
                  <a16:creationId xmlns:a16="http://schemas.microsoft.com/office/drawing/2014/main" id="{C4BF7D9B-2601-4DBB-8E86-F3F0110AEC0F}"/>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0116A143-DD1E-4FBD-BBFD-5B4A5063322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4" name="Graphic 85" descr="Man">
            <a:extLst>
              <a:ext uri="{FF2B5EF4-FFF2-40B4-BE49-F238E27FC236}">
                <a16:creationId xmlns:a16="http://schemas.microsoft.com/office/drawing/2014/main" id="{6D1CDC2E-7DBB-4969-A790-4381BC7B1C31}"/>
              </a:ext>
            </a:extLst>
          </p:cNvPr>
          <p:cNvGrpSpPr/>
          <p:nvPr/>
        </p:nvGrpSpPr>
        <p:grpSpPr>
          <a:xfrm>
            <a:off x="11362009" y="3194263"/>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8724383" y="3194259"/>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6" name="Graphic 71" descr="Man">
            <a:extLst>
              <a:ext uri="{FF2B5EF4-FFF2-40B4-BE49-F238E27FC236}">
                <a16:creationId xmlns:a16="http://schemas.microsoft.com/office/drawing/2014/main" id="{AB33D181-47B3-4081-A476-C3092C44DAD1}"/>
              </a:ext>
            </a:extLst>
          </p:cNvPr>
          <p:cNvGrpSpPr/>
          <p:nvPr/>
        </p:nvGrpSpPr>
        <p:grpSpPr>
          <a:xfrm>
            <a:off x="9070595" y="3194260"/>
            <a:ext cx="269113" cy="523047"/>
            <a:chOff x="8058188" y="5557651"/>
            <a:chExt cx="291641" cy="596539"/>
          </a:xfrm>
          <a:solidFill>
            <a:srgbClr val="330099"/>
          </a:solidFill>
        </p:grpSpPr>
        <p:sp>
          <p:nvSpPr>
            <p:cNvPr id="348" name="Freeform: Shape 347">
              <a:extLst>
                <a:ext uri="{FF2B5EF4-FFF2-40B4-BE49-F238E27FC236}">
                  <a16:creationId xmlns:a16="http://schemas.microsoft.com/office/drawing/2014/main" id="{B2118BDB-15A9-4C72-88FE-61EB6DF5261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207E807-4F17-4499-9F1B-3B3B907A027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7" name="Graphic 73" descr="Man">
            <a:extLst>
              <a:ext uri="{FF2B5EF4-FFF2-40B4-BE49-F238E27FC236}">
                <a16:creationId xmlns:a16="http://schemas.microsoft.com/office/drawing/2014/main" id="{4999E465-9D09-4F23-9315-66E1060C59E3}"/>
              </a:ext>
            </a:extLst>
          </p:cNvPr>
          <p:cNvGrpSpPr/>
          <p:nvPr/>
        </p:nvGrpSpPr>
        <p:grpSpPr>
          <a:xfrm>
            <a:off x="9416807" y="3194260"/>
            <a:ext cx="269113" cy="523047"/>
            <a:chOff x="8404400" y="5557651"/>
            <a:chExt cx="291641" cy="596539"/>
          </a:xfrm>
          <a:solidFill>
            <a:srgbClr val="330099"/>
          </a:solidFill>
        </p:grpSpPr>
        <p:sp>
          <p:nvSpPr>
            <p:cNvPr id="346" name="Freeform: Shape 345">
              <a:extLst>
                <a:ext uri="{FF2B5EF4-FFF2-40B4-BE49-F238E27FC236}">
                  <a16:creationId xmlns:a16="http://schemas.microsoft.com/office/drawing/2014/main" id="{70DAF04B-9D8F-4027-9A2F-C691ED05C70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A3F5BF3C-DD83-4D02-AB14-71DD337ECB4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9763019" y="3194261"/>
            <a:ext cx="269113" cy="523047"/>
            <a:chOff x="8750612" y="5557652"/>
            <a:chExt cx="291641" cy="596539"/>
          </a:xfrm>
          <a:solidFill>
            <a:srgbClr val="330099"/>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10085282" y="3194262"/>
            <a:ext cx="269113" cy="523047"/>
            <a:chOff x="9072875" y="5557653"/>
            <a:chExt cx="291641" cy="596539"/>
          </a:xfrm>
          <a:solidFill>
            <a:srgbClr val="330099"/>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10405491" y="3194262"/>
            <a:ext cx="269113" cy="523047"/>
            <a:chOff x="9393084" y="5557653"/>
            <a:chExt cx="291641" cy="596539"/>
          </a:xfrm>
          <a:solidFill>
            <a:srgbClr val="330099"/>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8378171" y="3194259"/>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6" name="TextBox 385">
            <a:extLst>
              <a:ext uri="{FF2B5EF4-FFF2-40B4-BE49-F238E27FC236}">
                <a16:creationId xmlns:a16="http://schemas.microsoft.com/office/drawing/2014/main" id="{F50DCE1D-9724-4620-9684-58E8FCE7C2D0}"/>
              </a:ext>
            </a:extLst>
          </p:cNvPr>
          <p:cNvSpPr txBox="1"/>
          <p:nvPr/>
        </p:nvSpPr>
        <p:spPr>
          <a:xfrm>
            <a:off x="1740887" y="1771947"/>
            <a:ext cx="2500170" cy="1323439"/>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35%</a:t>
            </a:r>
            <a:r>
              <a:rPr lang="en-GB" sz="2000" dirty="0">
                <a:latin typeface="Arial" panose="020B0604020202020204" pitchFamily="34" charset="0"/>
                <a:cs typeface="Arial" panose="020B0604020202020204" pitchFamily="34" charset="0"/>
              </a:rPr>
              <a:t> go the countryside ‘hardly ever’ or ‘never’ in their own time</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5731281" y="2080321"/>
            <a:ext cx="2167904" cy="70788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16%</a:t>
            </a:r>
            <a:r>
              <a:rPr lang="en-GB" sz="2000" dirty="0">
                <a:latin typeface="Arial" panose="020B0604020202020204" pitchFamily="34" charset="0"/>
                <a:cs typeface="Arial" panose="020B0604020202020204" pitchFamily="34" charset="0"/>
              </a:rPr>
              <a:t> never read a book at home</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9701690" y="1936623"/>
            <a:ext cx="2221993"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81%</a:t>
            </a:r>
            <a:r>
              <a:rPr lang="en-GB" sz="2000" dirty="0">
                <a:latin typeface="Arial" panose="020B0604020202020204" pitchFamily="34" charset="0"/>
                <a:cs typeface="Arial" panose="020B0604020202020204" pitchFamily="34" charset="0"/>
              </a:rPr>
              <a:t> use YouTube most days or every day</a:t>
            </a:r>
          </a:p>
        </p:txBody>
      </p:sp>
      <p:sp>
        <p:nvSpPr>
          <p:cNvPr id="389" name="TextBox 388">
            <a:extLst>
              <a:ext uri="{FF2B5EF4-FFF2-40B4-BE49-F238E27FC236}">
                <a16:creationId xmlns:a16="http://schemas.microsoft.com/office/drawing/2014/main" id="{EDA5B0E9-9F61-4D12-A1F6-135E915C7BD2}"/>
              </a:ext>
            </a:extLst>
          </p:cNvPr>
          <p:cNvSpPr txBox="1"/>
          <p:nvPr/>
        </p:nvSpPr>
        <p:spPr>
          <a:xfrm>
            <a:off x="9700112" y="4255753"/>
            <a:ext cx="2210019"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51%</a:t>
            </a:r>
            <a:r>
              <a:rPr lang="en-GB" sz="2000" dirty="0">
                <a:latin typeface="Arial" panose="020B0604020202020204" pitchFamily="34" charset="0"/>
                <a:cs typeface="Arial" panose="020B0604020202020204" pitchFamily="34" charset="0"/>
              </a:rPr>
              <a:t> use Instagram most days or every day</a:t>
            </a:r>
          </a:p>
        </p:txBody>
      </p:sp>
      <p:sp>
        <p:nvSpPr>
          <p:cNvPr id="5" name="TextBox 4">
            <a:extLst>
              <a:ext uri="{FF2B5EF4-FFF2-40B4-BE49-F238E27FC236}">
                <a16:creationId xmlns:a16="http://schemas.microsoft.com/office/drawing/2014/main" id="{4EEB1333-45F3-4A93-A280-D536A000F5F0}"/>
              </a:ext>
            </a:extLst>
          </p:cNvPr>
          <p:cNvSpPr txBox="1"/>
          <p:nvPr/>
        </p:nvSpPr>
        <p:spPr>
          <a:xfrm>
            <a:off x="5242569" y="4265338"/>
            <a:ext cx="2463130"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35%</a:t>
            </a:r>
            <a:r>
              <a:rPr lang="en-GB" sz="2000" dirty="0">
                <a:latin typeface="Arial" panose="020B0604020202020204" pitchFamily="34" charset="0"/>
                <a:cs typeface="Arial" panose="020B0604020202020204" pitchFamily="34" charset="0"/>
              </a:rPr>
              <a:t> spend more than five hours a week online gaming</a:t>
            </a:r>
          </a:p>
        </p:txBody>
      </p:sp>
      <p:grpSp>
        <p:nvGrpSpPr>
          <p:cNvPr id="205" name="Graphic 85" descr="Man">
            <a:extLst>
              <a:ext uri="{FF2B5EF4-FFF2-40B4-BE49-F238E27FC236}">
                <a16:creationId xmlns:a16="http://schemas.microsoft.com/office/drawing/2014/main" id="{C047A063-77CB-4B5A-886D-9116735F1F89}"/>
              </a:ext>
            </a:extLst>
          </p:cNvPr>
          <p:cNvGrpSpPr/>
          <p:nvPr/>
        </p:nvGrpSpPr>
        <p:grpSpPr>
          <a:xfrm>
            <a:off x="11362009" y="5552362"/>
            <a:ext cx="269113" cy="523047"/>
            <a:chOff x="10349602" y="5557654"/>
            <a:chExt cx="291641" cy="596539"/>
          </a:xfrm>
          <a:solidFill>
            <a:srgbClr val="7C7C7C"/>
          </a:solidFill>
        </p:grpSpPr>
        <p:sp>
          <p:nvSpPr>
            <p:cNvPr id="206" name="Freeform: Shape 205">
              <a:extLst>
                <a:ext uri="{FF2B5EF4-FFF2-40B4-BE49-F238E27FC236}">
                  <a16:creationId xmlns:a16="http://schemas.microsoft.com/office/drawing/2014/main" id="{8E787DA7-0255-4AF7-9EC4-D98E45AB9134}"/>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5E40FA6-F781-4FF6-A03E-7BBEEC2DA40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8" name="Graphic 69" descr="Man">
            <a:extLst>
              <a:ext uri="{FF2B5EF4-FFF2-40B4-BE49-F238E27FC236}">
                <a16:creationId xmlns:a16="http://schemas.microsoft.com/office/drawing/2014/main" id="{CCEA1304-36D3-4FBF-8363-65F38CB4C145}"/>
              </a:ext>
            </a:extLst>
          </p:cNvPr>
          <p:cNvGrpSpPr/>
          <p:nvPr/>
        </p:nvGrpSpPr>
        <p:grpSpPr>
          <a:xfrm>
            <a:off x="8724383" y="5552358"/>
            <a:ext cx="269113" cy="523047"/>
            <a:chOff x="7711976" y="5557650"/>
            <a:chExt cx="291641" cy="596539"/>
          </a:xfrm>
          <a:solidFill>
            <a:srgbClr val="330099"/>
          </a:solidFill>
        </p:grpSpPr>
        <p:sp>
          <p:nvSpPr>
            <p:cNvPr id="209" name="Freeform: Shape 208">
              <a:extLst>
                <a:ext uri="{FF2B5EF4-FFF2-40B4-BE49-F238E27FC236}">
                  <a16:creationId xmlns:a16="http://schemas.microsoft.com/office/drawing/2014/main" id="{05832582-2045-4EB6-8E81-BDB596858284}"/>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A97842BB-F650-49A9-87BB-50EC7855BD7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11" name="Graphic 71" descr="Man">
            <a:extLst>
              <a:ext uri="{FF2B5EF4-FFF2-40B4-BE49-F238E27FC236}">
                <a16:creationId xmlns:a16="http://schemas.microsoft.com/office/drawing/2014/main" id="{59788F13-6827-4261-9F6B-171308058E9F}"/>
              </a:ext>
            </a:extLst>
          </p:cNvPr>
          <p:cNvGrpSpPr/>
          <p:nvPr/>
        </p:nvGrpSpPr>
        <p:grpSpPr>
          <a:xfrm>
            <a:off x="9070595" y="5552359"/>
            <a:ext cx="269113" cy="523047"/>
            <a:chOff x="8058188" y="5557651"/>
            <a:chExt cx="291641" cy="596539"/>
          </a:xfrm>
          <a:solidFill>
            <a:srgbClr val="330099"/>
          </a:solidFill>
        </p:grpSpPr>
        <p:sp>
          <p:nvSpPr>
            <p:cNvPr id="212" name="Freeform: Shape 211">
              <a:extLst>
                <a:ext uri="{FF2B5EF4-FFF2-40B4-BE49-F238E27FC236}">
                  <a16:creationId xmlns:a16="http://schemas.microsoft.com/office/drawing/2014/main" id="{9949B320-BA47-4A75-B720-8CEC97E9114F}"/>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9D861FCE-F13F-41CE-86E5-FBF7669E6ED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14" name="Graphic 73" descr="Man">
            <a:extLst>
              <a:ext uri="{FF2B5EF4-FFF2-40B4-BE49-F238E27FC236}">
                <a16:creationId xmlns:a16="http://schemas.microsoft.com/office/drawing/2014/main" id="{131FF482-31DB-465D-B1F2-F202780B56A2}"/>
              </a:ext>
            </a:extLst>
          </p:cNvPr>
          <p:cNvGrpSpPr/>
          <p:nvPr/>
        </p:nvGrpSpPr>
        <p:grpSpPr>
          <a:xfrm>
            <a:off x="9416807" y="5552359"/>
            <a:ext cx="269113" cy="523047"/>
            <a:chOff x="8404400" y="5557651"/>
            <a:chExt cx="291641" cy="596539"/>
          </a:xfrm>
          <a:solidFill>
            <a:srgbClr val="330099"/>
          </a:solidFill>
        </p:grpSpPr>
        <p:sp>
          <p:nvSpPr>
            <p:cNvPr id="215" name="Freeform: Shape 214">
              <a:extLst>
                <a:ext uri="{FF2B5EF4-FFF2-40B4-BE49-F238E27FC236}">
                  <a16:creationId xmlns:a16="http://schemas.microsoft.com/office/drawing/2014/main" id="{2D5621A2-7079-44AA-B75F-2D950DF6B8BC}"/>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5DB157FB-0CD2-468D-88C1-6753F64F678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17" name="Graphic 75" descr="Man">
            <a:extLst>
              <a:ext uri="{FF2B5EF4-FFF2-40B4-BE49-F238E27FC236}">
                <a16:creationId xmlns:a16="http://schemas.microsoft.com/office/drawing/2014/main" id="{C0FB1819-27C3-498F-A45B-0DC6DF674DDE}"/>
              </a:ext>
            </a:extLst>
          </p:cNvPr>
          <p:cNvGrpSpPr/>
          <p:nvPr/>
        </p:nvGrpSpPr>
        <p:grpSpPr>
          <a:xfrm>
            <a:off x="9763019" y="5552360"/>
            <a:ext cx="269113" cy="523047"/>
            <a:chOff x="8750612" y="5557652"/>
            <a:chExt cx="291641" cy="596539"/>
          </a:xfrm>
          <a:solidFill>
            <a:srgbClr val="330099"/>
          </a:solidFill>
        </p:grpSpPr>
        <p:sp>
          <p:nvSpPr>
            <p:cNvPr id="218" name="Freeform: Shape 217">
              <a:extLst>
                <a:ext uri="{FF2B5EF4-FFF2-40B4-BE49-F238E27FC236}">
                  <a16:creationId xmlns:a16="http://schemas.microsoft.com/office/drawing/2014/main" id="{FB342CD2-BA2D-4F63-BE70-610D540F8CA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65DC84CE-1D18-46A1-B453-ADFF3EF7EB1E}"/>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3" name="Graphic 83" descr="Man">
            <a:extLst>
              <a:ext uri="{FF2B5EF4-FFF2-40B4-BE49-F238E27FC236}">
                <a16:creationId xmlns:a16="http://schemas.microsoft.com/office/drawing/2014/main" id="{98D75FCE-4C1B-4A87-BE10-D53E817DB28A}"/>
              </a:ext>
            </a:extLst>
          </p:cNvPr>
          <p:cNvGrpSpPr/>
          <p:nvPr/>
        </p:nvGrpSpPr>
        <p:grpSpPr>
          <a:xfrm>
            <a:off x="11043854" y="5552361"/>
            <a:ext cx="269113" cy="523047"/>
            <a:chOff x="10031447" y="5557653"/>
            <a:chExt cx="291641" cy="596539"/>
          </a:xfrm>
          <a:solidFill>
            <a:srgbClr val="7C7C7C"/>
          </a:solidFill>
        </p:grpSpPr>
        <p:sp>
          <p:nvSpPr>
            <p:cNvPr id="245" name="Freeform: Shape 244">
              <a:extLst>
                <a:ext uri="{FF2B5EF4-FFF2-40B4-BE49-F238E27FC236}">
                  <a16:creationId xmlns:a16="http://schemas.microsoft.com/office/drawing/2014/main" id="{31A98F8A-5277-40D5-961E-E91760DED0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7F7FA5E1-308B-4C06-8D7A-1C87F151AC9B}"/>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1" name="Graphic 87" descr="Man">
            <a:extLst>
              <a:ext uri="{FF2B5EF4-FFF2-40B4-BE49-F238E27FC236}">
                <a16:creationId xmlns:a16="http://schemas.microsoft.com/office/drawing/2014/main" id="{E4CCFDDD-46EF-4F5B-9197-B06428129AF3}"/>
              </a:ext>
            </a:extLst>
          </p:cNvPr>
          <p:cNvGrpSpPr/>
          <p:nvPr/>
        </p:nvGrpSpPr>
        <p:grpSpPr>
          <a:xfrm>
            <a:off x="8378171" y="5552358"/>
            <a:ext cx="269113" cy="523047"/>
            <a:chOff x="7365764" y="5557650"/>
            <a:chExt cx="291641" cy="596539"/>
          </a:xfrm>
          <a:solidFill>
            <a:srgbClr val="330099"/>
          </a:solidFill>
        </p:grpSpPr>
        <p:sp>
          <p:nvSpPr>
            <p:cNvPr id="257" name="Freeform: Shape 256">
              <a:extLst>
                <a:ext uri="{FF2B5EF4-FFF2-40B4-BE49-F238E27FC236}">
                  <a16:creationId xmlns:a16="http://schemas.microsoft.com/office/drawing/2014/main" id="{A69D987A-B5FD-4AE0-8BF3-C2C3BDE49C1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DD28B1EE-C881-4843-B0E9-BF4001C4658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3" name="Picture 2" descr="A picture containing fence&#10;&#10;Description automatically generated">
            <a:extLst>
              <a:ext uri="{FF2B5EF4-FFF2-40B4-BE49-F238E27FC236}">
                <a16:creationId xmlns:a16="http://schemas.microsoft.com/office/drawing/2014/main" id="{1535C5A4-84A4-4B62-BDA1-451C84AA5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2" y="1740254"/>
            <a:ext cx="1316010" cy="1316010"/>
          </a:xfrm>
          <a:prstGeom prst="rect">
            <a:avLst/>
          </a:prstGeom>
        </p:spPr>
      </p:pic>
      <p:pic>
        <p:nvPicPr>
          <p:cNvPr id="6" name="Graphic 5" descr="Close">
            <a:extLst>
              <a:ext uri="{FF2B5EF4-FFF2-40B4-BE49-F238E27FC236}">
                <a16:creationId xmlns:a16="http://schemas.microsoft.com/office/drawing/2014/main" id="{1379E588-9CC4-44AC-B7BD-45006E4299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613" y="2086418"/>
            <a:ext cx="741638" cy="781551"/>
          </a:xfrm>
          <a:prstGeom prst="rect">
            <a:avLst/>
          </a:prstGeom>
        </p:spPr>
      </p:pic>
      <p:pic>
        <p:nvPicPr>
          <p:cNvPr id="12" name="Picture 11" descr="A picture containing stationary&#10;&#10;Description automatically generated">
            <a:extLst>
              <a:ext uri="{FF2B5EF4-FFF2-40B4-BE49-F238E27FC236}">
                <a16:creationId xmlns:a16="http://schemas.microsoft.com/office/drawing/2014/main" id="{DE80694C-AACD-475A-BCDE-60EA8CF02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5964" y="1801031"/>
            <a:ext cx="1257555" cy="1257555"/>
          </a:xfrm>
          <a:prstGeom prst="rect">
            <a:avLst/>
          </a:prstGeom>
        </p:spPr>
      </p:pic>
      <p:pic>
        <p:nvPicPr>
          <p:cNvPr id="14" name="Graphic 13" descr="Close">
            <a:extLst>
              <a:ext uri="{FF2B5EF4-FFF2-40B4-BE49-F238E27FC236}">
                <a16:creationId xmlns:a16="http://schemas.microsoft.com/office/drawing/2014/main" id="{47F53A7A-0CBC-4137-B362-23180098CA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3922" y="2023499"/>
            <a:ext cx="741638" cy="78155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B08E0A3B-6C90-4EB2-BBF8-9E1FEBE12B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8999" y="1842473"/>
            <a:ext cx="1199880" cy="119988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FF28FC8-400E-4DF6-869C-1E81267A4D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7275" y="4265338"/>
            <a:ext cx="1122420" cy="1122420"/>
          </a:xfrm>
          <a:prstGeom prst="rect">
            <a:avLst/>
          </a:prstGeom>
        </p:spPr>
      </p:pic>
      <p:pic>
        <p:nvPicPr>
          <p:cNvPr id="20" name="Picture 19" descr="A close up of graphics&#10;&#10;Description automatically generated">
            <a:extLst>
              <a:ext uri="{FF2B5EF4-FFF2-40B4-BE49-F238E27FC236}">
                <a16:creationId xmlns:a16="http://schemas.microsoft.com/office/drawing/2014/main" id="{5FC1BE26-2F76-48C7-B105-93A39BC617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2640" y="4053513"/>
            <a:ext cx="2021339" cy="2021339"/>
          </a:xfrm>
          <a:prstGeom prst="rect">
            <a:avLst/>
          </a:prstGeom>
        </p:spPr>
      </p:pic>
      <p:pic>
        <p:nvPicPr>
          <p:cNvPr id="22" name="Picture 21" descr="A picture containing computer&#10;&#10;Description automatically generated">
            <a:extLst>
              <a:ext uri="{FF2B5EF4-FFF2-40B4-BE49-F238E27FC236}">
                <a16:creationId xmlns:a16="http://schemas.microsoft.com/office/drawing/2014/main" id="{B36EA941-FF15-4192-BB76-07EC4BE2FB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780" y="4302161"/>
            <a:ext cx="1458469" cy="1458469"/>
          </a:xfrm>
          <a:prstGeom prst="rect">
            <a:avLst/>
          </a:prstGeom>
        </p:spPr>
      </p:pic>
      <p:sp>
        <p:nvSpPr>
          <p:cNvPr id="7" name="Title 1">
            <a:extLst>
              <a:ext uri="{FF2B5EF4-FFF2-40B4-BE49-F238E27FC236}">
                <a16:creationId xmlns:a16="http://schemas.microsoft.com/office/drawing/2014/main" id="{B922BAF1-7BAF-4519-ADA6-F7D3C3AA7E43}"/>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9" name="Title 1">
            <a:extLst>
              <a:ext uri="{FF2B5EF4-FFF2-40B4-BE49-F238E27FC236}">
                <a16:creationId xmlns:a16="http://schemas.microsoft.com/office/drawing/2014/main" id="{9D40FA22-7C1D-45D8-AC5C-4991FF65CC61}"/>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Free time, social media and the internet</a:t>
            </a:r>
          </a:p>
        </p:txBody>
      </p:sp>
      <p:pic>
        <p:nvPicPr>
          <p:cNvPr id="2" name="Picture 1" descr="A picture containing light, drawing&#10;&#10;Description automatically generated">
            <a:extLst>
              <a:ext uri="{FF2B5EF4-FFF2-40B4-BE49-F238E27FC236}">
                <a16:creationId xmlns:a16="http://schemas.microsoft.com/office/drawing/2014/main" id="{0C70666C-98D6-43B1-AEA3-52C81BB2D1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87" name="Graphic 79" descr="Man">
            <a:extLst>
              <a:ext uri="{FF2B5EF4-FFF2-40B4-BE49-F238E27FC236}">
                <a16:creationId xmlns:a16="http://schemas.microsoft.com/office/drawing/2014/main" id="{32C317A4-8EB6-4BF3-9D37-48CD21544969}"/>
              </a:ext>
            </a:extLst>
          </p:cNvPr>
          <p:cNvGrpSpPr/>
          <p:nvPr/>
        </p:nvGrpSpPr>
        <p:grpSpPr>
          <a:xfrm>
            <a:off x="10723645" y="3191695"/>
            <a:ext cx="269113" cy="523047"/>
            <a:chOff x="9393084" y="5557653"/>
            <a:chExt cx="291641" cy="596539"/>
          </a:xfrm>
          <a:solidFill>
            <a:srgbClr val="330099"/>
          </a:solidFill>
        </p:grpSpPr>
        <p:sp>
          <p:nvSpPr>
            <p:cNvPr id="192" name="Freeform: Shape 191">
              <a:extLst>
                <a:ext uri="{FF2B5EF4-FFF2-40B4-BE49-F238E27FC236}">
                  <a16:creationId xmlns:a16="http://schemas.microsoft.com/office/drawing/2014/main" id="{F04003F5-1FF5-47BD-BC5E-C38D78922609}"/>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E20D057B-C6E1-41B1-BD29-B5824389FB2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75" name="Graphic 77" descr="Man">
            <a:extLst>
              <a:ext uri="{FF2B5EF4-FFF2-40B4-BE49-F238E27FC236}">
                <a16:creationId xmlns:a16="http://schemas.microsoft.com/office/drawing/2014/main" id="{BC592A22-C193-4B87-B166-A854E2024D5A}"/>
              </a:ext>
            </a:extLst>
          </p:cNvPr>
          <p:cNvGrpSpPr/>
          <p:nvPr/>
        </p:nvGrpSpPr>
        <p:grpSpPr>
          <a:xfrm>
            <a:off x="1538389" y="3191706"/>
            <a:ext cx="291645" cy="534386"/>
            <a:chOff x="9072877" y="5557653"/>
            <a:chExt cx="291641" cy="596527"/>
          </a:xfrm>
          <a:gradFill>
            <a:gsLst>
              <a:gs pos="50000">
                <a:srgbClr val="330099"/>
              </a:gs>
              <a:gs pos="50000">
                <a:schemeClr val="bg1">
                  <a:lumMod val="50000"/>
                </a:schemeClr>
              </a:gs>
            </a:gsLst>
            <a:lin ang="16200000" scaled="0"/>
          </a:gradFill>
        </p:grpSpPr>
        <p:sp>
          <p:nvSpPr>
            <p:cNvPr id="176" name="Freeform: Shape 175">
              <a:extLst>
                <a:ext uri="{FF2B5EF4-FFF2-40B4-BE49-F238E27FC236}">
                  <a16:creationId xmlns:a16="http://schemas.microsoft.com/office/drawing/2014/main" id="{F01723C4-5DB4-48DD-B48B-BFA71CFF82E6}"/>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87FBE945-2039-4412-A1DC-DCA44AB0EE82}"/>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184" name="Graphic 75" descr="Man">
            <a:extLst>
              <a:ext uri="{FF2B5EF4-FFF2-40B4-BE49-F238E27FC236}">
                <a16:creationId xmlns:a16="http://schemas.microsoft.com/office/drawing/2014/main" id="{EAB82AF7-B716-4246-BD58-1A257CBDD7AE}"/>
              </a:ext>
            </a:extLst>
          </p:cNvPr>
          <p:cNvGrpSpPr/>
          <p:nvPr/>
        </p:nvGrpSpPr>
        <p:grpSpPr>
          <a:xfrm>
            <a:off x="5143502" y="3216197"/>
            <a:ext cx="269113" cy="523047"/>
            <a:chOff x="8750612" y="5557652"/>
            <a:chExt cx="291641" cy="596539"/>
          </a:xfrm>
          <a:solidFill>
            <a:schemeClr val="accent3">
              <a:lumMod val="75000"/>
            </a:schemeClr>
          </a:solidFill>
        </p:grpSpPr>
        <p:sp>
          <p:nvSpPr>
            <p:cNvPr id="185" name="Freeform: Shape 184">
              <a:extLst>
                <a:ext uri="{FF2B5EF4-FFF2-40B4-BE49-F238E27FC236}">
                  <a16:creationId xmlns:a16="http://schemas.microsoft.com/office/drawing/2014/main" id="{9E5B3589-CD5D-4C67-813A-E9CDC3FF5EB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C6BFEA30-71B0-48AA-9E3D-2F7AEB6CABDC}"/>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97" name="Graphic 77" descr="Man">
            <a:extLst>
              <a:ext uri="{FF2B5EF4-FFF2-40B4-BE49-F238E27FC236}">
                <a16:creationId xmlns:a16="http://schemas.microsoft.com/office/drawing/2014/main" id="{B9B88165-0BB2-4DF9-A35F-54083E1599D8}"/>
              </a:ext>
            </a:extLst>
          </p:cNvPr>
          <p:cNvGrpSpPr/>
          <p:nvPr/>
        </p:nvGrpSpPr>
        <p:grpSpPr>
          <a:xfrm>
            <a:off x="4787338" y="3211263"/>
            <a:ext cx="291645" cy="534386"/>
            <a:chOff x="9072877" y="5557653"/>
            <a:chExt cx="291641" cy="596527"/>
          </a:xfrm>
          <a:gradFill>
            <a:gsLst>
              <a:gs pos="50000">
                <a:srgbClr val="330099"/>
              </a:gs>
              <a:gs pos="50000">
                <a:schemeClr val="bg1">
                  <a:lumMod val="50000"/>
                </a:schemeClr>
              </a:gs>
            </a:gsLst>
            <a:lin ang="16200000" scaled="0"/>
          </a:gradFill>
        </p:grpSpPr>
        <p:sp>
          <p:nvSpPr>
            <p:cNvPr id="198" name="Freeform: Shape 197">
              <a:extLst>
                <a:ext uri="{FF2B5EF4-FFF2-40B4-BE49-F238E27FC236}">
                  <a16:creationId xmlns:a16="http://schemas.microsoft.com/office/drawing/2014/main" id="{D77FDD66-2E3F-40C8-A43F-764E485FBBB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833D08E1-9393-4407-AE46-CCABBD0752D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00" name="Graphic 75" descr="Man">
            <a:extLst>
              <a:ext uri="{FF2B5EF4-FFF2-40B4-BE49-F238E27FC236}">
                <a16:creationId xmlns:a16="http://schemas.microsoft.com/office/drawing/2014/main" id="{7ED6BEF6-1898-40C8-B774-F04C070EC1AE}"/>
              </a:ext>
            </a:extLst>
          </p:cNvPr>
          <p:cNvGrpSpPr/>
          <p:nvPr/>
        </p:nvGrpSpPr>
        <p:grpSpPr>
          <a:xfrm>
            <a:off x="5491310" y="3218540"/>
            <a:ext cx="269113" cy="523047"/>
            <a:chOff x="8750612" y="5557652"/>
            <a:chExt cx="291641" cy="596539"/>
          </a:xfrm>
          <a:solidFill>
            <a:schemeClr val="accent3">
              <a:lumMod val="75000"/>
            </a:schemeClr>
          </a:solidFill>
        </p:grpSpPr>
        <p:sp>
          <p:nvSpPr>
            <p:cNvPr id="201" name="Freeform: Shape 200">
              <a:extLst>
                <a:ext uri="{FF2B5EF4-FFF2-40B4-BE49-F238E27FC236}">
                  <a16:creationId xmlns:a16="http://schemas.microsoft.com/office/drawing/2014/main" id="{5715B197-5DE7-4E0B-A123-8E2333EFE897}"/>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375D42E5-4715-4D02-9362-FF528F770D5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3" name="Graphic 85" descr="Man">
            <a:extLst>
              <a:ext uri="{FF2B5EF4-FFF2-40B4-BE49-F238E27FC236}">
                <a16:creationId xmlns:a16="http://schemas.microsoft.com/office/drawing/2014/main" id="{B0B16403-BFDE-45E7-864B-4F4419F773B5}"/>
              </a:ext>
            </a:extLst>
          </p:cNvPr>
          <p:cNvGrpSpPr/>
          <p:nvPr/>
        </p:nvGrpSpPr>
        <p:grpSpPr>
          <a:xfrm>
            <a:off x="11043854" y="3194911"/>
            <a:ext cx="269113" cy="523047"/>
            <a:chOff x="10349602" y="5557654"/>
            <a:chExt cx="291641" cy="596539"/>
          </a:xfrm>
          <a:solidFill>
            <a:srgbClr val="7C7C7C"/>
          </a:solidFill>
        </p:grpSpPr>
        <p:sp>
          <p:nvSpPr>
            <p:cNvPr id="204" name="Freeform: Shape 203">
              <a:extLst>
                <a:ext uri="{FF2B5EF4-FFF2-40B4-BE49-F238E27FC236}">
                  <a16:creationId xmlns:a16="http://schemas.microsoft.com/office/drawing/2014/main" id="{0B7CA0D5-053E-4506-99D3-6AEB116D1D1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597DDD53-38A2-4D3E-964B-A9210C01794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39" name="Graphic 77" descr="Man">
            <a:extLst>
              <a:ext uri="{FF2B5EF4-FFF2-40B4-BE49-F238E27FC236}">
                <a16:creationId xmlns:a16="http://schemas.microsoft.com/office/drawing/2014/main" id="{3AFC85A7-19E7-4611-9337-E035C5A13CD6}"/>
              </a:ext>
            </a:extLst>
          </p:cNvPr>
          <p:cNvGrpSpPr/>
          <p:nvPr/>
        </p:nvGrpSpPr>
        <p:grpSpPr>
          <a:xfrm>
            <a:off x="5217450" y="5552354"/>
            <a:ext cx="291645" cy="534386"/>
            <a:chOff x="9072877" y="5557653"/>
            <a:chExt cx="291641" cy="596527"/>
          </a:xfrm>
          <a:gradFill>
            <a:gsLst>
              <a:gs pos="50000">
                <a:srgbClr val="330099"/>
              </a:gs>
              <a:gs pos="50000">
                <a:schemeClr val="bg1">
                  <a:lumMod val="50000"/>
                </a:schemeClr>
              </a:gs>
            </a:gsLst>
            <a:lin ang="16200000" scaled="0"/>
          </a:gradFill>
        </p:grpSpPr>
        <p:sp>
          <p:nvSpPr>
            <p:cNvPr id="241" name="Freeform: Shape 240">
              <a:extLst>
                <a:ext uri="{FF2B5EF4-FFF2-40B4-BE49-F238E27FC236}">
                  <a16:creationId xmlns:a16="http://schemas.microsoft.com/office/drawing/2014/main" id="{AE2EF09C-1966-450D-9001-34895E81FD2A}"/>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50FD6CD4-F2DC-4C7A-8EC5-5829AA3A5E52}"/>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65" name="Graphic 85" descr="Man">
            <a:extLst>
              <a:ext uri="{FF2B5EF4-FFF2-40B4-BE49-F238E27FC236}">
                <a16:creationId xmlns:a16="http://schemas.microsoft.com/office/drawing/2014/main" id="{DC256789-2062-416F-9AEF-205E6CFC76CB}"/>
              </a:ext>
            </a:extLst>
          </p:cNvPr>
          <p:cNvGrpSpPr/>
          <p:nvPr/>
        </p:nvGrpSpPr>
        <p:grpSpPr>
          <a:xfrm>
            <a:off x="10718870" y="5552355"/>
            <a:ext cx="269113" cy="523047"/>
            <a:chOff x="10349602" y="5557654"/>
            <a:chExt cx="291641" cy="596539"/>
          </a:xfrm>
          <a:solidFill>
            <a:srgbClr val="7C7C7C"/>
          </a:solidFill>
        </p:grpSpPr>
        <p:sp>
          <p:nvSpPr>
            <p:cNvPr id="284" name="Freeform: Shape 283">
              <a:extLst>
                <a:ext uri="{FF2B5EF4-FFF2-40B4-BE49-F238E27FC236}">
                  <a16:creationId xmlns:a16="http://schemas.microsoft.com/office/drawing/2014/main" id="{A228D117-947A-46E2-BB63-CBBDEA17E920}"/>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E927D14D-1D4B-4D72-B77F-FC25F68BECDF}"/>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92" name="Graphic 81" descr="Man">
            <a:extLst>
              <a:ext uri="{FF2B5EF4-FFF2-40B4-BE49-F238E27FC236}">
                <a16:creationId xmlns:a16="http://schemas.microsoft.com/office/drawing/2014/main" id="{278ACDCF-F602-42F4-8513-A0447C33596F}"/>
              </a:ext>
            </a:extLst>
          </p:cNvPr>
          <p:cNvGrpSpPr/>
          <p:nvPr/>
        </p:nvGrpSpPr>
        <p:grpSpPr>
          <a:xfrm>
            <a:off x="10082560" y="5552354"/>
            <a:ext cx="269113" cy="523047"/>
            <a:chOff x="9713292" y="5557653"/>
            <a:chExt cx="291641" cy="596539"/>
          </a:xfrm>
          <a:solidFill>
            <a:schemeClr val="accent3">
              <a:lumMod val="75000"/>
            </a:schemeClr>
          </a:solidFill>
        </p:grpSpPr>
        <p:sp>
          <p:nvSpPr>
            <p:cNvPr id="323" name="Freeform: Shape 322">
              <a:extLst>
                <a:ext uri="{FF2B5EF4-FFF2-40B4-BE49-F238E27FC236}">
                  <a16:creationId xmlns:a16="http://schemas.microsoft.com/office/drawing/2014/main" id="{AB1955CB-B3E6-4CC5-B2D0-80F48100CB6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6524888F-02FF-4D47-BA9F-EABEFEDFE65D}"/>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32" name="Graphic 83" descr="Man">
            <a:extLst>
              <a:ext uri="{FF2B5EF4-FFF2-40B4-BE49-F238E27FC236}">
                <a16:creationId xmlns:a16="http://schemas.microsoft.com/office/drawing/2014/main" id="{205597B4-6948-4B90-83EC-B2B68D179467}"/>
              </a:ext>
            </a:extLst>
          </p:cNvPr>
          <p:cNvGrpSpPr/>
          <p:nvPr/>
        </p:nvGrpSpPr>
        <p:grpSpPr>
          <a:xfrm>
            <a:off x="10400715" y="5552354"/>
            <a:ext cx="269113" cy="523047"/>
            <a:chOff x="10031447" y="5557653"/>
            <a:chExt cx="291641" cy="596539"/>
          </a:xfrm>
          <a:solidFill>
            <a:schemeClr val="accent3">
              <a:lumMod val="75000"/>
            </a:schemeClr>
          </a:solidFill>
        </p:grpSpPr>
        <p:sp>
          <p:nvSpPr>
            <p:cNvPr id="336" name="Freeform: Shape 335">
              <a:extLst>
                <a:ext uri="{FF2B5EF4-FFF2-40B4-BE49-F238E27FC236}">
                  <a16:creationId xmlns:a16="http://schemas.microsoft.com/office/drawing/2014/main" id="{9590E3BD-53D4-4AF7-B913-2225FB3F3A5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EEC1866D-D5B8-40B0-8A46-2F2735587239}"/>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spTree>
    <p:extLst>
      <p:ext uri="{BB962C8B-B14F-4D97-AF65-F5344CB8AC3E}">
        <p14:creationId xmlns:p14="http://schemas.microsoft.com/office/powerpoint/2010/main" val="1708700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13343</TotalTime>
  <Words>5311</Words>
  <Application>Microsoft Office PowerPoint</Application>
  <PresentationFormat>Widescreen</PresentationFormat>
  <Paragraphs>1568</Paragraphs>
  <Slides>49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Diet and oral health</vt:lpstr>
      <vt:lpstr>Diet and oral health</vt:lpstr>
      <vt:lpstr>Diet and oral health</vt:lpstr>
      <vt:lpstr>Diet and oral health</vt:lpstr>
      <vt:lpstr>Diet and oral health</vt:lpstr>
      <vt:lpstr>Physical activity</vt:lpstr>
      <vt:lpstr>Physical activity</vt:lpstr>
      <vt:lpstr>Physical activity</vt:lpstr>
      <vt:lpstr>Physical activity</vt:lpstr>
      <vt:lpstr>Alcohol and smoking</vt:lpstr>
      <vt:lpstr>Alcohol and smoking</vt:lpstr>
      <vt:lpstr>Alcohol and smoking</vt:lpstr>
      <vt:lpstr>Alcohol and smoking</vt:lpstr>
      <vt:lpstr>Bullying and safety </vt:lpstr>
      <vt:lpstr>Bullying and safety</vt:lpstr>
      <vt:lpstr>Bullying and safety</vt:lpstr>
      <vt:lpstr>Bullying and safety</vt:lpstr>
      <vt:lpstr>Wellbeing</vt:lpstr>
      <vt:lpstr>Wellbeing</vt:lpstr>
      <vt:lpstr>Wellbeing</vt:lpstr>
      <vt:lpstr>Wellbeing</vt:lpstr>
      <vt:lpstr>Free time</vt:lpstr>
      <vt:lpstr>Free time</vt:lpstr>
      <vt:lpstr>Free time</vt:lpstr>
      <vt:lpstr>Free time</vt:lpstr>
      <vt:lpstr>Social media and the internet</vt:lpstr>
      <vt:lpstr>Social media and the internet</vt:lpstr>
      <vt:lpstr>Social media and the internet</vt:lpstr>
      <vt:lpstr>Social media and the internet</vt:lpstr>
      <vt:lpstr>Gambling and money</vt:lpstr>
      <vt:lpstr>Gambling and money</vt:lpstr>
      <vt:lpstr>Gambling and money</vt:lpstr>
      <vt:lpstr>Gambling and money</vt:lpstr>
      <vt:lpstr>Gambling and money</vt:lpstr>
      <vt:lpstr>PowerPoint Presentation</vt:lpstr>
      <vt:lpstr>Aspirations</vt:lpstr>
      <vt:lpstr>Aspirations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Cameron</dc:creator>
  <cp:lastModifiedBy>Andrew Cameron</cp:lastModifiedBy>
  <cp:revision>455</cp:revision>
  <cp:lastPrinted>2020-09-24T07:39:09Z</cp:lastPrinted>
  <dcterms:created xsi:type="dcterms:W3CDTF">2020-09-14T14:13:00Z</dcterms:created>
  <dcterms:modified xsi:type="dcterms:W3CDTF">2020-11-18T15:19:24Z</dcterms:modified>
</cp:coreProperties>
</file>