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1.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56" r:id="rId2"/>
    <p:sldId id="352" r:id="rId3"/>
    <p:sldId id="257" r:id="rId4"/>
    <p:sldId id="260" r:id="rId5"/>
    <p:sldId id="353" r:id="rId6"/>
    <p:sldId id="289" r:id="rId7"/>
    <p:sldId id="291" r:id="rId8"/>
    <p:sldId id="293" r:id="rId9"/>
    <p:sldId id="295" r:id="rId10"/>
    <p:sldId id="296" r:id="rId11"/>
    <p:sldId id="297" r:id="rId12"/>
    <p:sldId id="298" r:id="rId13"/>
    <p:sldId id="323" r:id="rId14"/>
    <p:sldId id="324" r:id="rId15"/>
    <p:sldId id="322" r:id="rId16"/>
    <p:sldId id="301" r:id="rId17"/>
    <p:sldId id="327" r:id="rId18"/>
    <p:sldId id="326" r:id="rId19"/>
    <p:sldId id="304" r:id="rId20"/>
    <p:sldId id="328" r:id="rId21"/>
    <p:sldId id="329" r:id="rId22"/>
    <p:sldId id="330" r:id="rId23"/>
    <p:sldId id="309" r:id="rId24"/>
    <p:sldId id="310" r:id="rId25"/>
    <p:sldId id="337" r:id="rId26"/>
    <p:sldId id="338" r:id="rId27"/>
    <p:sldId id="339" r:id="rId28"/>
    <p:sldId id="311" r:id="rId29"/>
    <p:sldId id="354" r:id="rId30"/>
    <p:sldId id="340" r:id="rId31"/>
    <p:sldId id="341" r:id="rId32"/>
    <p:sldId id="342" r:id="rId33"/>
    <p:sldId id="314" r:id="rId34"/>
    <p:sldId id="312" r:id="rId35"/>
    <p:sldId id="343" r:id="rId36"/>
    <p:sldId id="344" r:id="rId37"/>
    <p:sldId id="315" r:id="rId38"/>
    <p:sldId id="345" r:id="rId39"/>
    <p:sldId id="346" r:id="rId40"/>
    <p:sldId id="287" r:id="rId41"/>
    <p:sldId id="350" r:id="rId42"/>
    <p:sldId id="351" r:id="rId43"/>
    <p:sldId id="347" r:id="rId44"/>
    <p:sldId id="321" r:id="rId45"/>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27" clrIdx="0">
    <p:extLst>
      <p:ext uri="{19B8F6BF-5375-455C-9EA6-DF929625EA0E}">
        <p15:presenceInfo xmlns:p15="http://schemas.microsoft.com/office/powerpoint/2012/main" userId="Matt" providerId="None"/>
      </p:ext>
    </p:extLst>
  </p:cmAuthor>
  <p:cmAuthor id="2" name="Andrew Cameron" initials="AC" lastIdx="17" clrIdx="1">
    <p:extLst>
      <p:ext uri="{19B8F6BF-5375-455C-9EA6-DF929625EA0E}">
        <p15:presenceInfo xmlns:p15="http://schemas.microsoft.com/office/powerpoint/2012/main" userId="Andrew Came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AFFF"/>
    <a:srgbClr val="330099"/>
    <a:srgbClr val="669900"/>
    <a:srgbClr val="935DFF"/>
    <a:srgbClr val="FF99CC"/>
    <a:srgbClr val="2D6072"/>
    <a:srgbClr val="270074"/>
    <a:srgbClr val="5601FF"/>
    <a:srgbClr val="5E0DFF"/>
    <a:srgbClr val="E3D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2.xml"/><Relationship Id="rId1" Type="http://schemas.microsoft.com/office/2011/relationships/chartStyle" Target="style12.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6.xml"/><Relationship Id="rId1" Type="http://schemas.microsoft.com/office/2011/relationships/chartStyle" Target="style16.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273946344269"/>
          <c:y val="1.0724742447937767E-2"/>
          <c:w val="0.64598170684186007"/>
          <c:h val="0.83904043778206128"/>
        </c:manualLayout>
      </c:layout>
      <c:barChart>
        <c:barDir val="bar"/>
        <c:grouping val="clustered"/>
        <c:varyColors val="0"/>
        <c:ser>
          <c:idx val="0"/>
          <c:order val="0"/>
          <c:tx>
            <c:strRef>
              <c:f>Sheet1!$B$1</c:f>
              <c:strCache>
                <c:ptCount val="1"/>
                <c:pt idx="0">
                  <c:v>Overall (n=2,006)</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c:v>
                </c:pt>
              </c:strCache>
            </c:strRef>
          </c:cat>
          <c:val>
            <c:numRef>
              <c:f>Sheet1!$B$2:$B$4</c:f>
              <c:numCache>
                <c:formatCode>0%</c:formatCode>
                <c:ptCount val="3"/>
                <c:pt idx="0">
                  <c:v>0.92</c:v>
                </c:pt>
                <c:pt idx="1">
                  <c:v>0.08</c:v>
                </c:pt>
                <c:pt idx="2">
                  <c:v>0</c:v>
                </c:pt>
              </c:numCache>
            </c:numRef>
          </c:val>
          <c:extLst>
            <c:ext xmlns:c16="http://schemas.microsoft.com/office/drawing/2014/chart" uri="{C3380CC4-5D6E-409C-BE32-E72D297353CC}">
              <c16:uniqueId val="{00000000-A7EA-4F90-A920-404778E7970D}"/>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ax val="1"/>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EDA9-441C-87D0-17C86EF042BD}"/>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EDA9-441C-87D0-17C86EF042B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0.81</c:v>
                </c:pt>
                <c:pt idx="1">
                  <c:v>0.81</c:v>
                </c:pt>
                <c:pt idx="2">
                  <c:v>0.8</c:v>
                </c:pt>
              </c:numCache>
            </c:numRef>
          </c:val>
          <c:smooth val="0"/>
          <c:extLst>
            <c:ext xmlns:c16="http://schemas.microsoft.com/office/drawing/2014/chart" uri="{C3380CC4-5D6E-409C-BE32-E72D297353CC}">
              <c16:uniqueId val="{00000004-EDA9-441C-87D0-17C86EF042BD}"/>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7990082878525"/>
          <c:y val="1.0724742447937767E-2"/>
          <c:w val="0.4313079162056299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don't have the time</c:v>
                </c:pt>
                <c:pt idx="1">
                  <c:v>Worried I'll be laughed at or look silly</c:v>
                </c:pt>
                <c:pt idx="2">
                  <c:v>I can't get to the activities I want to do</c:v>
                </c:pt>
                <c:pt idx="3">
                  <c:v>I can't be bothered</c:v>
                </c:pt>
                <c:pt idx="4">
                  <c:v>I don't have enough money</c:v>
                </c:pt>
                <c:pt idx="5">
                  <c:v>I don't like to do exercise</c:v>
                </c:pt>
                <c:pt idx="6">
                  <c:v>Nothing, I'm active enough already</c:v>
                </c:pt>
              </c:strCache>
            </c:strRef>
          </c:cat>
          <c:val>
            <c:numRef>
              <c:f>Sheet1!$B$2:$B$8</c:f>
              <c:numCache>
                <c:formatCode>0%</c:formatCode>
                <c:ptCount val="7"/>
                <c:pt idx="0">
                  <c:v>0.24</c:v>
                </c:pt>
                <c:pt idx="1">
                  <c:v>0.18</c:v>
                </c:pt>
                <c:pt idx="2">
                  <c:v>0.16</c:v>
                </c:pt>
                <c:pt idx="3">
                  <c:v>0.12</c:v>
                </c:pt>
                <c:pt idx="4">
                  <c:v>7.0000000000000007E-2</c:v>
                </c:pt>
                <c:pt idx="5">
                  <c:v>0.05</c:v>
                </c:pt>
                <c:pt idx="6">
                  <c:v>0.46</c:v>
                </c:pt>
              </c:numCache>
            </c:numRef>
          </c:val>
          <c:extLst>
            <c:ext xmlns:c16="http://schemas.microsoft.com/office/drawing/2014/chart" uri="{C3380CC4-5D6E-409C-BE32-E72D297353CC}">
              <c16:uniqueId val="{00000000-619A-4330-AF2A-7CE9B966B310}"/>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7990082878525"/>
          <c:y val="1.0724742447937767E-2"/>
          <c:w val="0.4313079162056299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Car / van</c:v>
                </c:pt>
                <c:pt idx="1">
                  <c:v>Walking</c:v>
                </c:pt>
                <c:pt idx="2">
                  <c:v>Bike</c:v>
                </c:pt>
                <c:pt idx="3">
                  <c:v>Scooter</c:v>
                </c:pt>
                <c:pt idx="4">
                  <c:v>Bus</c:v>
                </c:pt>
                <c:pt idx="5">
                  <c:v>Train</c:v>
                </c:pt>
              </c:strCache>
            </c:strRef>
          </c:cat>
          <c:val>
            <c:numRef>
              <c:f>Sheet1!$B$2:$B$7</c:f>
              <c:numCache>
                <c:formatCode>0%</c:formatCode>
                <c:ptCount val="6"/>
                <c:pt idx="0">
                  <c:v>0.47</c:v>
                </c:pt>
                <c:pt idx="1">
                  <c:v>0.46</c:v>
                </c:pt>
                <c:pt idx="2">
                  <c:v>0.03</c:v>
                </c:pt>
                <c:pt idx="3">
                  <c:v>0.02</c:v>
                </c:pt>
                <c:pt idx="4">
                  <c:v>0.02</c:v>
                </c:pt>
                <c:pt idx="5">
                  <c:v>0</c:v>
                </c:pt>
              </c:numCache>
            </c:numRef>
          </c:val>
          <c:extLst>
            <c:ext xmlns:c16="http://schemas.microsoft.com/office/drawing/2014/chart" uri="{C3380CC4-5D6E-409C-BE32-E72D297353CC}">
              <c16:uniqueId val="{00000000-5AA4-4406-A518-73C72DD1CC53}"/>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5849486951729688"/>
          <c:w val="0.66499094695365069"/>
          <c:h val="0.71563199925199661"/>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669900"/>
              </a:solidFill>
              <a:ln>
                <a:solidFill>
                  <a:schemeClr val="bg1"/>
                </a:solidFill>
              </a:ln>
              <a:effectLst/>
            </c:spPr>
            <c:extLst>
              <c:ext xmlns:c16="http://schemas.microsoft.com/office/drawing/2014/chart" uri="{C3380CC4-5D6E-409C-BE32-E72D297353CC}">
                <c16:uniqueId val="{00000001-98CA-4BD9-BC02-99E19F2974C1}"/>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98CA-4BD9-BC02-99E19F2974C1}"/>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98CA-4BD9-BC02-99E19F2974C1}"/>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0.75</c:v>
                </c:pt>
                <c:pt idx="1">
                  <c:v>0.11</c:v>
                </c:pt>
                <c:pt idx="2">
                  <c:v>0.14000000000000001</c:v>
                </c:pt>
              </c:numCache>
            </c:numRef>
          </c:val>
          <c:extLst>
            <c:ext xmlns:c16="http://schemas.microsoft.com/office/drawing/2014/chart" uri="{C3380CC4-5D6E-409C-BE32-E72D297353CC}">
              <c16:uniqueId val="{00000006-98CA-4BD9-BC02-99E19F2974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5849486951729688"/>
          <c:w val="0.66499094695365069"/>
          <c:h val="0.71563199925199661"/>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C00000"/>
              </a:solidFill>
              <a:ln>
                <a:solidFill>
                  <a:schemeClr val="bg1"/>
                </a:solidFill>
              </a:ln>
              <a:effectLst/>
            </c:spPr>
            <c:extLst>
              <c:ext xmlns:c16="http://schemas.microsoft.com/office/drawing/2014/chart" uri="{C3380CC4-5D6E-409C-BE32-E72D297353CC}">
                <c16:uniqueId val="{00000001-F569-4FB0-BB36-AE8789259DEA}"/>
              </c:ext>
            </c:extLst>
          </c:dPt>
          <c:dPt>
            <c:idx val="1"/>
            <c:bubble3D val="0"/>
            <c:spPr>
              <a:solidFill>
                <a:srgbClr val="669900"/>
              </a:solidFill>
              <a:ln>
                <a:solidFill>
                  <a:schemeClr val="bg1"/>
                </a:solidFill>
              </a:ln>
              <a:effectLst/>
            </c:spPr>
            <c:extLst>
              <c:ext xmlns:c16="http://schemas.microsoft.com/office/drawing/2014/chart" uri="{C3380CC4-5D6E-409C-BE32-E72D297353CC}">
                <c16:uniqueId val="{00000003-F569-4FB0-BB36-AE8789259DEA}"/>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F569-4FB0-BB36-AE8789259DEA}"/>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0.11</c:v>
                </c:pt>
                <c:pt idx="1">
                  <c:v>0.86</c:v>
                </c:pt>
                <c:pt idx="2">
                  <c:v>0.03</c:v>
                </c:pt>
              </c:numCache>
            </c:numRef>
          </c:val>
          <c:extLst>
            <c:ext xmlns:c16="http://schemas.microsoft.com/office/drawing/2014/chart" uri="{C3380CC4-5D6E-409C-BE32-E72D297353CC}">
              <c16:uniqueId val="{00000006-F569-4FB0-BB36-AE8789259D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5849486951729688"/>
          <c:w val="0.66499094695365069"/>
          <c:h val="0.71563199925199661"/>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C00000"/>
              </a:solidFill>
              <a:ln>
                <a:solidFill>
                  <a:schemeClr val="bg1"/>
                </a:solidFill>
              </a:ln>
              <a:effectLst/>
            </c:spPr>
            <c:extLst>
              <c:ext xmlns:c16="http://schemas.microsoft.com/office/drawing/2014/chart" uri="{C3380CC4-5D6E-409C-BE32-E72D297353CC}">
                <c16:uniqueId val="{00000001-8EF0-4567-BD2A-A8F0F2365A23}"/>
              </c:ext>
            </c:extLst>
          </c:dPt>
          <c:dPt>
            <c:idx val="1"/>
            <c:bubble3D val="0"/>
            <c:spPr>
              <a:solidFill>
                <a:srgbClr val="669900"/>
              </a:solidFill>
              <a:ln>
                <a:solidFill>
                  <a:schemeClr val="bg1"/>
                </a:solidFill>
              </a:ln>
              <a:effectLst/>
            </c:spPr>
            <c:extLst>
              <c:ext xmlns:c16="http://schemas.microsoft.com/office/drawing/2014/chart" uri="{C3380CC4-5D6E-409C-BE32-E72D297353CC}">
                <c16:uniqueId val="{00000003-8EF0-4567-BD2A-A8F0F2365A23}"/>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8EF0-4567-BD2A-A8F0F2365A23}"/>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0.22</c:v>
                </c:pt>
                <c:pt idx="1">
                  <c:v>0.74</c:v>
                </c:pt>
                <c:pt idx="2">
                  <c:v>0.03</c:v>
                </c:pt>
              </c:numCache>
            </c:numRef>
          </c:val>
          <c:extLst>
            <c:ext xmlns:c16="http://schemas.microsoft.com/office/drawing/2014/chart" uri="{C3380CC4-5D6E-409C-BE32-E72D297353CC}">
              <c16:uniqueId val="{00000006-8EF0-4567-BD2A-A8F0F2365A2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EA0E-4BBF-94F6-5E05372D5EDD}"/>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EA0E-4BBF-94F6-5E05372D5ED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0.23</c:v>
                </c:pt>
                <c:pt idx="1">
                  <c:v>0.11</c:v>
                </c:pt>
                <c:pt idx="2">
                  <c:v>0.11</c:v>
                </c:pt>
              </c:numCache>
            </c:numRef>
          </c:val>
          <c:smooth val="0"/>
          <c:extLst>
            <c:ext xmlns:c16="http://schemas.microsoft.com/office/drawing/2014/chart" uri="{C3380CC4-5D6E-409C-BE32-E72D297353CC}">
              <c16:uniqueId val="{00000004-EA0E-4BBF-94F6-5E05372D5EDD}"/>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82646087550465"/>
          <c:y val="3.2050327594726384E-3"/>
          <c:w val="0.5825512196448757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spPr>
              <a:solidFill>
                <a:srgbClr val="669900"/>
              </a:solidFill>
              <a:ln>
                <a:solidFill>
                  <a:schemeClr val="bg1"/>
                </a:solidFill>
              </a:ln>
              <a:effectLst/>
            </c:spPr>
            <c:extLst>
              <c:ext xmlns:c16="http://schemas.microsoft.com/office/drawing/2014/chart" uri="{C3380CC4-5D6E-409C-BE32-E72D297353CC}">
                <c16:uniqueId val="{00000001-4A00-4A67-8449-DD4E013045A0}"/>
              </c:ext>
            </c:extLst>
          </c:dPt>
          <c:dPt>
            <c:idx val="6"/>
            <c:invertIfNegative val="0"/>
            <c:bubble3D val="0"/>
            <c:spPr>
              <a:solidFill>
                <a:srgbClr val="C00000"/>
              </a:solidFill>
              <a:ln>
                <a:solidFill>
                  <a:schemeClr val="bg1"/>
                </a:solidFill>
              </a:ln>
              <a:effectLst/>
            </c:spPr>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Never</c:v>
                </c:pt>
                <c:pt idx="1">
                  <c:v>Sometimes</c:v>
                </c:pt>
                <c:pt idx="2">
                  <c:v>Often or very often</c:v>
                </c:pt>
              </c:strCache>
            </c:strRef>
          </c:cat>
          <c:val>
            <c:numRef>
              <c:f>Sheet1!$B$2:$B$4</c:f>
              <c:numCache>
                <c:formatCode>0%</c:formatCode>
                <c:ptCount val="3"/>
                <c:pt idx="0">
                  <c:v>0.56999999999999995</c:v>
                </c:pt>
                <c:pt idx="1">
                  <c:v>0.35</c:v>
                </c:pt>
                <c:pt idx="2">
                  <c:v>0.08</c:v>
                </c:pt>
              </c:numCache>
            </c:numRef>
          </c:val>
          <c:extLst>
            <c:ext xmlns:c16="http://schemas.microsoft.com/office/drawing/2014/chart" uri="{C3380CC4-5D6E-409C-BE32-E72D297353CC}">
              <c16:uniqueId val="{00000000-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61438814649406"/>
          <c:y val="0"/>
          <c:w val="0.4405035625033840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4"/>
            <c:invertIfNegative val="0"/>
            <c:bubble3D val="0"/>
            <c:extLst>
              <c:ext xmlns:c16="http://schemas.microsoft.com/office/drawing/2014/chart" uri="{C3380CC4-5D6E-409C-BE32-E72D297353CC}">
                <c16:uniqueId val="{00000001-F125-43D9-B20D-38827054585E}"/>
              </c:ext>
            </c:extLst>
          </c:dPt>
          <c:dPt>
            <c:idx val="6"/>
            <c:invertIfNegative val="0"/>
            <c:bubble3D val="0"/>
            <c:spPr>
              <a:solidFill>
                <a:srgbClr val="C00000"/>
              </a:solidFill>
              <a:ln>
                <a:solidFill>
                  <a:schemeClr val="bg1"/>
                </a:solidFill>
              </a:ln>
              <a:effectLst/>
            </c:spPr>
            <c:extLst>
              <c:ext xmlns:c16="http://schemas.microsoft.com/office/drawing/2014/chart" uri="{C3380CC4-5D6E-409C-BE32-E72D297353CC}">
                <c16:uniqueId val="{00000003-CC33-4498-95F2-40D577CF37DE}"/>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size or weight</c:v>
                </c:pt>
                <c:pt idx="1">
                  <c:v>The clothes you wear</c:v>
                </c:pt>
                <c:pt idx="2">
                  <c:v>A disability or learning difficulty</c:v>
                </c:pt>
                <c:pt idx="3">
                  <c:v>Your race or skin colour</c:v>
                </c:pt>
                <c:pt idx="4">
                  <c:v>Your religion or faith</c:v>
                </c:pt>
              </c:strCache>
            </c:strRef>
          </c:cat>
          <c:val>
            <c:numRef>
              <c:f>Sheet1!$B$2:$B$6</c:f>
              <c:numCache>
                <c:formatCode>0%</c:formatCode>
                <c:ptCount val="5"/>
                <c:pt idx="0">
                  <c:v>0.2</c:v>
                </c:pt>
                <c:pt idx="1">
                  <c:v>0.09</c:v>
                </c:pt>
                <c:pt idx="2">
                  <c:v>0.09</c:v>
                </c:pt>
                <c:pt idx="3">
                  <c:v>0.06</c:v>
                </c:pt>
                <c:pt idx="4">
                  <c:v>0.05</c:v>
                </c:pt>
              </c:numCache>
            </c:numRef>
          </c:val>
          <c:extLst>
            <c:ext xmlns:c16="http://schemas.microsoft.com/office/drawing/2014/chart" uri="{C3380CC4-5D6E-409C-BE32-E72D297353CC}">
              <c16:uniqueId val="{00000004-CC33-4498-95F2-40D577CF37DE}"/>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8306741974912116"/>
          <c:w val="0.64182598100526977"/>
          <c:h val="0.68082934522845384"/>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669900"/>
              </a:solidFill>
              <a:ln>
                <a:solidFill>
                  <a:schemeClr val="bg1"/>
                </a:solidFill>
              </a:ln>
              <a:effectLst/>
            </c:spPr>
            <c:extLst>
              <c:ext xmlns:c16="http://schemas.microsoft.com/office/drawing/2014/chart" uri="{C3380CC4-5D6E-409C-BE32-E72D297353CC}">
                <c16:uniqueId val="{00000001-0F86-4697-8B2B-AD18B7581F5A}"/>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0F86-4697-8B2B-AD18B7581F5A}"/>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24AA-4861-9F42-315CC84C036E}"/>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0.69</c:v>
                </c:pt>
                <c:pt idx="1">
                  <c:v>0.14000000000000001</c:v>
                </c:pt>
                <c:pt idx="2">
                  <c:v>0.16</c:v>
                </c:pt>
              </c:numCache>
            </c:numRef>
          </c:val>
          <c:extLst>
            <c:ext xmlns:c16="http://schemas.microsoft.com/office/drawing/2014/chart" uri="{C3380CC4-5D6E-409C-BE32-E72D297353CC}">
              <c16:uniqueId val="{00000004-0F86-4697-8B2B-AD18B7581F5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03393324009445"/>
          <c:y val="2.874701495071132E-3"/>
          <c:w val="0.82196606675990558"/>
          <c:h val="0.83649422230270376"/>
        </c:manualLayout>
      </c:layout>
      <c:barChart>
        <c:barDir val="bar"/>
        <c:grouping val="stacked"/>
        <c:varyColors val="0"/>
        <c:ser>
          <c:idx val="0"/>
          <c:order val="0"/>
          <c:tx>
            <c:strRef>
              <c:f>Sheet1!$B$1</c:f>
              <c:strCache>
                <c:ptCount val="1"/>
                <c:pt idx="0">
                  <c:v>Rarely or never</c:v>
                </c:pt>
              </c:strCache>
            </c:strRef>
          </c:tx>
          <c:spPr>
            <a:solidFill>
              <a:srgbClr val="CAAFFF"/>
            </a:solidFill>
            <a:ln>
              <a:solidFill>
                <a:schemeClr val="bg1"/>
              </a:solidFill>
            </a:ln>
            <a:effectLst/>
          </c:spPr>
          <c:invertIfNegative val="0"/>
          <c:dPt>
            <c:idx val="0"/>
            <c:invertIfNegative val="0"/>
            <c:bubble3D val="0"/>
            <c:extLst>
              <c:ext xmlns:c16="http://schemas.microsoft.com/office/drawing/2014/chart" uri="{C3380CC4-5D6E-409C-BE32-E72D297353CC}">
                <c16:uniqueId val="{00000001-60F7-48BF-A428-BE64BD5BA942}"/>
              </c:ext>
            </c:extLst>
          </c:dPt>
          <c:dPt>
            <c:idx val="1"/>
            <c:invertIfNegative val="0"/>
            <c:bubble3D val="0"/>
            <c:extLst>
              <c:ext xmlns:c16="http://schemas.microsoft.com/office/drawing/2014/chart" uri="{C3380CC4-5D6E-409C-BE32-E72D297353CC}">
                <c16:uniqueId val="{00000002-60F7-48BF-A428-BE64BD5BA942}"/>
              </c:ext>
            </c:extLst>
          </c:dPt>
          <c:dPt>
            <c:idx val="2"/>
            <c:invertIfNegative val="0"/>
            <c:bubble3D val="0"/>
            <c:extLst>
              <c:ext xmlns:c16="http://schemas.microsoft.com/office/drawing/2014/chart" uri="{C3380CC4-5D6E-409C-BE32-E72D297353CC}">
                <c16:uniqueId val="{00000004-60F7-48BF-A428-BE64BD5BA942}"/>
              </c:ext>
            </c:extLst>
          </c:dPt>
          <c:dPt>
            <c:idx val="5"/>
            <c:invertIfNegative val="0"/>
            <c:bubble3D val="0"/>
            <c:extLst>
              <c:ext xmlns:c16="http://schemas.microsoft.com/office/drawing/2014/chart" uri="{C3380CC4-5D6E-409C-BE32-E72D297353CC}">
                <c16:uniqueId val="{00000009-60F7-48BF-A428-BE64BD5BA942}"/>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Fruit and vegetables (n=2,108)</c:v>
                </c:pt>
                <c:pt idx="1">
                  <c:v>Crisps (n=2,107)</c:v>
                </c:pt>
                <c:pt idx="2">
                  <c:v>Sweets and chocolates (n=2,093)</c:v>
                </c:pt>
                <c:pt idx="3">
                  <c:v>Water (n=2,140)</c:v>
                </c:pt>
                <c:pt idx="4">
                  <c:v>Fizzy drinks (n=2,101)</c:v>
                </c:pt>
              </c:strCache>
            </c:strRef>
          </c:cat>
          <c:val>
            <c:numRef>
              <c:f>Sheet1!$B$2:$B$6</c:f>
              <c:numCache>
                <c:formatCode>0%</c:formatCode>
                <c:ptCount val="5"/>
                <c:pt idx="0">
                  <c:v>0.09</c:v>
                </c:pt>
                <c:pt idx="1">
                  <c:v>0.12</c:v>
                </c:pt>
                <c:pt idx="2">
                  <c:v>0.11</c:v>
                </c:pt>
                <c:pt idx="3">
                  <c:v>7.0000000000000007E-2</c:v>
                </c:pt>
                <c:pt idx="4">
                  <c:v>0.28999999999999998</c:v>
                </c:pt>
              </c:numCache>
            </c:numRef>
          </c:val>
          <c:extLst>
            <c:ext xmlns:c16="http://schemas.microsoft.com/office/drawing/2014/chart" uri="{C3380CC4-5D6E-409C-BE32-E72D297353CC}">
              <c16:uniqueId val="{0000000A-60F7-48BF-A428-BE64BD5BA942}"/>
            </c:ext>
          </c:extLst>
        </c:ser>
        <c:ser>
          <c:idx val="1"/>
          <c:order val="1"/>
          <c:tx>
            <c:strRef>
              <c:f>Sheet1!$C$1</c:f>
              <c:strCache>
                <c:ptCount val="1"/>
                <c:pt idx="0">
                  <c:v>Once a week or less</c:v>
                </c:pt>
              </c:strCache>
            </c:strRef>
          </c:tx>
          <c:spPr>
            <a:solidFill>
              <a:srgbClr val="9B69FF"/>
            </a:solidFill>
            <a:ln>
              <a:solidFill>
                <a:schemeClr val="bg1"/>
              </a:solidFill>
            </a:ln>
            <a:effectLst/>
          </c:spPr>
          <c:invertIfNegative val="0"/>
          <c:dPt>
            <c:idx val="0"/>
            <c:invertIfNegative val="0"/>
            <c:bubble3D val="0"/>
            <c:extLst>
              <c:ext xmlns:c16="http://schemas.microsoft.com/office/drawing/2014/chart" uri="{C3380CC4-5D6E-409C-BE32-E72D297353CC}">
                <c16:uniqueId val="{0000000C-60F7-48BF-A428-BE64BD5BA942}"/>
              </c:ext>
            </c:extLst>
          </c:dPt>
          <c:dPt>
            <c:idx val="1"/>
            <c:invertIfNegative val="0"/>
            <c:bubble3D val="0"/>
            <c:extLst>
              <c:ext xmlns:c16="http://schemas.microsoft.com/office/drawing/2014/chart" uri="{C3380CC4-5D6E-409C-BE32-E72D297353CC}">
                <c16:uniqueId val="{0000000E-60F7-48BF-A428-BE64BD5BA942}"/>
              </c:ext>
            </c:extLst>
          </c:dPt>
          <c:dPt>
            <c:idx val="2"/>
            <c:invertIfNegative val="0"/>
            <c:bubble3D val="0"/>
            <c:extLst>
              <c:ext xmlns:c16="http://schemas.microsoft.com/office/drawing/2014/chart" uri="{C3380CC4-5D6E-409C-BE32-E72D297353CC}">
                <c16:uniqueId val="{00000010-60F7-48BF-A428-BE64BD5BA942}"/>
              </c:ext>
            </c:extLst>
          </c:dPt>
          <c:dPt>
            <c:idx val="5"/>
            <c:invertIfNegative val="0"/>
            <c:bubble3D val="0"/>
            <c:extLst>
              <c:ext xmlns:c16="http://schemas.microsoft.com/office/drawing/2014/chart" uri="{C3380CC4-5D6E-409C-BE32-E72D297353CC}">
                <c16:uniqueId val="{00000015-60F7-48BF-A428-BE64BD5BA942}"/>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Fruit and vegetables (n=2,108)</c:v>
                </c:pt>
                <c:pt idx="1">
                  <c:v>Crisps (n=2,107)</c:v>
                </c:pt>
                <c:pt idx="2">
                  <c:v>Sweets and chocolates (n=2,093)</c:v>
                </c:pt>
                <c:pt idx="3">
                  <c:v>Water (n=2,140)</c:v>
                </c:pt>
                <c:pt idx="4">
                  <c:v>Fizzy drinks (n=2,101)</c:v>
                </c:pt>
              </c:strCache>
            </c:strRef>
          </c:cat>
          <c:val>
            <c:numRef>
              <c:f>Sheet1!$C$2:$C$6</c:f>
              <c:numCache>
                <c:formatCode>0%</c:formatCode>
                <c:ptCount val="5"/>
                <c:pt idx="0">
                  <c:v>0.08</c:v>
                </c:pt>
                <c:pt idx="1">
                  <c:v>0.23</c:v>
                </c:pt>
                <c:pt idx="2">
                  <c:v>0.25</c:v>
                </c:pt>
                <c:pt idx="3">
                  <c:v>0.05</c:v>
                </c:pt>
                <c:pt idx="4">
                  <c:v>0.32</c:v>
                </c:pt>
              </c:numCache>
            </c:numRef>
          </c:val>
          <c:extLst>
            <c:ext xmlns:c16="http://schemas.microsoft.com/office/drawing/2014/chart" uri="{C3380CC4-5D6E-409C-BE32-E72D297353CC}">
              <c16:uniqueId val="{00000016-60F7-48BF-A428-BE64BD5BA942}"/>
            </c:ext>
          </c:extLst>
        </c:ser>
        <c:ser>
          <c:idx val="2"/>
          <c:order val="2"/>
          <c:tx>
            <c:strRef>
              <c:f>Sheet1!$D$1</c:f>
              <c:strCache>
                <c:ptCount val="1"/>
                <c:pt idx="0">
                  <c:v>2-3 days a week</c:v>
                </c:pt>
              </c:strCache>
            </c:strRef>
          </c:tx>
          <c:spPr>
            <a:solidFill>
              <a:srgbClr val="5E0DFF"/>
            </a:solidFill>
            <a:ln>
              <a:solidFill>
                <a:schemeClr val="bg1"/>
              </a:solidFill>
            </a:ln>
          </c:spPr>
          <c:invertIfNegative val="0"/>
          <c:dLbls>
            <c:spPr>
              <a:noFill/>
              <a:ln>
                <a:noFill/>
              </a:ln>
              <a:effectLst/>
            </c:spPr>
            <c:txPr>
              <a:bodyPr wrap="square" lIns="38100" tIns="19050" rIns="38100" bIns="19050" anchor="ctr">
                <a:spAutoFit/>
              </a:bodyPr>
              <a:lstStyle/>
              <a:p>
                <a:pPr>
                  <a:defRPr sz="11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Fruit and vegetables (n=2,108)</c:v>
                </c:pt>
                <c:pt idx="1">
                  <c:v>Crisps (n=2,107)</c:v>
                </c:pt>
                <c:pt idx="2">
                  <c:v>Sweets and chocolates (n=2,093)</c:v>
                </c:pt>
                <c:pt idx="3">
                  <c:v>Water (n=2,140)</c:v>
                </c:pt>
                <c:pt idx="4">
                  <c:v>Fizzy drinks (n=2,101)</c:v>
                </c:pt>
              </c:strCache>
            </c:strRef>
          </c:cat>
          <c:val>
            <c:numRef>
              <c:f>Sheet1!$D$2:$D$6</c:f>
              <c:numCache>
                <c:formatCode>0%</c:formatCode>
                <c:ptCount val="5"/>
                <c:pt idx="0">
                  <c:v>0.19</c:v>
                </c:pt>
                <c:pt idx="1">
                  <c:v>0.28000000000000003</c:v>
                </c:pt>
                <c:pt idx="2">
                  <c:v>0.3</c:v>
                </c:pt>
                <c:pt idx="3">
                  <c:v>0.12</c:v>
                </c:pt>
                <c:pt idx="4">
                  <c:v>0.19</c:v>
                </c:pt>
              </c:numCache>
            </c:numRef>
          </c:val>
          <c:extLst>
            <c:ext xmlns:c16="http://schemas.microsoft.com/office/drawing/2014/chart" uri="{C3380CC4-5D6E-409C-BE32-E72D297353CC}">
              <c16:uniqueId val="{00000018-60F7-48BF-A428-BE64BD5BA942}"/>
            </c:ext>
          </c:extLst>
        </c:ser>
        <c:ser>
          <c:idx val="3"/>
          <c:order val="3"/>
          <c:tx>
            <c:strRef>
              <c:f>Sheet1!$E$1</c:f>
              <c:strCache>
                <c:ptCount val="1"/>
                <c:pt idx="0">
                  <c:v>On most days</c:v>
                </c:pt>
              </c:strCache>
            </c:strRef>
          </c:tx>
          <c:spPr>
            <a:solidFill>
              <a:srgbClr val="330099"/>
            </a:solidFill>
            <a:ln>
              <a:solidFill>
                <a:schemeClr val="bg1"/>
              </a:solidFill>
            </a:ln>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Fruit and vegetables (n=2,108)</c:v>
                </c:pt>
                <c:pt idx="1">
                  <c:v>Crisps (n=2,107)</c:v>
                </c:pt>
                <c:pt idx="2">
                  <c:v>Sweets and chocolates (n=2,093)</c:v>
                </c:pt>
                <c:pt idx="3">
                  <c:v>Water (n=2,140)</c:v>
                </c:pt>
                <c:pt idx="4">
                  <c:v>Fizzy drinks (n=2,101)</c:v>
                </c:pt>
              </c:strCache>
            </c:strRef>
          </c:cat>
          <c:val>
            <c:numRef>
              <c:f>Sheet1!$E$2:$E$6</c:f>
              <c:numCache>
                <c:formatCode>0%</c:formatCode>
                <c:ptCount val="5"/>
                <c:pt idx="0">
                  <c:v>0.61</c:v>
                </c:pt>
                <c:pt idx="1">
                  <c:v>0.33</c:v>
                </c:pt>
                <c:pt idx="2">
                  <c:v>0.31</c:v>
                </c:pt>
                <c:pt idx="3">
                  <c:v>0.72</c:v>
                </c:pt>
                <c:pt idx="4">
                  <c:v>0.17</c:v>
                </c:pt>
              </c:numCache>
            </c:numRef>
          </c:val>
          <c:extLst>
            <c:ext xmlns:c16="http://schemas.microsoft.com/office/drawing/2014/chart" uri="{C3380CC4-5D6E-409C-BE32-E72D297353CC}">
              <c16:uniqueId val="{00000019-60F7-48BF-A428-BE64BD5BA942}"/>
            </c:ext>
          </c:extLst>
        </c:ser>
        <c:ser>
          <c:idx val="4"/>
          <c:order val="4"/>
          <c:tx>
            <c:strRef>
              <c:f>Sheet1!$F$1</c:f>
              <c:strCache>
                <c:ptCount val="1"/>
                <c:pt idx="0">
                  <c:v>Don't know</c:v>
                </c:pt>
              </c:strCache>
            </c:strRef>
          </c:tx>
          <c:spPr>
            <a:solidFill>
              <a:schemeClr val="bg1">
                <a:lumMod val="50000"/>
              </a:schemeClr>
            </a:solidFill>
            <a:ln>
              <a:solidFill>
                <a:schemeClr val="bg1"/>
              </a:solidFill>
            </a:ln>
          </c:spPr>
          <c:invertIfNegative val="0"/>
          <c:dLbls>
            <c:dLbl>
              <c:idx val="0"/>
              <c:layout>
                <c:manualLayout>
                  <c:x val="-1.4098193507290275E-16"/>
                  <c:y val="4.491087745727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0F7-48BF-A428-BE64BD5BA942}"/>
                </c:ext>
              </c:extLst>
            </c:dLbl>
            <c:dLbl>
              <c:idx val="1"/>
              <c:layout>
                <c:manualLayout>
                  <c:x val="0"/>
                  <c:y val="5.4267921235470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0F7-48BF-A428-BE64BD5BA942}"/>
                </c:ext>
              </c:extLst>
            </c:dLbl>
            <c:dLbl>
              <c:idx val="2"/>
              <c:layout>
                <c:manualLayout>
                  <c:x val="3.8450062829520548E-3"/>
                  <c:y val="4.7014816712766305E-2"/>
                </c:manualLayout>
              </c:layout>
              <c:showLegendKey val="0"/>
              <c:showVal val="1"/>
              <c:showCatName val="0"/>
              <c:showSerName val="0"/>
              <c:showPercent val="0"/>
              <c:showBubbleSize val="0"/>
              <c:extLst>
                <c:ext xmlns:c15="http://schemas.microsoft.com/office/drawing/2012/chart" uri="{CE6537A1-D6FC-4f65-9D91-7224C49458BB}">
                  <c15:layout>
                    <c:manualLayout>
                      <c:w val="4.2102818798326544E-2"/>
                      <c:h val="5.1130212963877632E-2"/>
                    </c:manualLayout>
                  </c15:layout>
                </c:ext>
                <c:ext xmlns:c16="http://schemas.microsoft.com/office/drawing/2014/chart" uri="{C3380CC4-5D6E-409C-BE32-E72D297353CC}">
                  <c16:uniqueId val="{0000001D-60F7-48BF-A428-BE64BD5BA942}"/>
                </c:ext>
              </c:extLst>
            </c:dLbl>
            <c:dLbl>
              <c:idx val="3"/>
              <c:layout>
                <c:manualLayout>
                  <c:x val="0"/>
                  <c:y val="4.5740388019032623E-2"/>
                </c:manualLayout>
              </c:layout>
              <c:showLegendKey val="0"/>
              <c:showVal val="1"/>
              <c:showCatName val="0"/>
              <c:showSerName val="0"/>
              <c:showPercent val="0"/>
              <c:showBubbleSize val="0"/>
              <c:extLst>
                <c:ext xmlns:c15="http://schemas.microsoft.com/office/drawing/2012/chart" uri="{CE6537A1-D6FC-4f65-9D91-7224C49458BB}">
                  <c15:layout>
                    <c:manualLayout>
                      <c:w val="4.2102818798326544E-2"/>
                      <c:h val="5.1130212963877632E-2"/>
                    </c:manualLayout>
                  </c15:layout>
                </c:ext>
                <c:ext xmlns:c16="http://schemas.microsoft.com/office/drawing/2014/chart" uri="{C3380CC4-5D6E-409C-BE32-E72D297353CC}">
                  <c16:uniqueId val="{0000001E-60F7-48BF-A428-BE64BD5BA942}"/>
                </c:ext>
              </c:extLst>
            </c:dLbl>
            <c:dLbl>
              <c:idx val="4"/>
              <c:layout>
                <c:manualLayout>
                  <c:x val="0"/>
                  <c:y val="4.9006593895090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0F7-48BF-A428-BE64BD5BA942}"/>
                </c:ext>
              </c:extLst>
            </c:dLbl>
            <c:spPr>
              <a:noFill/>
              <a:ln>
                <a:noFill/>
              </a:ln>
              <a:effectLst/>
            </c:spPr>
            <c:txPr>
              <a:bodyPr wrap="square" lIns="38100" tIns="19050" rIns="38100" bIns="19050" anchor="ctr">
                <a:spAutoFit/>
              </a:bodyPr>
              <a:lstStyle/>
              <a:p>
                <a:pPr>
                  <a:defRPr sz="11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Fruit and vegetables (n=2,108)</c:v>
                </c:pt>
                <c:pt idx="1">
                  <c:v>Crisps (n=2,107)</c:v>
                </c:pt>
                <c:pt idx="2">
                  <c:v>Sweets and chocolates (n=2,093)</c:v>
                </c:pt>
                <c:pt idx="3">
                  <c:v>Water (n=2,140)</c:v>
                </c:pt>
                <c:pt idx="4">
                  <c:v>Fizzy drinks (n=2,101)</c:v>
                </c:pt>
              </c:strCache>
            </c:strRef>
          </c:cat>
          <c:val>
            <c:numRef>
              <c:f>Sheet1!$F$2:$F$6</c:f>
              <c:numCache>
                <c:formatCode>0%</c:formatCode>
                <c:ptCount val="5"/>
                <c:pt idx="0">
                  <c:v>0.03</c:v>
                </c:pt>
                <c:pt idx="1">
                  <c:v>0.04</c:v>
                </c:pt>
                <c:pt idx="2">
                  <c:v>0.03</c:v>
                </c:pt>
                <c:pt idx="3">
                  <c:v>0.05</c:v>
                </c:pt>
                <c:pt idx="4">
                  <c:v>0.03</c:v>
                </c:pt>
              </c:numCache>
            </c:numRef>
          </c:val>
          <c:extLst>
            <c:ext xmlns:c16="http://schemas.microsoft.com/office/drawing/2014/chart" uri="{C3380CC4-5D6E-409C-BE32-E72D297353CC}">
              <c16:uniqueId val="{0000001A-60F7-48BF-A428-BE64BD5BA942}"/>
            </c:ext>
          </c:extLst>
        </c:ser>
        <c:dLbls>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min val="0"/>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6.7435960587777285E-3"/>
          <c:y val="0.87356710379004909"/>
          <c:w val="0.99133390079974615"/>
          <c:h val="0.1219158002403767"/>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75892525647986"/>
          <c:y val="0"/>
          <c:w val="0.74444359798116722"/>
          <c:h val="0.86811592413316208"/>
        </c:manualLayout>
      </c:layout>
      <c:barChart>
        <c:barDir val="bar"/>
        <c:grouping val="stacked"/>
        <c:varyColors val="0"/>
        <c:ser>
          <c:idx val="0"/>
          <c:order val="0"/>
          <c:tx>
            <c:strRef>
              <c:f>Sheet1!$B$1</c:f>
              <c:strCache>
                <c:ptCount val="1"/>
                <c:pt idx="0">
                  <c:v>TOTAL safe</c:v>
                </c:pt>
              </c:strCache>
            </c:strRef>
          </c:tx>
          <c:spPr>
            <a:solidFill>
              <a:srgbClr val="6699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0-3455-4213-BDDB-CDC67970D40D}"/>
              </c:ext>
            </c:extLst>
          </c:dPt>
          <c:dPt>
            <c:idx val="1"/>
            <c:invertIfNegative val="0"/>
            <c:bubble3D val="0"/>
            <c:extLst>
              <c:ext xmlns:c16="http://schemas.microsoft.com/office/drawing/2014/chart" uri="{C3380CC4-5D6E-409C-BE32-E72D297353CC}">
                <c16:uniqueId val="{00000001-3455-4213-BDDB-CDC67970D40D}"/>
              </c:ext>
            </c:extLst>
          </c:dPt>
          <c:dPt>
            <c:idx val="2"/>
            <c:invertIfNegative val="0"/>
            <c:bubble3D val="0"/>
            <c:extLst>
              <c:ext xmlns:c16="http://schemas.microsoft.com/office/drawing/2014/chart" uri="{C3380CC4-5D6E-409C-BE32-E72D297353CC}">
                <c16:uniqueId val="{00000002-3455-4213-BDDB-CDC67970D40D}"/>
              </c:ext>
            </c:extLst>
          </c:dPt>
          <c:dPt>
            <c:idx val="5"/>
            <c:invertIfNegative val="0"/>
            <c:bubble3D val="0"/>
            <c:extLst>
              <c:ext xmlns:c16="http://schemas.microsoft.com/office/drawing/2014/chart" uri="{C3380CC4-5D6E-409C-BE32-E72D297353CC}">
                <c16:uniqueId val="{00000003-3455-4213-BDDB-CDC67970D40D}"/>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 (n=2,153)</c:v>
                </c:pt>
                <c:pt idx="1">
                  <c:v>Most deprived IMD 1 (n=369)</c:v>
                </c:pt>
                <c:pt idx="2">
                  <c:v>IMD 2 (n=282)</c:v>
                </c:pt>
                <c:pt idx="3">
                  <c:v>IMD 3 (n=458)</c:v>
                </c:pt>
                <c:pt idx="4">
                  <c:v>IMD 4 (n=707)</c:v>
                </c:pt>
                <c:pt idx="5">
                  <c:v>Least deprived IMD 5 (n=337)</c:v>
                </c:pt>
              </c:strCache>
            </c:strRef>
          </c:cat>
          <c:val>
            <c:numRef>
              <c:f>Sheet1!$B$2:$B$7</c:f>
              <c:numCache>
                <c:formatCode>0%</c:formatCode>
                <c:ptCount val="6"/>
                <c:pt idx="0">
                  <c:v>0.74</c:v>
                </c:pt>
                <c:pt idx="1">
                  <c:v>0.66</c:v>
                </c:pt>
                <c:pt idx="2">
                  <c:v>0.72</c:v>
                </c:pt>
                <c:pt idx="3">
                  <c:v>0.7</c:v>
                </c:pt>
                <c:pt idx="4">
                  <c:v>0.79</c:v>
                </c:pt>
                <c:pt idx="5">
                  <c:v>0.83</c:v>
                </c:pt>
              </c:numCache>
            </c:numRef>
          </c:val>
          <c:extLst>
            <c:ext xmlns:c16="http://schemas.microsoft.com/office/drawing/2014/chart" uri="{C3380CC4-5D6E-409C-BE32-E72D297353CC}">
              <c16:uniqueId val="{00000004-3455-4213-BDDB-CDC67970D40D}"/>
            </c:ext>
          </c:extLst>
        </c:ser>
        <c:ser>
          <c:idx val="1"/>
          <c:order val="1"/>
          <c:tx>
            <c:strRef>
              <c:f>Sheet1!$C$1</c:f>
              <c:strCache>
                <c:ptCount val="1"/>
                <c:pt idx="0">
                  <c:v>TOTAL unsafe</c:v>
                </c:pt>
              </c:strCache>
            </c:strRef>
          </c:tx>
          <c:spPr>
            <a:solidFill>
              <a:srgbClr val="C000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5-3455-4213-BDDB-CDC67970D40D}"/>
              </c:ext>
            </c:extLst>
          </c:dPt>
          <c:dPt>
            <c:idx val="1"/>
            <c:invertIfNegative val="0"/>
            <c:bubble3D val="0"/>
            <c:extLst>
              <c:ext xmlns:c16="http://schemas.microsoft.com/office/drawing/2014/chart" uri="{C3380CC4-5D6E-409C-BE32-E72D297353CC}">
                <c16:uniqueId val="{00000006-3455-4213-BDDB-CDC67970D40D}"/>
              </c:ext>
            </c:extLst>
          </c:dPt>
          <c:dPt>
            <c:idx val="2"/>
            <c:invertIfNegative val="0"/>
            <c:bubble3D val="0"/>
            <c:extLst>
              <c:ext xmlns:c16="http://schemas.microsoft.com/office/drawing/2014/chart" uri="{C3380CC4-5D6E-409C-BE32-E72D297353CC}">
                <c16:uniqueId val="{00000007-3455-4213-BDDB-CDC67970D40D}"/>
              </c:ext>
            </c:extLst>
          </c:dPt>
          <c:dPt>
            <c:idx val="5"/>
            <c:invertIfNegative val="0"/>
            <c:bubble3D val="0"/>
            <c:extLst>
              <c:ext xmlns:c16="http://schemas.microsoft.com/office/drawing/2014/chart" uri="{C3380CC4-5D6E-409C-BE32-E72D297353CC}">
                <c16:uniqueId val="{00000008-3455-4213-BDDB-CDC67970D40D}"/>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 (n=2,153)</c:v>
                </c:pt>
                <c:pt idx="1">
                  <c:v>Most deprived IMD 1 (n=369)</c:v>
                </c:pt>
                <c:pt idx="2">
                  <c:v>IMD 2 (n=282)</c:v>
                </c:pt>
                <c:pt idx="3">
                  <c:v>IMD 3 (n=458)</c:v>
                </c:pt>
                <c:pt idx="4">
                  <c:v>IMD 4 (n=707)</c:v>
                </c:pt>
                <c:pt idx="5">
                  <c:v>Least deprived IMD 5 (n=337)</c:v>
                </c:pt>
              </c:strCache>
            </c:strRef>
          </c:cat>
          <c:val>
            <c:numRef>
              <c:f>Sheet1!$C$2:$C$7</c:f>
              <c:numCache>
                <c:formatCode>0%</c:formatCode>
                <c:ptCount val="6"/>
                <c:pt idx="0">
                  <c:v>0.17</c:v>
                </c:pt>
                <c:pt idx="1">
                  <c:v>0.23</c:v>
                </c:pt>
                <c:pt idx="2">
                  <c:v>0.18</c:v>
                </c:pt>
                <c:pt idx="3">
                  <c:v>0.18</c:v>
                </c:pt>
                <c:pt idx="4">
                  <c:v>0.15</c:v>
                </c:pt>
                <c:pt idx="5">
                  <c:v>0.14000000000000001</c:v>
                </c:pt>
              </c:numCache>
            </c:numRef>
          </c:val>
          <c:extLst>
            <c:ext xmlns:c16="http://schemas.microsoft.com/office/drawing/2014/chart" uri="{C3380CC4-5D6E-409C-BE32-E72D297353CC}">
              <c16:uniqueId val="{00000009-3455-4213-BDDB-CDC67970D40D}"/>
            </c:ext>
          </c:extLst>
        </c:ser>
        <c:ser>
          <c:idx val="2"/>
          <c:order val="2"/>
          <c:tx>
            <c:strRef>
              <c:f>Sheet1!$D$1</c:f>
              <c:strCache>
                <c:ptCount val="1"/>
                <c:pt idx="0">
                  <c:v>Not sure</c:v>
                </c:pt>
              </c:strCache>
            </c:strRef>
          </c:tx>
          <c:spPr>
            <a:solidFill>
              <a:schemeClr val="bg1">
                <a:lumMod val="50000"/>
              </a:schemeClr>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 (n=2,153)</c:v>
                </c:pt>
                <c:pt idx="1">
                  <c:v>Most deprived IMD 1 (n=369)</c:v>
                </c:pt>
                <c:pt idx="2">
                  <c:v>IMD 2 (n=282)</c:v>
                </c:pt>
                <c:pt idx="3">
                  <c:v>IMD 3 (n=458)</c:v>
                </c:pt>
                <c:pt idx="4">
                  <c:v>IMD 4 (n=707)</c:v>
                </c:pt>
                <c:pt idx="5">
                  <c:v>Least deprived IMD 5 (n=337)</c:v>
                </c:pt>
              </c:strCache>
            </c:strRef>
          </c:cat>
          <c:val>
            <c:numRef>
              <c:f>Sheet1!$D$2:$D$7</c:f>
              <c:numCache>
                <c:formatCode>0%</c:formatCode>
                <c:ptCount val="6"/>
                <c:pt idx="0">
                  <c:v>0.08</c:v>
                </c:pt>
                <c:pt idx="1">
                  <c:v>0.11</c:v>
                </c:pt>
                <c:pt idx="2">
                  <c:v>0.1</c:v>
                </c:pt>
                <c:pt idx="3">
                  <c:v>0.12</c:v>
                </c:pt>
                <c:pt idx="4">
                  <c:v>0.06</c:v>
                </c:pt>
                <c:pt idx="5">
                  <c:v>0.04</c:v>
                </c:pt>
              </c:numCache>
            </c:numRef>
          </c:val>
          <c:extLst>
            <c:ext xmlns:c16="http://schemas.microsoft.com/office/drawing/2014/chart" uri="{C3380CC4-5D6E-409C-BE32-E72D297353CC}">
              <c16:uniqueId val="{0000000A-3455-4213-BDDB-CDC67970D40D}"/>
            </c:ext>
          </c:extLst>
        </c:ser>
        <c:dLbls>
          <c:dLblPos val="ctr"/>
          <c:showLegendKey val="0"/>
          <c:showVal val="1"/>
          <c:showCatName val="0"/>
          <c:showSerName val="0"/>
          <c:showPercent val="0"/>
          <c:showBubbleSize val="0"/>
        </c:dLbls>
        <c:gapWidth val="182"/>
        <c:overlap val="100"/>
        <c:axId val="41990784"/>
        <c:axId val="42004864"/>
      </c:barChart>
      <c:catAx>
        <c:axId val="41990784"/>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004864"/>
        <c:crosses val="autoZero"/>
        <c:auto val="1"/>
        <c:lblAlgn val="ctr"/>
        <c:lblOffset val="100"/>
        <c:noMultiLvlLbl val="0"/>
      </c:catAx>
      <c:valAx>
        <c:axId val="42004864"/>
        <c:scaling>
          <c:orientation val="minMax"/>
          <c:max val="1"/>
        </c:scaling>
        <c:delete val="1"/>
        <c:axPos val="t"/>
        <c:numFmt formatCode="0%" sourceLinked="1"/>
        <c:majorTickMark val="out"/>
        <c:minorTickMark val="none"/>
        <c:tickLblPos val="nextTo"/>
        <c:crossAx val="41990784"/>
        <c:crosses val="autoZero"/>
        <c:crossBetween val="between"/>
      </c:valAx>
      <c:spPr>
        <a:noFill/>
        <a:ln w="25400">
          <a:noFill/>
        </a:ln>
        <a:effectLst/>
      </c:spPr>
    </c:plotArea>
    <c:legend>
      <c:legendPos val="r"/>
      <c:layout>
        <c:manualLayout>
          <c:xMode val="edge"/>
          <c:yMode val="edge"/>
          <c:x val="0.22975721083609313"/>
          <c:y val="0.87692817040889948"/>
          <c:w val="0.62595495442645577"/>
          <c:h val="0.12307182959110058"/>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51697385176579"/>
          <c:y val="1.0724879787407498E-2"/>
          <c:w val="0.5977709800662816"/>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5"/>
            <c:invertIfNegative val="0"/>
            <c:bubble3D val="0"/>
            <c:spPr>
              <a:solidFill>
                <a:srgbClr val="669900"/>
              </a:solidFill>
              <a:ln>
                <a:solidFill>
                  <a:schemeClr val="bg1"/>
                </a:solidFill>
              </a:ln>
              <a:effectLst/>
            </c:spPr>
            <c:extLst>
              <c:ext xmlns:c16="http://schemas.microsoft.com/office/drawing/2014/chart" uri="{C3380CC4-5D6E-409C-BE32-E72D297353CC}">
                <c16:uniqueId val="{00000001-584F-4393-B670-DC70DFB70295}"/>
              </c:ext>
            </c:extLst>
          </c:dPt>
          <c:dPt>
            <c:idx val="6"/>
            <c:invertIfNegative val="0"/>
            <c:bubble3D val="0"/>
            <c:spPr>
              <a:solidFill>
                <a:srgbClr val="C00000"/>
              </a:solidFill>
              <a:ln>
                <a:solidFill>
                  <a:schemeClr val="bg1"/>
                </a:solidFill>
              </a:ln>
              <a:effectLst/>
            </c:spPr>
            <c:extLst>
              <c:ext xmlns:c16="http://schemas.microsoft.com/office/drawing/2014/chart" uri="{C3380CC4-5D6E-409C-BE32-E72D297353CC}">
                <c16:uniqueId val="{00000002-584F-4393-B670-DC70DFB70295}"/>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Very safe</c:v>
                </c:pt>
                <c:pt idx="1">
                  <c:v>Quite safe</c:v>
                </c:pt>
                <c:pt idx="2">
                  <c:v>Not sure</c:v>
                </c:pt>
                <c:pt idx="3">
                  <c:v>A little unsafe</c:v>
                </c:pt>
                <c:pt idx="4">
                  <c:v>Very unsafe</c:v>
                </c:pt>
                <c:pt idx="5">
                  <c:v>TOTAL safe</c:v>
                </c:pt>
                <c:pt idx="6">
                  <c:v>TOTAL unsafe</c:v>
                </c:pt>
              </c:strCache>
            </c:strRef>
          </c:cat>
          <c:val>
            <c:numRef>
              <c:f>Sheet1!$B$2:$B$8</c:f>
              <c:numCache>
                <c:formatCode>0%</c:formatCode>
                <c:ptCount val="7"/>
                <c:pt idx="0">
                  <c:v>0.82</c:v>
                </c:pt>
                <c:pt idx="1">
                  <c:v>0.1</c:v>
                </c:pt>
                <c:pt idx="2">
                  <c:v>0.03</c:v>
                </c:pt>
                <c:pt idx="3">
                  <c:v>0.03</c:v>
                </c:pt>
                <c:pt idx="4">
                  <c:v>0.02</c:v>
                </c:pt>
                <c:pt idx="5">
                  <c:v>0.91</c:v>
                </c:pt>
                <c:pt idx="6">
                  <c:v>0.05</c:v>
                </c:pt>
              </c:numCache>
            </c:numRef>
          </c:val>
          <c:extLst>
            <c:ext xmlns:c16="http://schemas.microsoft.com/office/drawing/2014/chart" uri="{C3380CC4-5D6E-409C-BE32-E72D297353CC}">
              <c16:uniqueId val="{00000000-199E-4B48-96DB-C753132A595F}"/>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D022-4975-89FC-CCB060681C60}"/>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D022-4975-89FC-CCB060681C6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0.11</c:v>
                </c:pt>
                <c:pt idx="1">
                  <c:v>0.1</c:v>
                </c:pt>
                <c:pt idx="2">
                  <c:v>0.08</c:v>
                </c:pt>
              </c:numCache>
            </c:numRef>
          </c:val>
          <c:smooth val="0"/>
          <c:extLst>
            <c:ext xmlns:c16="http://schemas.microsoft.com/office/drawing/2014/chart" uri="{C3380CC4-5D6E-409C-BE32-E72D297353CC}">
              <c16:uniqueId val="{00000004-D022-4975-89FC-CCB060681C60}"/>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46955876510050737"/>
          <c:h val="0.84762158648350872"/>
        </c:manualLayout>
      </c:layout>
      <c:barChart>
        <c:barDir val="bar"/>
        <c:grouping val="clustered"/>
        <c:varyColors val="0"/>
        <c:ser>
          <c:idx val="0"/>
          <c:order val="0"/>
          <c:tx>
            <c:strRef>
              <c:f>Sheet1!$B$1</c:f>
              <c:strCache>
                <c:ptCount val="1"/>
                <c:pt idx="0">
                  <c:v>Overall (n=2,111)</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1-4A00-4A67-8449-DD4E013045A0}"/>
              </c:ext>
            </c:extLst>
          </c:dPt>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Very happy</c:v>
                </c:pt>
                <c:pt idx="1">
                  <c:v>Quite happy</c:v>
                </c:pt>
                <c:pt idx="2">
                  <c:v>Not sure</c:v>
                </c:pt>
                <c:pt idx="3">
                  <c:v>A little unhappy</c:v>
                </c:pt>
                <c:pt idx="4">
                  <c:v>Very unhappy</c:v>
                </c:pt>
                <c:pt idx="5">
                  <c:v>TOTAL happy</c:v>
                </c:pt>
                <c:pt idx="6">
                  <c:v>TOTAL unhappy</c:v>
                </c:pt>
              </c:strCache>
            </c:strRef>
          </c:cat>
          <c:val>
            <c:numRef>
              <c:f>Sheet1!$B$2:$B$8</c:f>
              <c:numCache>
                <c:formatCode>0%</c:formatCode>
                <c:ptCount val="7"/>
                <c:pt idx="0">
                  <c:v>0.45</c:v>
                </c:pt>
                <c:pt idx="1">
                  <c:v>0.27</c:v>
                </c:pt>
                <c:pt idx="2">
                  <c:v>0.1</c:v>
                </c:pt>
                <c:pt idx="3">
                  <c:v>0.13</c:v>
                </c:pt>
                <c:pt idx="4">
                  <c:v>0.05</c:v>
                </c:pt>
                <c:pt idx="5">
                  <c:v>0.72</c:v>
                </c:pt>
                <c:pt idx="6">
                  <c:v>0.18</c:v>
                </c:pt>
              </c:numCache>
            </c:numRef>
          </c:val>
          <c:extLst>
            <c:ext xmlns:c16="http://schemas.microsoft.com/office/drawing/2014/chart" uri="{C3380CC4-5D6E-409C-BE32-E72D297353CC}">
              <c16:uniqueId val="{00000000-3B61-4FC2-89A9-2685DE240C55}"/>
            </c:ext>
          </c:extLst>
        </c:ser>
        <c:ser>
          <c:idx val="1"/>
          <c:order val="1"/>
          <c:tx>
            <c:strRef>
              <c:f>Sheet1!$C$1</c:f>
              <c:strCache>
                <c:ptCount val="1"/>
                <c:pt idx="0">
                  <c:v>Male (n=1,021)</c:v>
                </c:pt>
              </c:strCache>
            </c:strRef>
          </c:tx>
          <c:spPr>
            <a:solidFill>
              <a:srgbClr val="935D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Very happy</c:v>
                </c:pt>
                <c:pt idx="1">
                  <c:v>Quite happy</c:v>
                </c:pt>
                <c:pt idx="2">
                  <c:v>Not sure</c:v>
                </c:pt>
                <c:pt idx="3">
                  <c:v>A little unhappy</c:v>
                </c:pt>
                <c:pt idx="4">
                  <c:v>Very unhappy</c:v>
                </c:pt>
                <c:pt idx="5">
                  <c:v>TOTAL happy</c:v>
                </c:pt>
                <c:pt idx="6">
                  <c:v>TOTAL unhappy</c:v>
                </c:pt>
              </c:strCache>
            </c:strRef>
          </c:cat>
          <c:val>
            <c:numRef>
              <c:f>Sheet1!$C$2:$C$8</c:f>
              <c:numCache>
                <c:formatCode>0%</c:formatCode>
                <c:ptCount val="7"/>
                <c:pt idx="0">
                  <c:v>0.5</c:v>
                </c:pt>
                <c:pt idx="1">
                  <c:v>0.26</c:v>
                </c:pt>
                <c:pt idx="2">
                  <c:v>0.1</c:v>
                </c:pt>
                <c:pt idx="3">
                  <c:v>0.1</c:v>
                </c:pt>
                <c:pt idx="4">
                  <c:v>0.05</c:v>
                </c:pt>
                <c:pt idx="5">
                  <c:v>0.76</c:v>
                </c:pt>
                <c:pt idx="6">
                  <c:v>0.15</c:v>
                </c:pt>
              </c:numCache>
            </c:numRef>
          </c:val>
          <c:extLst>
            <c:ext xmlns:c16="http://schemas.microsoft.com/office/drawing/2014/chart" uri="{C3380CC4-5D6E-409C-BE32-E72D297353CC}">
              <c16:uniqueId val="{00000000-271F-4C6C-BC22-9C5246DF119F}"/>
            </c:ext>
          </c:extLst>
        </c:ser>
        <c:ser>
          <c:idx val="2"/>
          <c:order val="2"/>
          <c:tx>
            <c:strRef>
              <c:f>Sheet1!$D$1</c:f>
              <c:strCache>
                <c:ptCount val="1"/>
                <c:pt idx="0">
                  <c:v>Female (n=1,068)</c:v>
                </c:pt>
              </c:strCache>
            </c:strRef>
          </c:tx>
          <c:spPr>
            <a:solidFill>
              <a:srgbClr val="CAAF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Very happy</c:v>
                </c:pt>
                <c:pt idx="1">
                  <c:v>Quite happy</c:v>
                </c:pt>
                <c:pt idx="2">
                  <c:v>Not sure</c:v>
                </c:pt>
                <c:pt idx="3">
                  <c:v>A little unhappy</c:v>
                </c:pt>
                <c:pt idx="4">
                  <c:v>Very unhappy</c:v>
                </c:pt>
                <c:pt idx="5">
                  <c:v>TOTAL happy</c:v>
                </c:pt>
                <c:pt idx="6">
                  <c:v>TOTAL unhappy</c:v>
                </c:pt>
              </c:strCache>
            </c:strRef>
          </c:cat>
          <c:val>
            <c:numRef>
              <c:f>Sheet1!$D$2:$D$8</c:f>
              <c:numCache>
                <c:formatCode>0%</c:formatCode>
                <c:ptCount val="7"/>
                <c:pt idx="0">
                  <c:v>0.41</c:v>
                </c:pt>
                <c:pt idx="1">
                  <c:v>0.28000000000000003</c:v>
                </c:pt>
                <c:pt idx="2">
                  <c:v>0.1</c:v>
                </c:pt>
                <c:pt idx="3">
                  <c:v>0.17</c:v>
                </c:pt>
                <c:pt idx="4">
                  <c:v>0.04</c:v>
                </c:pt>
                <c:pt idx="5">
                  <c:v>0.69</c:v>
                </c:pt>
                <c:pt idx="6">
                  <c:v>0.21</c:v>
                </c:pt>
              </c:numCache>
            </c:numRef>
          </c:val>
          <c:extLst>
            <c:ext xmlns:c16="http://schemas.microsoft.com/office/drawing/2014/chart" uri="{C3380CC4-5D6E-409C-BE32-E72D297353CC}">
              <c16:uniqueId val="{00000001-271F-4C6C-BC22-9C5246DF119F}"/>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r"/>
      <c:layout>
        <c:manualLayout>
          <c:xMode val="edge"/>
          <c:yMode val="edge"/>
          <c:x val="5.9101790059765222E-4"/>
          <c:y val="0.88890352262154682"/>
          <c:w val="0.95098364443753014"/>
          <c:h val="9.2097308327634089E-2"/>
        </c:manualLayout>
      </c:layout>
      <c:overlay val="0"/>
      <c:txPr>
        <a:bodyPr/>
        <a:lstStyle/>
        <a:p>
          <a:pPr>
            <a:defRPr sz="1200">
              <a:solidFill>
                <a:schemeClr val="tx1"/>
              </a:solidFill>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60331070868376"/>
          <c:y val="0"/>
          <c:w val="0.39678695537189573"/>
          <c:h val="0.80088093873738198"/>
        </c:manualLayout>
      </c:layout>
      <c:barChart>
        <c:barDir val="bar"/>
        <c:grouping val="clustered"/>
        <c:varyColors val="0"/>
        <c:ser>
          <c:idx val="0"/>
          <c:order val="0"/>
          <c:tx>
            <c:strRef>
              <c:f>Sheet1!$B$1</c:f>
              <c:strCache>
                <c:ptCount val="1"/>
                <c:pt idx="0">
                  <c:v>Overall (n=2,119)</c:v>
                </c:pt>
              </c:strCache>
            </c:strRef>
          </c:tx>
          <c:spPr>
            <a:solidFill>
              <a:srgbClr val="330099"/>
            </a:solidFill>
            <a:ln>
              <a:solidFill>
                <a:schemeClr val="bg1"/>
              </a:solidFill>
            </a:ln>
            <a:effectLst/>
          </c:spPr>
          <c:invertIfNegative val="0"/>
          <c:dPt>
            <c:idx val="4"/>
            <c:invertIfNegative val="0"/>
            <c:bubble3D val="0"/>
            <c:extLst>
              <c:ext xmlns:c16="http://schemas.microsoft.com/office/drawing/2014/chart" uri="{C3380CC4-5D6E-409C-BE32-E72D297353CC}">
                <c16:uniqueId val="{00000000-0A95-46AF-B075-8256661F1FC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Most of the time</c:v>
                </c:pt>
                <c:pt idx="1">
                  <c:v>Some of the time</c:v>
                </c:pt>
                <c:pt idx="2">
                  <c:v>Hardly ever</c:v>
                </c:pt>
                <c:pt idx="3">
                  <c:v>Never</c:v>
                </c:pt>
                <c:pt idx="4">
                  <c:v>TOTAL at least some of the time</c:v>
                </c:pt>
              </c:strCache>
            </c:strRef>
          </c:cat>
          <c:val>
            <c:numRef>
              <c:f>Sheet1!$B$2:$B$6</c:f>
              <c:numCache>
                <c:formatCode>0%</c:formatCode>
                <c:ptCount val="5"/>
                <c:pt idx="0">
                  <c:v>0.12</c:v>
                </c:pt>
                <c:pt idx="1">
                  <c:v>0.31</c:v>
                </c:pt>
                <c:pt idx="2">
                  <c:v>0.37</c:v>
                </c:pt>
                <c:pt idx="3">
                  <c:v>0.2</c:v>
                </c:pt>
                <c:pt idx="4">
                  <c:v>0.43</c:v>
                </c:pt>
              </c:numCache>
            </c:numRef>
          </c:val>
          <c:extLst>
            <c:ext xmlns:c16="http://schemas.microsoft.com/office/drawing/2014/chart" uri="{C3380CC4-5D6E-409C-BE32-E72D297353CC}">
              <c16:uniqueId val="{00000002-1FCF-46E2-8C90-F32DDCAA5647}"/>
            </c:ext>
          </c:extLst>
        </c:ser>
        <c:ser>
          <c:idx val="1"/>
          <c:order val="1"/>
          <c:tx>
            <c:strRef>
              <c:f>Sheet1!$C$1</c:f>
              <c:strCache>
                <c:ptCount val="1"/>
                <c:pt idx="0">
                  <c:v>Male (n=1,027)</c:v>
                </c:pt>
              </c:strCache>
            </c:strRef>
          </c:tx>
          <c:spPr>
            <a:solidFill>
              <a:srgbClr val="935D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Most of the time</c:v>
                </c:pt>
                <c:pt idx="1">
                  <c:v>Some of the time</c:v>
                </c:pt>
                <c:pt idx="2">
                  <c:v>Hardly ever</c:v>
                </c:pt>
                <c:pt idx="3">
                  <c:v>Never</c:v>
                </c:pt>
                <c:pt idx="4">
                  <c:v>TOTAL at least some of the time</c:v>
                </c:pt>
              </c:strCache>
            </c:strRef>
          </c:cat>
          <c:val>
            <c:numRef>
              <c:f>Sheet1!$C$2:$C$6</c:f>
              <c:numCache>
                <c:formatCode>0%</c:formatCode>
                <c:ptCount val="5"/>
                <c:pt idx="0">
                  <c:v>0.12</c:v>
                </c:pt>
                <c:pt idx="1">
                  <c:v>0.27</c:v>
                </c:pt>
                <c:pt idx="2">
                  <c:v>0.38</c:v>
                </c:pt>
                <c:pt idx="3">
                  <c:v>0.23</c:v>
                </c:pt>
                <c:pt idx="4">
                  <c:v>0.39</c:v>
                </c:pt>
              </c:numCache>
            </c:numRef>
          </c:val>
          <c:extLst>
            <c:ext xmlns:c16="http://schemas.microsoft.com/office/drawing/2014/chart" uri="{C3380CC4-5D6E-409C-BE32-E72D297353CC}">
              <c16:uniqueId val="{00000003-1FCF-46E2-8C90-F32DDCAA5647}"/>
            </c:ext>
          </c:extLst>
        </c:ser>
        <c:ser>
          <c:idx val="2"/>
          <c:order val="2"/>
          <c:tx>
            <c:strRef>
              <c:f>Sheet1!$D$1</c:f>
              <c:strCache>
                <c:ptCount val="1"/>
                <c:pt idx="0">
                  <c:v>Female (n=1,070)</c:v>
                </c:pt>
              </c:strCache>
            </c:strRef>
          </c:tx>
          <c:spPr>
            <a:solidFill>
              <a:srgbClr val="CAAF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Most of the time</c:v>
                </c:pt>
                <c:pt idx="1">
                  <c:v>Some of the time</c:v>
                </c:pt>
                <c:pt idx="2">
                  <c:v>Hardly ever</c:v>
                </c:pt>
                <c:pt idx="3">
                  <c:v>Never</c:v>
                </c:pt>
                <c:pt idx="4">
                  <c:v>TOTAL at least some of the time</c:v>
                </c:pt>
              </c:strCache>
            </c:strRef>
          </c:cat>
          <c:val>
            <c:numRef>
              <c:f>Sheet1!$D$2:$D$6</c:f>
              <c:numCache>
                <c:formatCode>0%</c:formatCode>
                <c:ptCount val="5"/>
                <c:pt idx="0">
                  <c:v>0.12</c:v>
                </c:pt>
                <c:pt idx="1">
                  <c:v>0.36</c:v>
                </c:pt>
                <c:pt idx="2">
                  <c:v>0.36</c:v>
                </c:pt>
                <c:pt idx="3">
                  <c:v>0.16</c:v>
                </c:pt>
                <c:pt idx="4">
                  <c:v>0.47</c:v>
                </c:pt>
              </c:numCache>
            </c:numRef>
          </c:val>
          <c:extLst>
            <c:ext xmlns:c16="http://schemas.microsoft.com/office/drawing/2014/chart" uri="{C3380CC4-5D6E-409C-BE32-E72D297353CC}">
              <c16:uniqueId val="{00000004-1FCF-46E2-8C90-F32DDCAA5647}"/>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r"/>
      <c:layout>
        <c:manualLayout>
          <c:xMode val="edge"/>
          <c:yMode val="edge"/>
          <c:x val="0"/>
          <c:y val="0.91272976200290412"/>
          <c:w val="1"/>
          <c:h val="8.5846008186286848E-2"/>
        </c:manualLayout>
      </c:layout>
      <c:overlay val="0"/>
      <c:txPr>
        <a:bodyPr/>
        <a:lstStyle/>
        <a:p>
          <a:pPr>
            <a:defRPr sz="1200">
              <a:solidFill>
                <a:schemeClr val="tx1"/>
              </a:solidFill>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5664089320217565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4"/>
            <c:invertIfNegative val="0"/>
            <c:bubble3D val="0"/>
            <c:extLst>
              <c:ext xmlns:c16="http://schemas.microsoft.com/office/drawing/2014/chart" uri="{C3380CC4-5D6E-409C-BE32-E72D297353CC}">
                <c16:uniqueId val="{00000000-990E-4B5C-B105-AC1870752138}"/>
              </c:ext>
            </c:extLst>
          </c:dPt>
          <c:dPt>
            <c:idx val="6"/>
            <c:invertIfNegative val="0"/>
            <c:bubble3D val="0"/>
            <c:extLst>
              <c:ext xmlns:c16="http://schemas.microsoft.com/office/drawing/2014/chart" uri="{C3380CC4-5D6E-409C-BE32-E72D297353CC}">
                <c16:uniqueId val="{00000001-1FED-47D1-BC09-FD1F3C7AC73F}"/>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School work / exams</c:v>
                </c:pt>
                <c:pt idx="1">
                  <c:v>Problems with friends</c:v>
                </c:pt>
                <c:pt idx="2">
                  <c:v>Family problems</c:v>
                </c:pt>
                <c:pt idx="3">
                  <c:v>The way you look</c:v>
                </c:pt>
                <c:pt idx="4">
                  <c:v>Money problems</c:v>
                </c:pt>
              </c:strCache>
            </c:strRef>
          </c:cat>
          <c:val>
            <c:numRef>
              <c:f>Sheet1!$B$2:$B$6</c:f>
              <c:numCache>
                <c:formatCode>0%</c:formatCode>
                <c:ptCount val="5"/>
                <c:pt idx="0">
                  <c:v>0.25</c:v>
                </c:pt>
                <c:pt idx="1">
                  <c:v>0.25</c:v>
                </c:pt>
                <c:pt idx="2">
                  <c:v>0.21</c:v>
                </c:pt>
                <c:pt idx="3">
                  <c:v>0.2</c:v>
                </c:pt>
                <c:pt idx="4">
                  <c:v>0.13</c:v>
                </c:pt>
              </c:numCache>
            </c:numRef>
          </c:val>
          <c:extLst>
            <c:ext xmlns:c16="http://schemas.microsoft.com/office/drawing/2014/chart" uri="{C3380CC4-5D6E-409C-BE32-E72D297353CC}">
              <c16:uniqueId val="{00000002-1FED-47D1-BC09-FD1F3C7AC73F}"/>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505927728975289"/>
          <c:y val="0"/>
          <c:w val="0.58420570178941889"/>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6"/>
            <c:invertIfNegative val="0"/>
            <c:bubble3D val="0"/>
            <c:extLst>
              <c:ext xmlns:c16="http://schemas.microsoft.com/office/drawing/2014/chart" uri="{C3380CC4-5D6E-409C-BE32-E72D297353CC}">
                <c16:uniqueId val="{00000000-F756-40EF-AA02-A4112E9429FA}"/>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Talk to someone about it</c:v>
                </c:pt>
                <c:pt idx="1">
                  <c:v>Listen to music</c:v>
                </c:pt>
                <c:pt idx="2">
                  <c:v>Watch TV / play computer games</c:v>
                </c:pt>
                <c:pt idx="3">
                  <c:v>Think carefully about the problem by yourself</c:v>
                </c:pt>
                <c:pt idx="4">
                  <c:v>Rest or sleep more</c:v>
                </c:pt>
              </c:strCache>
            </c:strRef>
          </c:cat>
          <c:val>
            <c:numRef>
              <c:f>Sheet1!$B$2:$B$6</c:f>
              <c:numCache>
                <c:formatCode>0%</c:formatCode>
                <c:ptCount val="5"/>
                <c:pt idx="0">
                  <c:v>0.63</c:v>
                </c:pt>
                <c:pt idx="1">
                  <c:v>0.4</c:v>
                </c:pt>
                <c:pt idx="2">
                  <c:v>0.39</c:v>
                </c:pt>
                <c:pt idx="3">
                  <c:v>0.26</c:v>
                </c:pt>
                <c:pt idx="4">
                  <c:v>0.26</c:v>
                </c:pt>
              </c:numCache>
            </c:numRef>
          </c:val>
          <c:extLst>
            <c:ext xmlns:c16="http://schemas.microsoft.com/office/drawing/2014/chart" uri="{C3380CC4-5D6E-409C-BE32-E72D297353CC}">
              <c16:uniqueId val="{00000001-F756-40EF-AA02-A4112E9429FA}"/>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8306741974912116"/>
          <c:w val="0.50370732164982024"/>
          <c:h val="0.53552139251580266"/>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669900"/>
              </a:solidFill>
              <a:ln>
                <a:solidFill>
                  <a:schemeClr val="bg1"/>
                </a:solidFill>
              </a:ln>
              <a:effectLst/>
            </c:spPr>
            <c:extLst>
              <c:ext xmlns:c16="http://schemas.microsoft.com/office/drawing/2014/chart" uri="{C3380CC4-5D6E-409C-BE32-E72D297353CC}">
                <c16:uniqueId val="{00000001-BAEC-423A-97AE-63354E2FBE81}"/>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BAEC-423A-97AE-63354E2FBE81}"/>
              </c:ext>
            </c:extLst>
          </c:dPt>
          <c:dLbls>
            <c:dLbl>
              <c:idx val="0"/>
              <c:layout>
                <c:manualLayout>
                  <c:x val="-3.3386025404164653E-2"/>
                  <c:y val="-8.314295270434975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5625230211311"/>
                      <c:h val="0.24683740239884874"/>
                    </c:manualLayout>
                  </c15:layout>
                </c:ext>
                <c:ext xmlns:c16="http://schemas.microsoft.com/office/drawing/2014/chart" uri="{C3380CC4-5D6E-409C-BE32-E72D297353CC}">
                  <c16:uniqueId val="{00000001-BAEC-423A-97AE-63354E2FBE81}"/>
                </c:ext>
              </c:extLst>
            </c:dLbl>
            <c:dLbl>
              <c:idx val="1"/>
              <c:layout>
                <c:manualLayout>
                  <c:x val="1.0977514756524211E-7"/>
                  <c:y val="6.157517858131800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361518360003421"/>
                      <c:h val="0.29396923448830636"/>
                    </c:manualLayout>
                  </c15:layout>
                </c:ext>
                <c:ext xmlns:c16="http://schemas.microsoft.com/office/drawing/2014/chart" uri="{C3380CC4-5D6E-409C-BE32-E72D297353CC}">
                  <c16:uniqueId val="{00000003-BAEC-423A-97AE-63354E2FBE8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Meeting recommended amount</c:v>
                </c:pt>
                <c:pt idx="1">
                  <c:v>Not meeting recommended amount</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6-BAEC-423A-97AE-63354E2FBE8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9806-492D-87DC-1E07DAC0328F}"/>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9806-492D-87DC-1E07DAC0328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0.26</c:v>
                </c:pt>
                <c:pt idx="1">
                  <c:v>0.25</c:v>
                </c:pt>
                <c:pt idx="2">
                  <c:v>0.25</c:v>
                </c:pt>
              </c:numCache>
            </c:numRef>
          </c:val>
          <c:smooth val="0"/>
          <c:extLst>
            <c:ext xmlns:c16="http://schemas.microsoft.com/office/drawing/2014/chart" uri="{C3380CC4-5D6E-409C-BE32-E72D297353CC}">
              <c16:uniqueId val="{00000004-9806-492D-87DC-1E07DAC0328F}"/>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9DAC-427E-905A-13F2E91BC0EB}"/>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9DAC-427E-905A-13F2E91BC0E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0.12</c:v>
                </c:pt>
                <c:pt idx="1">
                  <c:v>0.12</c:v>
                </c:pt>
                <c:pt idx="2">
                  <c:v>0.13</c:v>
                </c:pt>
              </c:numCache>
            </c:numRef>
          </c:val>
          <c:smooth val="0"/>
          <c:extLst>
            <c:ext xmlns:c16="http://schemas.microsoft.com/office/drawing/2014/chart" uri="{C3380CC4-5D6E-409C-BE32-E72D297353CC}">
              <c16:uniqueId val="{00000004-9DAC-427E-905A-13F2E91BC0EB}"/>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21368586348332"/>
          <c:y val="1.0724746234591237E-2"/>
          <c:w val="0.59853894469884927"/>
          <c:h val="0.98927516208007826"/>
        </c:manualLayout>
      </c:layout>
      <c:barChart>
        <c:barDir val="bar"/>
        <c:grouping val="clustered"/>
        <c:varyColors val="0"/>
        <c:ser>
          <c:idx val="0"/>
          <c:order val="0"/>
          <c:tx>
            <c:strRef>
              <c:f>Sheet1!$B$1</c:f>
              <c:strCache>
                <c:ptCount val="1"/>
                <c:pt idx="0">
                  <c:v>Overall (n=1,979)</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Very healthy</c:v>
                </c:pt>
                <c:pt idx="1">
                  <c:v>Quite healthy</c:v>
                </c:pt>
                <c:pt idx="2">
                  <c:v>Not very healthy</c:v>
                </c:pt>
                <c:pt idx="3">
                  <c:v>Very unhealthy</c:v>
                </c:pt>
                <c:pt idx="4">
                  <c:v>Don't know</c:v>
                </c:pt>
                <c:pt idx="5">
                  <c:v>TOTAL healthy</c:v>
                </c:pt>
                <c:pt idx="6">
                  <c:v>TOTAL unhealthy</c:v>
                </c:pt>
              </c:strCache>
            </c:strRef>
          </c:cat>
          <c:val>
            <c:numRef>
              <c:f>Sheet1!$B$2:$B$8</c:f>
              <c:numCache>
                <c:formatCode>0%</c:formatCode>
                <c:ptCount val="7"/>
                <c:pt idx="0">
                  <c:v>0.17</c:v>
                </c:pt>
                <c:pt idx="1">
                  <c:v>0.61</c:v>
                </c:pt>
                <c:pt idx="2">
                  <c:v>0.11</c:v>
                </c:pt>
                <c:pt idx="3">
                  <c:v>0.02</c:v>
                </c:pt>
                <c:pt idx="4">
                  <c:v>0.09</c:v>
                </c:pt>
                <c:pt idx="5">
                  <c:v>0.78</c:v>
                </c:pt>
                <c:pt idx="6">
                  <c:v>0.13</c:v>
                </c:pt>
              </c:numCache>
            </c:numRef>
          </c:val>
          <c:extLst>
            <c:ext xmlns:c16="http://schemas.microsoft.com/office/drawing/2014/chart" uri="{C3380CC4-5D6E-409C-BE32-E72D297353CC}">
              <c16:uniqueId val="{00000000-C61A-42B6-AF3C-5ED40B9258AB}"/>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ax val="1"/>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3354-4C43-9706-33B7E8242654}"/>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3354-4C43-9706-33B7E824265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0.2</c:v>
                </c:pt>
                <c:pt idx="1">
                  <c:v>0.24</c:v>
                </c:pt>
                <c:pt idx="2">
                  <c:v>0.21</c:v>
                </c:pt>
              </c:numCache>
            </c:numRef>
          </c:val>
          <c:smooth val="0"/>
          <c:extLst>
            <c:ext xmlns:c16="http://schemas.microsoft.com/office/drawing/2014/chart" uri="{C3380CC4-5D6E-409C-BE32-E72D297353CC}">
              <c16:uniqueId val="{00000004-3354-4C43-9706-33B7E8242654}"/>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C02D-4DBF-9AE2-F6EE01550BF5}"/>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C02D-4DBF-9AE2-F6EE01550BF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0.14000000000000001</c:v>
                </c:pt>
                <c:pt idx="1">
                  <c:v>0.15</c:v>
                </c:pt>
                <c:pt idx="2">
                  <c:v>0.2</c:v>
                </c:pt>
              </c:numCache>
            </c:numRef>
          </c:val>
          <c:smooth val="0"/>
          <c:extLst>
            <c:ext xmlns:c16="http://schemas.microsoft.com/office/drawing/2014/chart" uri="{C3380CC4-5D6E-409C-BE32-E72D297353CC}">
              <c16:uniqueId val="{00000004-C02D-4DBF-9AE2-F6EE01550BF5}"/>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4695587651005073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4"/>
            <c:invertIfNegative val="0"/>
            <c:bubble3D val="0"/>
            <c:extLst>
              <c:ext xmlns:c16="http://schemas.microsoft.com/office/drawing/2014/chart" uri="{C3380CC4-5D6E-409C-BE32-E72D297353CC}">
                <c16:uniqueId val="{00000000-4C78-43DD-A89E-2BB96B4B20D3}"/>
              </c:ext>
            </c:extLst>
          </c:dPt>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Watch TV</c:v>
                </c:pt>
                <c:pt idx="1">
                  <c:v>Play on a games console</c:v>
                </c:pt>
                <c:pt idx="2">
                  <c:v>Hang out with friends</c:v>
                </c:pt>
                <c:pt idx="3">
                  <c:v>Play a sport</c:v>
                </c:pt>
                <c:pt idx="4">
                  <c:v>Read a book / magazine</c:v>
                </c:pt>
              </c:strCache>
            </c:strRef>
          </c:cat>
          <c:val>
            <c:numRef>
              <c:f>Sheet1!$B$2:$B$6</c:f>
              <c:numCache>
                <c:formatCode>0%</c:formatCode>
                <c:ptCount val="5"/>
                <c:pt idx="0">
                  <c:v>0.82</c:v>
                </c:pt>
                <c:pt idx="1">
                  <c:v>0.73</c:v>
                </c:pt>
                <c:pt idx="2">
                  <c:v>0.65</c:v>
                </c:pt>
                <c:pt idx="3">
                  <c:v>0.63</c:v>
                </c:pt>
                <c:pt idx="4">
                  <c:v>0.56999999999999995</c:v>
                </c:pt>
              </c:numCache>
            </c:numRef>
          </c:val>
          <c:extLst>
            <c:ext xmlns:c16="http://schemas.microsoft.com/office/drawing/2014/chart" uri="{C3380CC4-5D6E-409C-BE32-E72D297353CC}">
              <c16:uniqueId val="{00000000-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46955876510050737"/>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Play on a games console</c:v>
                </c:pt>
                <c:pt idx="1">
                  <c:v>Watch TV</c:v>
                </c:pt>
                <c:pt idx="2">
                  <c:v>Play a sport</c:v>
                </c:pt>
                <c:pt idx="3">
                  <c:v>Hang out with friends</c:v>
                </c:pt>
                <c:pt idx="4">
                  <c:v>Use a mobile / tablet to view social media</c:v>
                </c:pt>
              </c:strCache>
            </c:strRef>
          </c:cat>
          <c:val>
            <c:numRef>
              <c:f>Sheet1!$B$2:$B$6</c:f>
              <c:numCache>
                <c:formatCode>0%</c:formatCode>
                <c:ptCount val="5"/>
                <c:pt idx="0">
                  <c:v>0.89</c:v>
                </c:pt>
                <c:pt idx="1">
                  <c:v>0.82</c:v>
                </c:pt>
                <c:pt idx="2">
                  <c:v>0.72</c:v>
                </c:pt>
                <c:pt idx="3">
                  <c:v>0.66</c:v>
                </c:pt>
                <c:pt idx="4">
                  <c:v>0.52</c:v>
                </c:pt>
              </c:numCache>
            </c:numRef>
          </c:val>
          <c:extLst>
            <c:ext xmlns:c16="http://schemas.microsoft.com/office/drawing/2014/chart" uri="{C3380CC4-5D6E-409C-BE32-E72D297353CC}">
              <c16:uniqueId val="{00000002-8410-4BCF-B12F-ACE147B63908}"/>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47922730955178983"/>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Watch TV</c:v>
                </c:pt>
                <c:pt idx="1">
                  <c:v>Arts and crafts</c:v>
                </c:pt>
                <c:pt idx="2">
                  <c:v>Hang out with friends</c:v>
                </c:pt>
                <c:pt idx="3">
                  <c:v>Read a book / magazine</c:v>
                </c:pt>
                <c:pt idx="4">
                  <c:v>Use a mobile / tablet to view social media</c:v>
                </c:pt>
              </c:strCache>
            </c:strRef>
          </c:cat>
          <c:val>
            <c:numRef>
              <c:f>Sheet1!$B$2:$B$6</c:f>
              <c:numCache>
                <c:formatCode>0%</c:formatCode>
                <c:ptCount val="5"/>
                <c:pt idx="0">
                  <c:v>0.82</c:v>
                </c:pt>
                <c:pt idx="1">
                  <c:v>0.66</c:v>
                </c:pt>
                <c:pt idx="2">
                  <c:v>0.63</c:v>
                </c:pt>
                <c:pt idx="3">
                  <c:v>0.62</c:v>
                </c:pt>
                <c:pt idx="4">
                  <c:v>0.59</c:v>
                </c:pt>
              </c:numCache>
            </c:numRef>
          </c:val>
          <c:extLst>
            <c:ext xmlns:c16="http://schemas.microsoft.com/office/drawing/2014/chart" uri="{C3380CC4-5D6E-409C-BE32-E72D297353CC}">
              <c16:uniqueId val="{00000002-7825-4F65-98B9-19DAE1E02D90}"/>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25179853737689"/>
          <c:y val="0"/>
          <c:w val="0.50184232354175551"/>
          <c:h val="0.72859050768314981"/>
        </c:manualLayout>
      </c:layout>
      <c:barChart>
        <c:barDir val="bar"/>
        <c:grouping val="clustered"/>
        <c:varyColors val="0"/>
        <c:ser>
          <c:idx val="0"/>
          <c:order val="0"/>
          <c:tx>
            <c:strRef>
              <c:f>Sheet1!$B$1</c:f>
              <c:strCache>
                <c:ptCount val="1"/>
                <c:pt idx="0">
                  <c:v>Overall (n=2,154)</c:v>
                </c:pt>
              </c:strCache>
            </c:strRef>
          </c:tx>
          <c:spPr>
            <a:solidFill>
              <a:srgbClr val="330099"/>
            </a:solidFill>
            <a:ln>
              <a:solidFill>
                <a:schemeClr val="bg1"/>
              </a:solidFill>
            </a:ln>
            <a:effectLst/>
          </c:spPr>
          <c:invertIfNegative val="0"/>
          <c:dPt>
            <c:idx val="5"/>
            <c:invertIfNegative val="0"/>
            <c:bubble3D val="0"/>
            <c:extLst>
              <c:ext xmlns:c16="http://schemas.microsoft.com/office/drawing/2014/chart" uri="{C3380CC4-5D6E-409C-BE32-E72D297353CC}">
                <c16:uniqueId val="{00000001-4A00-4A67-8449-DD4E013045A0}"/>
              </c:ext>
            </c:extLst>
          </c:dPt>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c:v>
                </c:pt>
              </c:strCache>
            </c:strRef>
          </c:cat>
          <c:val>
            <c:numRef>
              <c:f>Sheet1!$B$2:$B$4</c:f>
              <c:numCache>
                <c:formatCode>0%</c:formatCode>
                <c:ptCount val="3"/>
                <c:pt idx="0">
                  <c:v>0.93</c:v>
                </c:pt>
                <c:pt idx="1">
                  <c:v>0.03</c:v>
                </c:pt>
                <c:pt idx="2">
                  <c:v>0.04</c:v>
                </c:pt>
              </c:numCache>
            </c:numRef>
          </c:val>
          <c:extLst>
            <c:ext xmlns:c16="http://schemas.microsoft.com/office/drawing/2014/chart" uri="{C3380CC4-5D6E-409C-BE32-E72D297353CC}">
              <c16:uniqueId val="{00000000-3B61-4FC2-89A9-2685DE240C55}"/>
            </c:ext>
          </c:extLst>
        </c:ser>
        <c:ser>
          <c:idx val="1"/>
          <c:order val="1"/>
          <c:tx>
            <c:strRef>
              <c:f>Sheet1!$C$1</c:f>
              <c:strCache>
                <c:ptCount val="1"/>
                <c:pt idx="0">
                  <c:v>Most deprived (n=368)</c:v>
                </c:pt>
              </c:strCache>
            </c:strRef>
          </c:tx>
          <c:spPr>
            <a:solidFill>
              <a:srgbClr val="935D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Don't know</c:v>
                </c:pt>
              </c:strCache>
            </c:strRef>
          </c:cat>
          <c:val>
            <c:numRef>
              <c:f>Sheet1!$C$2:$C$4</c:f>
              <c:numCache>
                <c:formatCode>0%</c:formatCode>
                <c:ptCount val="3"/>
                <c:pt idx="0">
                  <c:v>0.91</c:v>
                </c:pt>
                <c:pt idx="1">
                  <c:v>0.03</c:v>
                </c:pt>
                <c:pt idx="2">
                  <c:v>0.05</c:v>
                </c:pt>
              </c:numCache>
            </c:numRef>
          </c:val>
          <c:extLst>
            <c:ext xmlns:c16="http://schemas.microsoft.com/office/drawing/2014/chart" uri="{C3380CC4-5D6E-409C-BE32-E72D297353CC}">
              <c16:uniqueId val="{00000000-271F-4C6C-BC22-9C5246DF119F}"/>
            </c:ext>
          </c:extLst>
        </c:ser>
        <c:ser>
          <c:idx val="2"/>
          <c:order val="2"/>
          <c:tx>
            <c:strRef>
              <c:f>Sheet1!$D$1</c:f>
              <c:strCache>
                <c:ptCount val="1"/>
                <c:pt idx="0">
                  <c:v>Least deprived (n=337)</c:v>
                </c:pt>
              </c:strCache>
            </c:strRef>
          </c:tx>
          <c:spPr>
            <a:solidFill>
              <a:srgbClr val="CAAFFF"/>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Don't know</c:v>
                </c:pt>
              </c:strCache>
            </c:strRef>
          </c:cat>
          <c:val>
            <c:numRef>
              <c:f>Sheet1!$D$2:$D$4</c:f>
              <c:numCache>
                <c:formatCode>0%</c:formatCode>
                <c:ptCount val="3"/>
                <c:pt idx="0">
                  <c:v>0.97</c:v>
                </c:pt>
                <c:pt idx="1">
                  <c:v>0.01</c:v>
                </c:pt>
                <c:pt idx="2">
                  <c:v>0.02</c:v>
                </c:pt>
              </c:numCache>
            </c:numRef>
          </c:val>
          <c:extLst>
            <c:ext xmlns:c16="http://schemas.microsoft.com/office/drawing/2014/chart" uri="{C3380CC4-5D6E-409C-BE32-E72D297353CC}">
              <c16:uniqueId val="{00000001-271F-4C6C-BC22-9C5246DF119F}"/>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legend>
      <c:legendPos val="r"/>
      <c:layout>
        <c:manualLayout>
          <c:xMode val="edge"/>
          <c:yMode val="edge"/>
          <c:x val="0.51254809888367869"/>
          <c:y val="0.75723864240600725"/>
          <c:w val="0.48033812765063078"/>
          <c:h val="0.24235698445017961"/>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59680860501725"/>
          <c:y val="0"/>
          <c:w val="0.51257597122035159"/>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4"/>
            <c:invertIfNegative val="0"/>
            <c:bubble3D val="0"/>
            <c:extLst>
              <c:ext xmlns:c16="http://schemas.microsoft.com/office/drawing/2014/chart" uri="{C3380CC4-5D6E-409C-BE32-E72D297353CC}">
                <c16:uniqueId val="{00000000-93C9-4E5B-A38B-39834C0401E1}"/>
              </c:ext>
            </c:extLst>
          </c:dPt>
          <c:dPt>
            <c:idx val="5"/>
            <c:invertIfNegative val="0"/>
            <c:bubble3D val="0"/>
            <c:spPr>
              <a:solidFill>
                <a:srgbClr val="669900"/>
              </a:solidFill>
              <a:ln>
                <a:solidFill>
                  <a:schemeClr val="bg1"/>
                </a:solidFill>
              </a:ln>
              <a:effectLst/>
            </c:spPr>
            <c:extLst>
              <c:ext xmlns:c16="http://schemas.microsoft.com/office/drawing/2014/chart" uri="{C3380CC4-5D6E-409C-BE32-E72D297353CC}">
                <c16:uniqueId val="{00000000-1FCF-46E2-8C90-F32DDCAA5647}"/>
              </c:ext>
            </c:extLst>
          </c:dPt>
          <c:dPt>
            <c:idx val="6"/>
            <c:invertIfNegative val="0"/>
            <c:bubble3D val="0"/>
            <c:spPr>
              <a:solidFill>
                <a:srgbClr val="C00000"/>
              </a:solidFill>
              <a:ln>
                <a:solidFill>
                  <a:schemeClr val="bg1"/>
                </a:solidFill>
              </a:ln>
              <a:effectLst/>
            </c:spPr>
            <c:extLst>
              <c:ext xmlns:c16="http://schemas.microsoft.com/office/drawing/2014/chart" uri="{C3380CC4-5D6E-409C-BE32-E72D297353CC}">
                <c16:uniqueId val="{00000001-1FCF-46E2-8C90-F32DDCAA5647}"/>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More than once a week</c:v>
                </c:pt>
                <c:pt idx="1">
                  <c:v>Once a week</c:v>
                </c:pt>
                <c:pt idx="2">
                  <c:v>Once a month</c:v>
                </c:pt>
                <c:pt idx="3">
                  <c:v>Once or twice a year</c:v>
                </c:pt>
                <c:pt idx="4">
                  <c:v>Hardly ever or never</c:v>
                </c:pt>
                <c:pt idx="5">
                  <c:v>TOTAL at least once a week</c:v>
                </c:pt>
                <c:pt idx="6">
                  <c:v>TOTAL less than once a month</c:v>
                </c:pt>
              </c:strCache>
            </c:strRef>
          </c:cat>
          <c:val>
            <c:numRef>
              <c:f>Sheet1!$B$2:$B$8</c:f>
              <c:numCache>
                <c:formatCode>0%</c:formatCode>
                <c:ptCount val="7"/>
                <c:pt idx="0">
                  <c:v>7.0000000000000007E-2</c:v>
                </c:pt>
                <c:pt idx="1">
                  <c:v>7.0000000000000007E-2</c:v>
                </c:pt>
                <c:pt idx="2">
                  <c:v>0.16</c:v>
                </c:pt>
                <c:pt idx="3">
                  <c:v>0.24</c:v>
                </c:pt>
                <c:pt idx="4">
                  <c:v>0.47</c:v>
                </c:pt>
                <c:pt idx="5">
                  <c:v>0.14000000000000001</c:v>
                </c:pt>
                <c:pt idx="6">
                  <c:v>0.71</c:v>
                </c:pt>
              </c:numCache>
            </c:numRef>
          </c:val>
          <c:extLst>
            <c:ext xmlns:c16="http://schemas.microsoft.com/office/drawing/2014/chart" uri="{C3380CC4-5D6E-409C-BE32-E72D297353CC}">
              <c16:uniqueId val="{00000002-1FCF-46E2-8C90-F32DDCAA5647}"/>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59680860501725"/>
          <c:y val="0"/>
          <c:w val="0.51257597122035159"/>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4"/>
            <c:invertIfNegative val="0"/>
            <c:bubble3D val="0"/>
            <c:extLst>
              <c:ext xmlns:c16="http://schemas.microsoft.com/office/drawing/2014/chart" uri="{C3380CC4-5D6E-409C-BE32-E72D297353CC}">
                <c16:uniqueId val="{00000000-65B9-43B9-9463-C9CCF059598B}"/>
              </c:ext>
            </c:extLst>
          </c:dPt>
          <c:dPt>
            <c:idx val="5"/>
            <c:invertIfNegative val="0"/>
            <c:bubble3D val="0"/>
            <c:extLst>
              <c:ext xmlns:c16="http://schemas.microsoft.com/office/drawing/2014/chart" uri="{C3380CC4-5D6E-409C-BE32-E72D297353CC}">
                <c16:uniqueId val="{00000002-65B9-43B9-9463-C9CCF059598B}"/>
              </c:ext>
            </c:extLst>
          </c:dPt>
          <c:dPt>
            <c:idx val="6"/>
            <c:invertIfNegative val="0"/>
            <c:bubble3D val="0"/>
            <c:spPr>
              <a:solidFill>
                <a:srgbClr val="669900"/>
              </a:solidFill>
              <a:ln>
                <a:solidFill>
                  <a:schemeClr val="bg1"/>
                </a:solidFill>
              </a:ln>
              <a:effectLst/>
            </c:spPr>
            <c:extLst>
              <c:ext xmlns:c16="http://schemas.microsoft.com/office/drawing/2014/chart" uri="{C3380CC4-5D6E-409C-BE32-E72D297353CC}">
                <c16:uniqueId val="{00000004-65B9-43B9-9463-C9CCF059598B}"/>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Every day</c:v>
                </c:pt>
                <c:pt idx="1">
                  <c:v>More than once a week</c:v>
                </c:pt>
                <c:pt idx="2">
                  <c:v>Once a week</c:v>
                </c:pt>
                <c:pt idx="3">
                  <c:v>Once a month</c:v>
                </c:pt>
                <c:pt idx="4">
                  <c:v>Once a year</c:v>
                </c:pt>
                <c:pt idx="5">
                  <c:v>Never</c:v>
                </c:pt>
                <c:pt idx="6">
                  <c:v>TOTAL at least once a week</c:v>
                </c:pt>
              </c:strCache>
            </c:strRef>
          </c:cat>
          <c:val>
            <c:numRef>
              <c:f>Sheet1!$B$2:$B$8</c:f>
              <c:numCache>
                <c:formatCode>0%</c:formatCode>
                <c:ptCount val="7"/>
                <c:pt idx="0">
                  <c:v>0.39</c:v>
                </c:pt>
                <c:pt idx="1">
                  <c:v>0.26</c:v>
                </c:pt>
                <c:pt idx="2">
                  <c:v>0.15</c:v>
                </c:pt>
                <c:pt idx="3">
                  <c:v>0.05</c:v>
                </c:pt>
                <c:pt idx="4">
                  <c:v>0.03</c:v>
                </c:pt>
                <c:pt idx="5">
                  <c:v>0.12</c:v>
                </c:pt>
                <c:pt idx="6">
                  <c:v>0.8</c:v>
                </c:pt>
              </c:numCache>
            </c:numRef>
          </c:val>
          <c:extLst>
            <c:ext xmlns:c16="http://schemas.microsoft.com/office/drawing/2014/chart" uri="{C3380CC4-5D6E-409C-BE32-E72D297353CC}">
              <c16:uniqueId val="{00000005-65B9-43B9-9463-C9CCF059598B}"/>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3535697862497"/>
          <c:y val="0"/>
          <c:w val="0.58065399704241838"/>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6"/>
            <c:invertIfNegative val="0"/>
            <c:bubble3D val="0"/>
            <c:extLst>
              <c:ext xmlns:c16="http://schemas.microsoft.com/office/drawing/2014/chart" uri="{C3380CC4-5D6E-409C-BE32-E72D297353CC}">
                <c16:uniqueId val="{00000002-4A00-4A67-8449-DD4E013045A0}"/>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YouTube</c:v>
                </c:pt>
                <c:pt idx="1">
                  <c:v>Online gaming</c:v>
                </c:pt>
                <c:pt idx="2">
                  <c:v>TikTok</c:v>
                </c:pt>
                <c:pt idx="3">
                  <c:v>Snapchat</c:v>
                </c:pt>
                <c:pt idx="4">
                  <c:v>Instagram</c:v>
                </c:pt>
              </c:strCache>
            </c:strRef>
          </c:cat>
          <c:val>
            <c:numRef>
              <c:f>Sheet1!$B$2:$B$6</c:f>
              <c:numCache>
                <c:formatCode>0%</c:formatCode>
                <c:ptCount val="5"/>
                <c:pt idx="0">
                  <c:v>0.89</c:v>
                </c:pt>
                <c:pt idx="1">
                  <c:v>0.64</c:v>
                </c:pt>
                <c:pt idx="2">
                  <c:v>0.53</c:v>
                </c:pt>
                <c:pt idx="3">
                  <c:v>0.37</c:v>
                </c:pt>
                <c:pt idx="4">
                  <c:v>0.23</c:v>
                </c:pt>
              </c:numCache>
            </c:numRef>
          </c:val>
          <c:extLst>
            <c:ext xmlns:c16="http://schemas.microsoft.com/office/drawing/2014/chart" uri="{C3380CC4-5D6E-409C-BE32-E72D297353CC}">
              <c16:uniqueId val="{00000000-3B61-4FC2-89A9-2685DE240C55}"/>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83352367880163"/>
          <c:y val="9.972240005904822E-3"/>
          <c:w val="0.7421298993832248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Pt>
            <c:idx val="6"/>
            <c:invertIfNegative val="0"/>
            <c:bubble3D val="0"/>
            <c:extLst>
              <c:ext xmlns:c16="http://schemas.microsoft.com/office/drawing/2014/chart" uri="{C3380CC4-5D6E-409C-BE32-E72D297353CC}">
                <c16:uniqueId val="{00000000-BFFC-4945-9D30-BE16C46C2F42}"/>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Go to university / college</c:v>
                </c:pt>
                <c:pt idx="1">
                  <c:v>Get a job</c:v>
                </c:pt>
                <c:pt idx="2">
                  <c:v>Start a family</c:v>
                </c:pt>
                <c:pt idx="3">
                  <c:v>Don't know</c:v>
                </c:pt>
              </c:strCache>
            </c:strRef>
          </c:cat>
          <c:val>
            <c:numRef>
              <c:f>Sheet1!$B$2:$B$5</c:f>
              <c:numCache>
                <c:formatCode>0%</c:formatCode>
                <c:ptCount val="4"/>
                <c:pt idx="0">
                  <c:v>0.56000000000000005</c:v>
                </c:pt>
                <c:pt idx="1">
                  <c:v>0.48</c:v>
                </c:pt>
                <c:pt idx="2">
                  <c:v>0.28999999999999998</c:v>
                </c:pt>
                <c:pt idx="3">
                  <c:v>0.15</c:v>
                </c:pt>
              </c:numCache>
            </c:numRef>
          </c:val>
          <c:extLst>
            <c:ext xmlns:c16="http://schemas.microsoft.com/office/drawing/2014/chart" uri="{C3380CC4-5D6E-409C-BE32-E72D297353CC}">
              <c16:uniqueId val="{00000001-BFFC-4945-9D30-BE16C46C2F42}"/>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0097965625016"/>
          <c:y val="0.15849486951729688"/>
          <c:w val="0.66499094695365069"/>
          <c:h val="0.71563199925199661"/>
        </c:manualLayout>
      </c:layout>
      <c:pieChart>
        <c:varyColors val="1"/>
        <c:ser>
          <c:idx val="0"/>
          <c:order val="0"/>
          <c:tx>
            <c:strRef>
              <c:f>Sheet1!$B$1</c:f>
              <c:strCache>
                <c:ptCount val="1"/>
                <c:pt idx="0">
                  <c:v>2020</c:v>
                </c:pt>
              </c:strCache>
            </c:strRef>
          </c:tx>
          <c:spPr>
            <a:solidFill>
              <a:srgbClr val="2D6072"/>
            </a:solidFill>
            <a:ln>
              <a:solidFill>
                <a:schemeClr val="bg1"/>
              </a:solidFill>
            </a:ln>
          </c:spPr>
          <c:dPt>
            <c:idx val="0"/>
            <c:bubble3D val="0"/>
            <c:spPr>
              <a:solidFill>
                <a:srgbClr val="C00000"/>
              </a:solidFill>
              <a:ln>
                <a:solidFill>
                  <a:schemeClr val="bg1"/>
                </a:solidFill>
              </a:ln>
              <a:effectLst/>
            </c:spPr>
            <c:extLst>
              <c:ext xmlns:c16="http://schemas.microsoft.com/office/drawing/2014/chart" uri="{C3380CC4-5D6E-409C-BE32-E72D297353CC}">
                <c16:uniqueId val="{00000001-34C5-4E3E-B60C-07F73B2113A0}"/>
              </c:ext>
            </c:extLst>
          </c:dPt>
          <c:dPt>
            <c:idx val="1"/>
            <c:bubble3D val="0"/>
            <c:spPr>
              <a:solidFill>
                <a:srgbClr val="669900"/>
              </a:solidFill>
              <a:ln>
                <a:solidFill>
                  <a:schemeClr val="bg1"/>
                </a:solidFill>
              </a:ln>
              <a:effectLst/>
            </c:spPr>
            <c:extLst>
              <c:ext xmlns:c16="http://schemas.microsoft.com/office/drawing/2014/chart" uri="{C3380CC4-5D6E-409C-BE32-E72D297353CC}">
                <c16:uniqueId val="{00000003-34C5-4E3E-B60C-07F73B2113A0}"/>
              </c:ext>
            </c:extLst>
          </c:dPt>
          <c:dPt>
            <c:idx val="2"/>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34C5-4E3E-B60C-07F73B2113A0}"/>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0.47</c:v>
                </c:pt>
                <c:pt idx="1">
                  <c:v>0.31</c:v>
                </c:pt>
                <c:pt idx="2">
                  <c:v>0.21</c:v>
                </c:pt>
              </c:numCache>
            </c:numRef>
          </c:val>
          <c:extLst>
            <c:ext xmlns:c16="http://schemas.microsoft.com/office/drawing/2014/chart" uri="{C3380CC4-5D6E-409C-BE32-E72D297353CC}">
              <c16:uniqueId val="{00000008-34C5-4E3E-B60C-07F73B2113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101287889359"/>
          <c:y val="1.0724742447937767E-2"/>
          <c:w val="0.5336433334578051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None at all</c:v>
                </c:pt>
                <c:pt idx="1">
                  <c:v>Once</c:v>
                </c:pt>
                <c:pt idx="2">
                  <c:v>Two times or more</c:v>
                </c:pt>
              </c:strCache>
            </c:strRef>
          </c:cat>
          <c:val>
            <c:numRef>
              <c:f>Sheet1!$B$2:$B$4</c:f>
              <c:numCache>
                <c:formatCode>0%</c:formatCode>
                <c:ptCount val="3"/>
                <c:pt idx="0">
                  <c:v>0.02</c:v>
                </c:pt>
                <c:pt idx="1">
                  <c:v>0.17</c:v>
                </c:pt>
                <c:pt idx="2">
                  <c:v>0.8</c:v>
                </c:pt>
              </c:numCache>
            </c:numRef>
          </c:val>
          <c:extLst>
            <c:ext xmlns:c16="http://schemas.microsoft.com/office/drawing/2014/chart" uri="{C3380CC4-5D6E-409C-BE32-E72D297353CC}">
              <c16:uniqueId val="{00000000-C61A-42B6-AF3C-5ED40B9258AB}"/>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ax val="1"/>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90860564800301"/>
          <c:y val="1.0724742447937767E-2"/>
          <c:w val="0.53863530503108192"/>
          <c:h val="0.9892751421255902"/>
        </c:manualLayout>
      </c:layout>
      <c:barChart>
        <c:barDir val="bar"/>
        <c:grouping val="clustered"/>
        <c:varyColors val="0"/>
        <c:ser>
          <c:idx val="0"/>
          <c:order val="0"/>
          <c:tx>
            <c:strRef>
              <c:f>Sheet1!$B$1</c:f>
              <c:strCache>
                <c:ptCount val="1"/>
                <c:pt idx="0">
                  <c:v>Overall</c:v>
                </c:pt>
              </c:strCache>
            </c:strRef>
          </c:tx>
          <c:spPr>
            <a:solidFill>
              <a:srgbClr val="33009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 the last 6 months</c:v>
                </c:pt>
                <c:pt idx="1">
                  <c:v>6 months to a year ago</c:v>
                </c:pt>
                <c:pt idx="2">
                  <c:v>More than a year ago</c:v>
                </c:pt>
                <c:pt idx="3">
                  <c:v>I have never been to the dentist</c:v>
                </c:pt>
                <c:pt idx="4">
                  <c:v>Don't know</c:v>
                </c:pt>
              </c:strCache>
            </c:strRef>
          </c:cat>
          <c:val>
            <c:numRef>
              <c:f>Sheet1!$B$2:$B$6</c:f>
              <c:numCache>
                <c:formatCode>0%</c:formatCode>
                <c:ptCount val="5"/>
                <c:pt idx="0">
                  <c:v>0.56000000000000005</c:v>
                </c:pt>
                <c:pt idx="1">
                  <c:v>0.1</c:v>
                </c:pt>
                <c:pt idx="2">
                  <c:v>7.0000000000000007E-2</c:v>
                </c:pt>
                <c:pt idx="3">
                  <c:v>0.03</c:v>
                </c:pt>
                <c:pt idx="4">
                  <c:v>0.23</c:v>
                </c:pt>
              </c:numCache>
            </c:numRef>
          </c:val>
          <c:extLst>
            <c:ext xmlns:c16="http://schemas.microsoft.com/office/drawing/2014/chart" uri="{C3380CC4-5D6E-409C-BE32-E72D297353CC}">
              <c16:uniqueId val="{00000000-FC30-45AD-87DE-3703CB05CE8B}"/>
            </c:ext>
          </c:extLst>
        </c:ser>
        <c:dLbls>
          <c:showLegendKey val="0"/>
          <c:showVal val="1"/>
          <c:showCatName val="0"/>
          <c:showSerName val="0"/>
          <c:showPercent val="0"/>
          <c:showBubbleSize val="0"/>
        </c:dLbls>
        <c:gapWidth val="182"/>
        <c:axId val="32924416"/>
        <c:axId val="32925952"/>
      </c:barChart>
      <c:catAx>
        <c:axId val="32924416"/>
        <c:scaling>
          <c:orientation val="maxMin"/>
        </c:scaling>
        <c:delete val="0"/>
        <c:axPos val="l"/>
        <c:numFmt formatCode="General" sourceLinked="1"/>
        <c:majorTickMark val="none"/>
        <c:minorTickMark val="none"/>
        <c:tickLblPos val="nextTo"/>
        <c:spPr>
          <a:noFill/>
          <a:ln w="9525" cap="flat" cmpd="sng" algn="ctr">
            <a:solidFill>
              <a:srgbClr val="6C82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25952"/>
        <c:crosses val="autoZero"/>
        <c:auto val="1"/>
        <c:lblAlgn val="ctr"/>
        <c:lblOffset val="100"/>
        <c:noMultiLvlLbl val="0"/>
      </c:catAx>
      <c:valAx>
        <c:axId val="32925952"/>
        <c:scaling>
          <c:orientation val="minMax"/>
          <c:max val="1"/>
          <c:min val="0"/>
        </c:scaling>
        <c:delete val="1"/>
        <c:axPos val="t"/>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425363"/>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330099"/>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5-82C3-46D7-B7F9-0ADC961F1753}"/>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4-82C3-46D7-B7F9-0ADC961F175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0.12</c:v>
                </c:pt>
                <c:pt idx="1">
                  <c:v>0.1</c:v>
                </c:pt>
                <c:pt idx="2">
                  <c:v>0.13</c:v>
                </c:pt>
              </c:numCache>
            </c:numRef>
          </c:val>
          <c:smooth val="0"/>
          <c:extLst>
            <c:ext xmlns:c16="http://schemas.microsoft.com/office/drawing/2014/chart" uri="{C3380CC4-5D6E-409C-BE32-E72D297353CC}">
              <c16:uniqueId val="{00000000-82C3-46D7-B7F9-0ADC961F1753}"/>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BB1D-48BA-A491-3FB6AE318B96}"/>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BB1D-48BA-A491-3FB6AE318B9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0.6</c:v>
                </c:pt>
                <c:pt idx="1">
                  <c:v>0.63</c:v>
                </c:pt>
                <c:pt idx="2">
                  <c:v>0.61</c:v>
                </c:pt>
              </c:numCache>
            </c:numRef>
          </c:val>
          <c:smooth val="0"/>
          <c:extLst>
            <c:ext xmlns:c16="http://schemas.microsoft.com/office/drawing/2014/chart" uri="{C3380CC4-5D6E-409C-BE32-E72D297353CC}">
              <c16:uniqueId val="{00000004-BB1D-48BA-A491-3FB6AE318B96}"/>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56030561820318E-2"/>
          <c:y val="6.3330695939521675E-2"/>
          <c:w val="0.94154591595499415"/>
          <c:h val="0.79895994707481999"/>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1-ACC9-4089-89B7-7AD54E4956C5}"/>
              </c:ext>
            </c:extLst>
          </c:dPt>
          <c:dPt>
            <c:idx val="2"/>
            <c:marker>
              <c:symbol val="circle"/>
              <c:size val="5"/>
              <c:spPr>
                <a:solidFill>
                  <a:schemeClr val="accent1"/>
                </a:solidFill>
                <a:ln w="9525">
                  <a:solidFill>
                    <a:schemeClr val="accent1"/>
                  </a:solidFill>
                </a:ln>
                <a:effectLst/>
              </c:spPr>
            </c:marker>
            <c:bubble3D val="0"/>
            <c:spPr>
              <a:ln w="28575" cap="rnd">
                <a:solidFill>
                  <a:srgbClr val="330099"/>
                </a:solidFill>
                <a:round/>
              </a:ln>
              <a:effectLst/>
            </c:spPr>
            <c:extLst>
              <c:ext xmlns:c16="http://schemas.microsoft.com/office/drawing/2014/chart" uri="{C3380CC4-5D6E-409C-BE32-E72D297353CC}">
                <c16:uniqueId val="{00000003-ACC9-4089-89B7-7AD54E4956C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2020</c:v>
                </c:pt>
              </c:numCache>
            </c:numRef>
          </c:cat>
          <c:val>
            <c:numRef>
              <c:f>Sheet1!$B$2:$B$4</c:f>
              <c:numCache>
                <c:formatCode>0%</c:formatCode>
                <c:ptCount val="3"/>
                <c:pt idx="0">
                  <c:v>0.24</c:v>
                </c:pt>
                <c:pt idx="1">
                  <c:v>0.2</c:v>
                </c:pt>
                <c:pt idx="2">
                  <c:v>0.17</c:v>
                </c:pt>
              </c:numCache>
            </c:numRef>
          </c:val>
          <c:smooth val="0"/>
          <c:extLst>
            <c:ext xmlns:c16="http://schemas.microsoft.com/office/drawing/2014/chart" uri="{C3380CC4-5D6E-409C-BE32-E72D297353CC}">
              <c16:uniqueId val="{00000004-ACC9-4089-89B7-7AD54E4956C5}"/>
            </c:ext>
          </c:extLst>
        </c:ser>
        <c:dLbls>
          <c:dLblPos val="t"/>
          <c:showLegendKey val="0"/>
          <c:showVal val="1"/>
          <c:showCatName val="0"/>
          <c:showSerName val="0"/>
          <c:showPercent val="0"/>
          <c:showBubbleSize val="0"/>
        </c:dLbls>
        <c:marker val="1"/>
        <c:smooth val="0"/>
        <c:axId val="541164608"/>
        <c:axId val="541161328"/>
      </c:lineChart>
      <c:catAx>
        <c:axId val="541164608"/>
        <c:scaling>
          <c:orientation val="minMax"/>
        </c:scaling>
        <c:delete val="0"/>
        <c:axPos val="b"/>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1161328"/>
        <c:crosses val="autoZero"/>
        <c:auto val="0"/>
        <c:lblAlgn val="ctr"/>
        <c:lblOffset val="100"/>
        <c:noMultiLvlLbl val="0"/>
      </c:catAx>
      <c:valAx>
        <c:axId val="541161328"/>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41164608"/>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13F296F-BEAF-4D4E-B6FB-EF82EE6BA955}" type="datetimeFigureOut">
              <a:rPr lang="en-GB" smtClean="0"/>
              <a:t>18/11/2020</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799ACCDB-96C1-4230-A66D-A9D9B86A38C8}" type="slidenum">
              <a:rPr lang="en-GB" smtClean="0"/>
              <a:t>‹#›</a:t>
            </a:fld>
            <a:endParaRPr lang="en-GB"/>
          </a:p>
        </p:txBody>
      </p:sp>
    </p:spTree>
    <p:extLst>
      <p:ext uri="{BB962C8B-B14F-4D97-AF65-F5344CB8AC3E}">
        <p14:creationId xmlns:p14="http://schemas.microsoft.com/office/powerpoint/2010/main" val="178089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9ACCDB-96C1-4230-A66D-A9D9B86A38C8}" type="slidenum">
              <a:rPr lang="en-GB" smtClean="0"/>
              <a:t>10</a:t>
            </a:fld>
            <a:endParaRPr lang="en-GB"/>
          </a:p>
        </p:txBody>
      </p:sp>
    </p:spTree>
    <p:extLst>
      <p:ext uri="{BB962C8B-B14F-4D97-AF65-F5344CB8AC3E}">
        <p14:creationId xmlns:p14="http://schemas.microsoft.com/office/powerpoint/2010/main" val="409356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5088-E61E-4CC0-A4E7-098CC7340E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998938-2EB0-4920-A9F6-01C934637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E1B7B5-8005-47F6-BA08-ADC71A6FCF93}"/>
              </a:ext>
            </a:extLst>
          </p:cNvPr>
          <p:cNvSpPr>
            <a:spLocks noGrp="1"/>
          </p:cNvSpPr>
          <p:nvPr>
            <p:ph type="dt" sz="half" idx="10"/>
          </p:nvPr>
        </p:nvSpPr>
        <p:spPr/>
        <p:txBody>
          <a:bodyPr/>
          <a:lstStyle/>
          <a:p>
            <a:fld id="{FD29EB53-6F60-422F-992E-8E0577C8719B}" type="datetime1">
              <a:rPr lang="en-GB" smtClean="0"/>
              <a:t>18/11/2020</a:t>
            </a:fld>
            <a:endParaRPr lang="en-GB"/>
          </a:p>
        </p:txBody>
      </p:sp>
      <p:sp>
        <p:nvSpPr>
          <p:cNvPr id="5" name="Footer Placeholder 4">
            <a:extLst>
              <a:ext uri="{FF2B5EF4-FFF2-40B4-BE49-F238E27FC236}">
                <a16:creationId xmlns:a16="http://schemas.microsoft.com/office/drawing/2014/main" id="{5B3AE68F-2A7A-460E-BDD0-4C9046DE94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5569C-61FE-4888-89B5-43C178EF4EE5}"/>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83115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AB80-4120-41CA-B8DE-D44A5F5E8C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74368C-18EB-42ED-9E53-067E10A299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3ED22D-35EE-4DA1-9AEB-D549C92B2DE0}"/>
              </a:ext>
            </a:extLst>
          </p:cNvPr>
          <p:cNvSpPr>
            <a:spLocks noGrp="1"/>
          </p:cNvSpPr>
          <p:nvPr>
            <p:ph type="dt" sz="half" idx="10"/>
          </p:nvPr>
        </p:nvSpPr>
        <p:spPr/>
        <p:txBody>
          <a:bodyPr/>
          <a:lstStyle/>
          <a:p>
            <a:fld id="{43BA9D2F-1767-4BDF-9F03-FDE516ABD6E9}" type="datetime1">
              <a:rPr lang="en-GB" smtClean="0"/>
              <a:t>18/11/2020</a:t>
            </a:fld>
            <a:endParaRPr lang="en-GB"/>
          </a:p>
        </p:txBody>
      </p:sp>
      <p:sp>
        <p:nvSpPr>
          <p:cNvPr id="5" name="Footer Placeholder 4">
            <a:extLst>
              <a:ext uri="{FF2B5EF4-FFF2-40B4-BE49-F238E27FC236}">
                <a16:creationId xmlns:a16="http://schemas.microsoft.com/office/drawing/2014/main" id="{D2CF2341-ECEB-4DCA-87ED-F32B61FE33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A7436F-2FE1-4439-8C14-BE912CE52295}"/>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408893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FD8B3-CCAC-4EF9-8ED2-20290E7646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A0699B-E890-40F7-B806-65F4B0AF87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90EF08-A385-413C-AD53-7A6B9251B2C3}"/>
              </a:ext>
            </a:extLst>
          </p:cNvPr>
          <p:cNvSpPr>
            <a:spLocks noGrp="1"/>
          </p:cNvSpPr>
          <p:nvPr>
            <p:ph type="dt" sz="half" idx="10"/>
          </p:nvPr>
        </p:nvSpPr>
        <p:spPr/>
        <p:txBody>
          <a:bodyPr/>
          <a:lstStyle/>
          <a:p>
            <a:fld id="{9CE7CB13-F743-404F-A612-C70AF16105F8}" type="datetime1">
              <a:rPr lang="en-GB" smtClean="0"/>
              <a:t>18/11/2020</a:t>
            </a:fld>
            <a:endParaRPr lang="en-GB"/>
          </a:p>
        </p:txBody>
      </p:sp>
      <p:sp>
        <p:nvSpPr>
          <p:cNvPr id="5" name="Footer Placeholder 4">
            <a:extLst>
              <a:ext uri="{FF2B5EF4-FFF2-40B4-BE49-F238E27FC236}">
                <a16:creationId xmlns:a16="http://schemas.microsoft.com/office/drawing/2014/main" id="{1AFB0879-A137-42A1-BAD8-B81C47E6A0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E9B24E-5A8F-4831-80A2-0BA21D2639CE}"/>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161868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1C98-21AD-4B30-8E3B-EA3AA96152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4324A-300F-4617-A891-DCF3F3AB3C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52F38C-AC44-4A5E-9BC6-6489847BFCB2}"/>
              </a:ext>
            </a:extLst>
          </p:cNvPr>
          <p:cNvSpPr>
            <a:spLocks noGrp="1"/>
          </p:cNvSpPr>
          <p:nvPr>
            <p:ph type="dt" sz="half" idx="10"/>
          </p:nvPr>
        </p:nvSpPr>
        <p:spPr/>
        <p:txBody>
          <a:bodyPr/>
          <a:lstStyle/>
          <a:p>
            <a:fld id="{8BCC3136-29F8-4563-A7B1-265D0922DD23}" type="datetime1">
              <a:rPr lang="en-GB" smtClean="0"/>
              <a:t>18/11/2020</a:t>
            </a:fld>
            <a:endParaRPr lang="en-GB"/>
          </a:p>
        </p:txBody>
      </p:sp>
      <p:sp>
        <p:nvSpPr>
          <p:cNvPr id="5" name="Footer Placeholder 4">
            <a:extLst>
              <a:ext uri="{FF2B5EF4-FFF2-40B4-BE49-F238E27FC236}">
                <a16:creationId xmlns:a16="http://schemas.microsoft.com/office/drawing/2014/main" id="{85D30B53-6AD9-4D5E-83BA-88CF0622B0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33D7B5-2CA3-4B82-AAAE-C225C7BDFFE2}"/>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132199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19EE2-4AF7-40E0-8870-651DA25BF4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FD68C1-F075-4F02-98DF-2B7F3FA74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64BA3D-A2F4-4F70-9A5B-77FF14C0E47B}"/>
              </a:ext>
            </a:extLst>
          </p:cNvPr>
          <p:cNvSpPr>
            <a:spLocks noGrp="1"/>
          </p:cNvSpPr>
          <p:nvPr>
            <p:ph type="dt" sz="half" idx="10"/>
          </p:nvPr>
        </p:nvSpPr>
        <p:spPr/>
        <p:txBody>
          <a:bodyPr/>
          <a:lstStyle/>
          <a:p>
            <a:fld id="{B9075835-9934-45F9-B174-7A379CFE8218}" type="datetime1">
              <a:rPr lang="en-GB" smtClean="0"/>
              <a:t>18/11/2020</a:t>
            </a:fld>
            <a:endParaRPr lang="en-GB"/>
          </a:p>
        </p:txBody>
      </p:sp>
      <p:sp>
        <p:nvSpPr>
          <p:cNvPr id="5" name="Footer Placeholder 4">
            <a:extLst>
              <a:ext uri="{FF2B5EF4-FFF2-40B4-BE49-F238E27FC236}">
                <a16:creationId xmlns:a16="http://schemas.microsoft.com/office/drawing/2014/main" id="{8ECD001B-CA84-46D5-B77F-1627CD565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675312-A88F-45AE-A042-CCEC9106DF9F}"/>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93135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139D-2063-4BA7-83D5-99872492E6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2079D8-1A72-48A7-A56E-A65786A01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7DA470-8632-4ED7-9ECE-AABE0A1CB4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0BF21E-5174-4FB0-99E5-6831A745FB6A}"/>
              </a:ext>
            </a:extLst>
          </p:cNvPr>
          <p:cNvSpPr>
            <a:spLocks noGrp="1"/>
          </p:cNvSpPr>
          <p:nvPr>
            <p:ph type="dt" sz="half" idx="10"/>
          </p:nvPr>
        </p:nvSpPr>
        <p:spPr/>
        <p:txBody>
          <a:bodyPr/>
          <a:lstStyle/>
          <a:p>
            <a:fld id="{E56BA8C9-140E-4DC3-8F5C-5929F6C93965}" type="datetime1">
              <a:rPr lang="en-GB" smtClean="0"/>
              <a:t>18/11/2020</a:t>
            </a:fld>
            <a:endParaRPr lang="en-GB"/>
          </a:p>
        </p:txBody>
      </p:sp>
      <p:sp>
        <p:nvSpPr>
          <p:cNvPr id="6" name="Footer Placeholder 5">
            <a:extLst>
              <a:ext uri="{FF2B5EF4-FFF2-40B4-BE49-F238E27FC236}">
                <a16:creationId xmlns:a16="http://schemas.microsoft.com/office/drawing/2014/main" id="{3BEBBA96-B922-4BFC-9DD8-FE937812AB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AD83FF-DA2E-4620-81A7-C46B009A9364}"/>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371143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280C-233F-489F-AB49-ABE96CAD1B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94C9D4-8733-4AE2-A6C4-DD6FD20ED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9E6AEA-0F81-4440-981B-3AB8AE8616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9E9A87-0B8C-49E1-A359-5B1C6FA4B3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D0020-C3CD-45F9-97A7-A7EF571E22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ECCB0B-1779-4D09-A931-BB0BD81B08A4}"/>
              </a:ext>
            </a:extLst>
          </p:cNvPr>
          <p:cNvSpPr>
            <a:spLocks noGrp="1"/>
          </p:cNvSpPr>
          <p:nvPr>
            <p:ph type="dt" sz="half" idx="10"/>
          </p:nvPr>
        </p:nvSpPr>
        <p:spPr/>
        <p:txBody>
          <a:bodyPr/>
          <a:lstStyle/>
          <a:p>
            <a:fld id="{647CB911-8D7D-4177-A0B3-85729B8D58E4}" type="datetime1">
              <a:rPr lang="en-GB" smtClean="0"/>
              <a:t>18/11/2020</a:t>
            </a:fld>
            <a:endParaRPr lang="en-GB"/>
          </a:p>
        </p:txBody>
      </p:sp>
      <p:sp>
        <p:nvSpPr>
          <p:cNvPr id="8" name="Footer Placeholder 7">
            <a:extLst>
              <a:ext uri="{FF2B5EF4-FFF2-40B4-BE49-F238E27FC236}">
                <a16:creationId xmlns:a16="http://schemas.microsoft.com/office/drawing/2014/main" id="{31C5DCFC-C695-43CF-8786-17DEA1BEBD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058FA8-AE81-444C-A1BE-D342D3ECF7F4}"/>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171279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540F-3213-4210-B76B-4C3DB404E7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D4310A-B7E9-4FAA-AAA7-C5B7E720714C}"/>
              </a:ext>
            </a:extLst>
          </p:cNvPr>
          <p:cNvSpPr>
            <a:spLocks noGrp="1"/>
          </p:cNvSpPr>
          <p:nvPr>
            <p:ph type="dt" sz="half" idx="10"/>
          </p:nvPr>
        </p:nvSpPr>
        <p:spPr/>
        <p:txBody>
          <a:bodyPr/>
          <a:lstStyle/>
          <a:p>
            <a:fld id="{54C8BE4E-2F2D-4C70-9AE7-75C89141E62D}" type="datetime1">
              <a:rPr lang="en-GB" smtClean="0"/>
              <a:t>18/11/2020</a:t>
            </a:fld>
            <a:endParaRPr lang="en-GB"/>
          </a:p>
        </p:txBody>
      </p:sp>
      <p:sp>
        <p:nvSpPr>
          <p:cNvPr id="4" name="Footer Placeholder 3">
            <a:extLst>
              <a:ext uri="{FF2B5EF4-FFF2-40B4-BE49-F238E27FC236}">
                <a16:creationId xmlns:a16="http://schemas.microsoft.com/office/drawing/2014/main" id="{2A494136-E0C9-4102-BD8D-4DE1CAB5D4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6C984D-5F0B-4073-9411-C8659E0E6A7E}"/>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238122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A832C-3930-4EAC-BD1B-5AF92714546E}"/>
              </a:ext>
            </a:extLst>
          </p:cNvPr>
          <p:cNvSpPr>
            <a:spLocks noGrp="1"/>
          </p:cNvSpPr>
          <p:nvPr>
            <p:ph type="dt" sz="half" idx="10"/>
          </p:nvPr>
        </p:nvSpPr>
        <p:spPr/>
        <p:txBody>
          <a:bodyPr/>
          <a:lstStyle/>
          <a:p>
            <a:fld id="{44540C21-13A6-4B3B-B5CA-6CF8D438B554}" type="datetime1">
              <a:rPr lang="en-GB" smtClean="0"/>
              <a:t>18/11/2020</a:t>
            </a:fld>
            <a:endParaRPr lang="en-GB"/>
          </a:p>
        </p:txBody>
      </p:sp>
      <p:sp>
        <p:nvSpPr>
          <p:cNvPr id="3" name="Footer Placeholder 2">
            <a:extLst>
              <a:ext uri="{FF2B5EF4-FFF2-40B4-BE49-F238E27FC236}">
                <a16:creationId xmlns:a16="http://schemas.microsoft.com/office/drawing/2014/main" id="{9AA339E7-5B12-4F96-8928-06ACC1EB77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4F3FA8-5242-4F48-9596-06C68985F337}"/>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326460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97FF-9A6E-4585-9B80-F3E0264E0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836F6C-FF11-475F-9F09-3264EC4B4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C13A4C-EFF1-4AD2-B9E0-4099C1B6D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D08EF-77BD-4C19-9EA3-88A503B96829}"/>
              </a:ext>
            </a:extLst>
          </p:cNvPr>
          <p:cNvSpPr>
            <a:spLocks noGrp="1"/>
          </p:cNvSpPr>
          <p:nvPr>
            <p:ph type="dt" sz="half" idx="10"/>
          </p:nvPr>
        </p:nvSpPr>
        <p:spPr/>
        <p:txBody>
          <a:bodyPr/>
          <a:lstStyle/>
          <a:p>
            <a:fld id="{774F75A4-933E-4E3D-B7D3-551A96441429}" type="datetime1">
              <a:rPr lang="en-GB" smtClean="0"/>
              <a:t>18/11/2020</a:t>
            </a:fld>
            <a:endParaRPr lang="en-GB"/>
          </a:p>
        </p:txBody>
      </p:sp>
      <p:sp>
        <p:nvSpPr>
          <p:cNvPr id="6" name="Footer Placeholder 5">
            <a:extLst>
              <a:ext uri="{FF2B5EF4-FFF2-40B4-BE49-F238E27FC236}">
                <a16:creationId xmlns:a16="http://schemas.microsoft.com/office/drawing/2014/main" id="{3182C30C-77BB-431B-BBD2-E08F0B33AD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9ABB5E-76AA-4341-BF8B-15BEC2ACF884}"/>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50136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A95E-8704-49CC-948E-61BE94C19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E61B8B-74FF-4E80-851E-8579183ED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2C023C-23FD-4C5E-B3F8-42E1CCB56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8A32DE-8C6C-42AD-9B38-917A6D230985}"/>
              </a:ext>
            </a:extLst>
          </p:cNvPr>
          <p:cNvSpPr>
            <a:spLocks noGrp="1"/>
          </p:cNvSpPr>
          <p:nvPr>
            <p:ph type="dt" sz="half" idx="10"/>
          </p:nvPr>
        </p:nvSpPr>
        <p:spPr/>
        <p:txBody>
          <a:bodyPr/>
          <a:lstStyle/>
          <a:p>
            <a:fld id="{9C58C305-4468-417F-B0F6-332A23A889FE}" type="datetime1">
              <a:rPr lang="en-GB" smtClean="0"/>
              <a:t>18/11/2020</a:t>
            </a:fld>
            <a:endParaRPr lang="en-GB"/>
          </a:p>
        </p:txBody>
      </p:sp>
      <p:sp>
        <p:nvSpPr>
          <p:cNvPr id="6" name="Footer Placeholder 5">
            <a:extLst>
              <a:ext uri="{FF2B5EF4-FFF2-40B4-BE49-F238E27FC236}">
                <a16:creationId xmlns:a16="http://schemas.microsoft.com/office/drawing/2014/main" id="{EA74EF70-821A-49FB-9F30-70A2FE9DC5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656B44-BFF6-4337-9353-96B0919F2616}"/>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217501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64924-DAA0-4008-9412-F7E6171539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9DC0D7-BA26-425C-93F3-543D4712B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DB0C60-F216-48F8-B712-A0685F8FAF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66249-835E-4360-8ABB-6B908F03E02D}" type="datetime1">
              <a:rPr lang="en-GB" smtClean="0"/>
              <a:t>18/11/2020</a:t>
            </a:fld>
            <a:endParaRPr lang="en-GB"/>
          </a:p>
        </p:txBody>
      </p:sp>
      <p:sp>
        <p:nvSpPr>
          <p:cNvPr id="5" name="Footer Placeholder 4">
            <a:extLst>
              <a:ext uri="{FF2B5EF4-FFF2-40B4-BE49-F238E27FC236}">
                <a16:creationId xmlns:a16="http://schemas.microsoft.com/office/drawing/2014/main" id="{FBE143EE-8ECF-4063-89CE-946F399E3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661160-B41D-4F90-8E71-39B5BB130E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65736-E7D2-48B3-BCE6-5F419FA2F65B}" type="slidenum">
              <a:rPr lang="en-GB" smtClean="0"/>
              <a:t>‹#›</a:t>
            </a:fld>
            <a:endParaRPr lang="en-GB"/>
          </a:p>
        </p:txBody>
      </p:sp>
    </p:spTree>
    <p:extLst>
      <p:ext uri="{BB962C8B-B14F-4D97-AF65-F5344CB8AC3E}">
        <p14:creationId xmlns:p14="http://schemas.microsoft.com/office/powerpoint/2010/main" val="854946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image" Target="../media/image2.png"/><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43.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slide" Target="slide40.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37.xml"/><Relationship Id="rId5" Type="http://schemas.openxmlformats.org/officeDocument/2006/relationships/slide" Target="slide10.xml"/><Relationship Id="rId15" Type="http://schemas.openxmlformats.org/officeDocument/2006/relationships/image" Target="../media/image2.png"/><Relationship Id="rId10" Type="http://schemas.openxmlformats.org/officeDocument/2006/relationships/slide" Target="slide33.xml"/><Relationship Id="rId4" Type="http://schemas.openxmlformats.org/officeDocument/2006/relationships/slide" Target="slide4.xml"/><Relationship Id="rId9" Type="http://schemas.openxmlformats.org/officeDocument/2006/relationships/slide" Target="slide28.xml"/><Relationship Id="rId1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19.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3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34.xml"/><Relationship Id="rId4" Type="http://schemas.openxmlformats.org/officeDocument/2006/relationships/chart" Target="../charts/chart33.xml"/></Relationships>
</file>

<file path=ppt/slides/_rels/slide3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37.xml"/><Relationship Id="rId4" Type="http://schemas.openxmlformats.org/officeDocument/2006/relationships/chart" Target="../charts/chart36.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nhs.uk/live-well/sleep-and-tiredness/how-much-sleep-do-kids-need/"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katie@enventure.co.uk" TargetMode="External"/><Relationship Id="rId7" Type="http://schemas.openxmlformats.org/officeDocument/2006/relationships/image" Target="../media/image3.jpeg"/><Relationship Id="rId2" Type="http://schemas.openxmlformats.org/officeDocument/2006/relationships/hyperlink" Target="mailto:andrew@enventure.co.uk" TargetMode="External"/><Relationship Id="rId1" Type="http://schemas.openxmlformats.org/officeDocument/2006/relationships/slideLayout" Target="../slideLayouts/slideLayout2.xml"/><Relationship Id="rId6" Type="http://schemas.openxmlformats.org/officeDocument/2006/relationships/hyperlink" Target="mailto:info@enventure.co.uk" TargetMode="External"/><Relationship Id="rId5" Type="http://schemas.openxmlformats.org/officeDocument/2006/relationships/hyperlink" Target="http://www.enventure.co.uk/" TargetMode="External"/><Relationship Id="rId4" Type="http://schemas.openxmlformats.org/officeDocument/2006/relationships/hyperlink" Target="mailto:matt@enventure.co.uk"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image" Target="../media/image13.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9.sv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9.sv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EDCC6F-BEA1-473A-B0E9-672551CBBA5F}"/>
              </a:ext>
            </a:extLst>
          </p:cNvPr>
          <p:cNvSpPr>
            <a:spLocks noGrp="1"/>
          </p:cNvSpPr>
          <p:nvPr>
            <p:ph type="subTitle" idx="1"/>
          </p:nvPr>
        </p:nvSpPr>
        <p:spPr>
          <a:xfrm>
            <a:off x="1524000" y="3959545"/>
            <a:ext cx="9144000" cy="1023228"/>
          </a:xfrm>
        </p:spPr>
        <p:txBody>
          <a:bodyPr>
            <a:normAutofit fontScale="92500" lnSpcReduction="10000"/>
          </a:bodyPr>
          <a:lstStyle/>
          <a:p>
            <a:r>
              <a:rPr lang="en-GB" sz="3600" b="1" dirty="0">
                <a:solidFill>
                  <a:srgbClr val="330099"/>
                </a:solidFill>
                <a:latin typeface="Arial" panose="020B0604020202020204" pitchFamily="34" charset="0"/>
                <a:cs typeface="Arial" panose="020B0604020202020204" pitchFamily="34" charset="0"/>
              </a:rPr>
              <a:t>Schools Health Survey 2020 – Year 5 Report</a:t>
            </a:r>
          </a:p>
          <a:p>
            <a:r>
              <a:rPr lang="en-GB" sz="3600" b="1" dirty="0">
                <a:solidFill>
                  <a:srgbClr val="330099"/>
                </a:solidFill>
                <a:latin typeface="Arial" panose="020B0604020202020204" pitchFamily="34" charset="0"/>
                <a:cs typeface="Arial" panose="020B0604020202020204" pitchFamily="34" charset="0"/>
              </a:rPr>
              <a:t>November 2020</a:t>
            </a:r>
          </a:p>
        </p:txBody>
      </p:sp>
      <p:pic>
        <p:nvPicPr>
          <p:cNvPr id="11" name="Picture 10">
            <a:extLst>
              <a:ext uri="{FF2B5EF4-FFF2-40B4-BE49-F238E27FC236}">
                <a16:creationId xmlns:a16="http://schemas.microsoft.com/office/drawing/2014/main" id="{7630005D-965C-4B7D-9B0A-4E0E3B031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986" y="6063320"/>
            <a:ext cx="1970418" cy="683710"/>
          </a:xfrm>
          <a:prstGeom prst="rect">
            <a:avLst/>
          </a:prstGeom>
        </p:spPr>
      </p:pic>
      <p:pic>
        <p:nvPicPr>
          <p:cNvPr id="13" name="Picture 12" descr="A picture containing light, drawing&#10;&#10;Description automatically generated">
            <a:extLst>
              <a:ext uri="{FF2B5EF4-FFF2-40B4-BE49-F238E27FC236}">
                <a16:creationId xmlns:a16="http://schemas.microsoft.com/office/drawing/2014/main" id="{C694D1F7-04D4-4FAB-922E-CDFA8A556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196" y="1274710"/>
            <a:ext cx="6871607" cy="1920825"/>
          </a:xfrm>
          <a:prstGeom prst="rect">
            <a:avLst/>
          </a:prstGeom>
        </p:spPr>
      </p:pic>
    </p:spTree>
    <p:extLst>
      <p:ext uri="{BB962C8B-B14F-4D97-AF65-F5344CB8AC3E}">
        <p14:creationId xmlns:p14="http://schemas.microsoft.com/office/powerpoint/2010/main" val="1727615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471B-EFC7-47FE-B35A-F6144798A66F}"/>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10</a:t>
            </a:fld>
            <a:endParaRPr lang="en-GB" dirty="0"/>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5" name="TextBox 4">
            <a:extLst>
              <a:ext uri="{FF2B5EF4-FFF2-40B4-BE49-F238E27FC236}">
                <a16:creationId xmlns:a16="http://schemas.microsoft.com/office/drawing/2014/main" id="{DD7B8FFC-5747-41DB-982A-E6062C072475}"/>
              </a:ext>
            </a:extLst>
          </p:cNvPr>
          <p:cNvSpPr txBox="1"/>
          <p:nvPr/>
        </p:nvSpPr>
        <p:spPr>
          <a:xfrm>
            <a:off x="200025" y="1316188"/>
            <a:ext cx="4502217"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Did you have breakfast this morning?</a:t>
            </a:r>
          </a:p>
        </p:txBody>
      </p:sp>
      <p:graphicFrame>
        <p:nvGraphicFramePr>
          <p:cNvPr id="10" name="Chart 9">
            <a:extLst>
              <a:ext uri="{FF2B5EF4-FFF2-40B4-BE49-F238E27FC236}">
                <a16:creationId xmlns:a16="http://schemas.microsoft.com/office/drawing/2014/main" id="{517C74AB-65FB-49F0-9714-88DC8C97B1F7}"/>
              </a:ext>
            </a:extLst>
          </p:cNvPr>
          <p:cNvGraphicFramePr/>
          <p:nvPr>
            <p:extLst>
              <p:ext uri="{D42A27DB-BD31-4B8C-83A1-F6EECF244321}">
                <p14:modId xmlns:p14="http://schemas.microsoft.com/office/powerpoint/2010/main" val="1659143188"/>
              </p:ext>
            </p:extLst>
          </p:nvPr>
        </p:nvGraphicFramePr>
        <p:xfrm>
          <a:off x="96051" y="1906833"/>
          <a:ext cx="4818435" cy="3887231"/>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9D29C3EC-2C11-4CDD-8B45-25B6FA193963}"/>
              </a:ext>
            </a:extLst>
          </p:cNvPr>
          <p:cNvCxnSpPr>
            <a:cxnSpLocks/>
          </p:cNvCxnSpPr>
          <p:nvPr/>
        </p:nvCxnSpPr>
        <p:spPr>
          <a:xfrm>
            <a:off x="4876976"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CFFB7AB8-AE9E-4B09-AF2D-F596FEE06948}"/>
              </a:ext>
            </a:extLst>
          </p:cNvPr>
          <p:cNvGraphicFramePr/>
          <p:nvPr>
            <p:extLst>
              <p:ext uri="{D42A27DB-BD31-4B8C-83A1-F6EECF244321}">
                <p14:modId xmlns:p14="http://schemas.microsoft.com/office/powerpoint/2010/main" val="2128489250"/>
              </p:ext>
            </p:extLst>
          </p:nvPr>
        </p:nvGraphicFramePr>
        <p:xfrm>
          <a:off x="5051708" y="1650967"/>
          <a:ext cx="6816133" cy="4417850"/>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A8A540F9-B078-4F78-9A52-DE451C384DF4}"/>
              </a:ext>
            </a:extLst>
          </p:cNvPr>
          <p:cNvSpPr txBox="1"/>
          <p:nvPr/>
        </p:nvSpPr>
        <p:spPr>
          <a:xfrm>
            <a:off x="7041487" y="1297773"/>
            <a:ext cx="3843256"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eat or drink…?</a:t>
            </a:r>
          </a:p>
        </p:txBody>
      </p:sp>
      <p:sp>
        <p:nvSpPr>
          <p:cNvPr id="6" name="Title 1">
            <a:extLst>
              <a:ext uri="{FF2B5EF4-FFF2-40B4-BE49-F238E27FC236}">
                <a16:creationId xmlns:a16="http://schemas.microsoft.com/office/drawing/2014/main" id="{B12D5934-9631-4D3C-9D89-A1D0492CBF11}"/>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7" name="Picture 6" descr="A picture containing light, drawing&#10;&#10;Description automatically generated">
            <a:extLst>
              <a:ext uri="{FF2B5EF4-FFF2-40B4-BE49-F238E27FC236}">
                <a16:creationId xmlns:a16="http://schemas.microsoft.com/office/drawing/2014/main" id="{303DDA4A-5169-414A-9062-80A6455990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
        <p:nvSpPr>
          <p:cNvPr id="3" name="TextBox 2">
            <a:extLst>
              <a:ext uri="{FF2B5EF4-FFF2-40B4-BE49-F238E27FC236}">
                <a16:creationId xmlns:a16="http://schemas.microsoft.com/office/drawing/2014/main" id="{B01952BB-774E-4883-B134-D9CF543CBAF1}"/>
              </a:ext>
            </a:extLst>
          </p:cNvPr>
          <p:cNvSpPr txBox="1"/>
          <p:nvPr/>
        </p:nvSpPr>
        <p:spPr>
          <a:xfrm>
            <a:off x="200025" y="5670953"/>
            <a:ext cx="1614751"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2,254</a:t>
            </a:r>
          </a:p>
        </p:txBody>
      </p:sp>
    </p:spTree>
    <p:extLst>
      <p:ext uri="{BB962C8B-B14F-4D97-AF65-F5344CB8AC3E}">
        <p14:creationId xmlns:p14="http://schemas.microsoft.com/office/powerpoint/2010/main" val="250185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11</a:t>
            </a:fld>
            <a:endParaRPr lang="en-GB"/>
          </a:p>
        </p:txBody>
      </p:sp>
      <p:sp>
        <p:nvSpPr>
          <p:cNvPr id="6" name="TextBox 5">
            <a:extLst>
              <a:ext uri="{FF2B5EF4-FFF2-40B4-BE49-F238E27FC236}">
                <a16:creationId xmlns:a16="http://schemas.microsoft.com/office/drawing/2014/main" id="{7AF75BF8-379D-474E-AD0D-C19309F5363F}"/>
              </a:ext>
            </a:extLst>
          </p:cNvPr>
          <p:cNvSpPr txBox="1"/>
          <p:nvPr/>
        </p:nvSpPr>
        <p:spPr>
          <a:xfrm>
            <a:off x="284786" y="1350320"/>
            <a:ext cx="5474589"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Is your diet (the food you eat)…?</a:t>
            </a:r>
          </a:p>
        </p:txBody>
      </p:sp>
      <p:graphicFrame>
        <p:nvGraphicFramePr>
          <p:cNvPr id="8" name="Chart 7">
            <a:extLst>
              <a:ext uri="{FF2B5EF4-FFF2-40B4-BE49-F238E27FC236}">
                <a16:creationId xmlns:a16="http://schemas.microsoft.com/office/drawing/2014/main" id="{FCE932EE-ECDF-401A-A16E-6ABB17DDC4BA}"/>
              </a:ext>
            </a:extLst>
          </p:cNvPr>
          <p:cNvGraphicFramePr/>
          <p:nvPr>
            <p:extLst>
              <p:ext uri="{D42A27DB-BD31-4B8C-83A1-F6EECF244321}">
                <p14:modId xmlns:p14="http://schemas.microsoft.com/office/powerpoint/2010/main" val="1379825692"/>
              </p:ext>
            </p:extLst>
          </p:nvPr>
        </p:nvGraphicFramePr>
        <p:xfrm>
          <a:off x="671205" y="1768719"/>
          <a:ext cx="5088170" cy="436435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cxnSp>
        <p:nvCxnSpPr>
          <p:cNvPr id="14" name="Straight Connector 13">
            <a:extLst>
              <a:ext uri="{FF2B5EF4-FFF2-40B4-BE49-F238E27FC236}">
                <a16:creationId xmlns:a16="http://schemas.microsoft.com/office/drawing/2014/main" id="{8BDE21D7-4A8A-42B3-BD57-90C01B8D9C9C}"/>
              </a:ext>
            </a:extLst>
          </p:cNvPr>
          <p:cNvCxnSpPr>
            <a:cxnSpLocks/>
          </p:cNvCxnSpPr>
          <p:nvPr/>
        </p:nvCxnSpPr>
        <p:spPr>
          <a:xfrm>
            <a:off x="6145794"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63AB15B5-83B4-4F7F-9252-1A949DB75A72}"/>
              </a:ext>
            </a:extLst>
          </p:cNvPr>
          <p:cNvGraphicFramePr/>
          <p:nvPr>
            <p:extLst>
              <p:ext uri="{D42A27DB-BD31-4B8C-83A1-F6EECF244321}">
                <p14:modId xmlns:p14="http://schemas.microsoft.com/office/powerpoint/2010/main" val="4178668518"/>
              </p:ext>
            </p:extLst>
          </p:nvPr>
        </p:nvGraphicFramePr>
        <p:xfrm>
          <a:off x="7058415" y="1418892"/>
          <a:ext cx="4147250" cy="391157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91521E9E-85A0-4979-B5BE-C605585563B5}"/>
              </a:ext>
            </a:extLst>
          </p:cNvPr>
          <p:cNvSpPr txBox="1"/>
          <p:nvPr/>
        </p:nvSpPr>
        <p:spPr>
          <a:xfrm>
            <a:off x="6678103" y="1300551"/>
            <a:ext cx="490787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think you need to eat more healthily?</a:t>
            </a:r>
          </a:p>
        </p:txBody>
      </p:sp>
      <p:sp>
        <p:nvSpPr>
          <p:cNvPr id="3" name="TextBox 2">
            <a:extLst>
              <a:ext uri="{FF2B5EF4-FFF2-40B4-BE49-F238E27FC236}">
                <a16:creationId xmlns:a16="http://schemas.microsoft.com/office/drawing/2014/main" id="{79DE9A63-5143-4D35-85FA-C3F1C8BAB315}"/>
              </a:ext>
            </a:extLst>
          </p:cNvPr>
          <p:cNvSpPr txBox="1"/>
          <p:nvPr/>
        </p:nvSpPr>
        <p:spPr>
          <a:xfrm>
            <a:off x="6430654" y="5886854"/>
            <a:ext cx="3843256"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2,198</a:t>
            </a:r>
          </a:p>
        </p:txBody>
      </p:sp>
      <p:sp>
        <p:nvSpPr>
          <p:cNvPr id="5" name="Title 1">
            <a:extLst>
              <a:ext uri="{FF2B5EF4-FFF2-40B4-BE49-F238E27FC236}">
                <a16:creationId xmlns:a16="http://schemas.microsoft.com/office/drawing/2014/main" id="{F5BFA937-5037-4E03-A752-CF9A1B36E2BB}"/>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7" name="Picture 6" descr="A picture containing light, drawing&#10;&#10;Description automatically generated">
            <a:extLst>
              <a:ext uri="{FF2B5EF4-FFF2-40B4-BE49-F238E27FC236}">
                <a16:creationId xmlns:a16="http://schemas.microsoft.com/office/drawing/2014/main" id="{B9E7EB11-3A0B-4644-BF9B-76B3B326E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
        <p:nvSpPr>
          <p:cNvPr id="2" name="TextBox 1">
            <a:extLst>
              <a:ext uri="{FF2B5EF4-FFF2-40B4-BE49-F238E27FC236}">
                <a16:creationId xmlns:a16="http://schemas.microsoft.com/office/drawing/2014/main" id="{F7230619-7222-43F5-BDA4-97F92229F240}"/>
              </a:ext>
            </a:extLst>
          </p:cNvPr>
          <p:cNvSpPr txBox="1"/>
          <p:nvPr/>
        </p:nvSpPr>
        <p:spPr>
          <a:xfrm>
            <a:off x="4366597" y="5907356"/>
            <a:ext cx="1614751"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2,206</a:t>
            </a:r>
          </a:p>
        </p:txBody>
      </p:sp>
    </p:spTree>
    <p:extLst>
      <p:ext uri="{BB962C8B-B14F-4D97-AF65-F5344CB8AC3E}">
        <p14:creationId xmlns:p14="http://schemas.microsoft.com/office/powerpoint/2010/main" val="335451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12</a:t>
            </a:fld>
            <a:endParaRPr lang="en-GB"/>
          </a:p>
        </p:txBody>
      </p:sp>
      <p:sp>
        <p:nvSpPr>
          <p:cNvPr id="6" name="TextBox 5">
            <a:extLst>
              <a:ext uri="{FF2B5EF4-FFF2-40B4-BE49-F238E27FC236}">
                <a16:creationId xmlns:a16="http://schemas.microsoft.com/office/drawing/2014/main" id="{7AF75BF8-379D-474E-AD0D-C19309F5363F}"/>
              </a:ext>
            </a:extLst>
          </p:cNvPr>
          <p:cNvSpPr txBox="1"/>
          <p:nvPr/>
        </p:nvSpPr>
        <p:spPr>
          <a:xfrm>
            <a:off x="124240" y="1488423"/>
            <a:ext cx="5971760"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many times a day do you normally brush your teeth?</a:t>
            </a:r>
          </a:p>
        </p:txBody>
      </p:sp>
      <p:graphicFrame>
        <p:nvGraphicFramePr>
          <p:cNvPr id="8" name="Chart 7">
            <a:extLst>
              <a:ext uri="{FF2B5EF4-FFF2-40B4-BE49-F238E27FC236}">
                <a16:creationId xmlns:a16="http://schemas.microsoft.com/office/drawing/2014/main" id="{FCE932EE-ECDF-401A-A16E-6ABB17DDC4BA}"/>
              </a:ext>
            </a:extLst>
          </p:cNvPr>
          <p:cNvGraphicFramePr/>
          <p:nvPr>
            <p:extLst>
              <p:ext uri="{D42A27DB-BD31-4B8C-83A1-F6EECF244321}">
                <p14:modId xmlns:p14="http://schemas.microsoft.com/office/powerpoint/2010/main" val="547884475"/>
              </p:ext>
            </p:extLst>
          </p:nvPr>
        </p:nvGraphicFramePr>
        <p:xfrm>
          <a:off x="678131" y="1973569"/>
          <a:ext cx="5088170" cy="291198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cxnSp>
        <p:nvCxnSpPr>
          <p:cNvPr id="14" name="Straight Connector 13">
            <a:extLst>
              <a:ext uri="{FF2B5EF4-FFF2-40B4-BE49-F238E27FC236}">
                <a16:creationId xmlns:a16="http://schemas.microsoft.com/office/drawing/2014/main" id="{8BDE21D7-4A8A-42B3-BD57-90C01B8D9C9C}"/>
              </a:ext>
            </a:extLst>
          </p:cNvPr>
          <p:cNvCxnSpPr>
            <a:cxnSpLocks/>
          </p:cNvCxnSpPr>
          <p:nvPr/>
        </p:nvCxnSpPr>
        <p:spPr>
          <a:xfrm>
            <a:off x="6145794" y="132587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1521E9E-85A0-4979-B5BE-C605585563B5}"/>
              </a:ext>
            </a:extLst>
          </p:cNvPr>
          <p:cNvSpPr txBox="1"/>
          <p:nvPr/>
        </p:nvSpPr>
        <p:spPr>
          <a:xfrm>
            <a:off x="6678103" y="1488423"/>
            <a:ext cx="490787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long ago did you last go to the dentist?</a:t>
            </a:r>
          </a:p>
        </p:txBody>
      </p:sp>
      <p:graphicFrame>
        <p:nvGraphicFramePr>
          <p:cNvPr id="2" name="Chart 1">
            <a:extLst>
              <a:ext uri="{FF2B5EF4-FFF2-40B4-BE49-F238E27FC236}">
                <a16:creationId xmlns:a16="http://schemas.microsoft.com/office/drawing/2014/main" id="{D70C7B56-B8D4-4FE7-AE1C-305898978E46}"/>
              </a:ext>
            </a:extLst>
          </p:cNvPr>
          <p:cNvGraphicFramePr/>
          <p:nvPr>
            <p:extLst>
              <p:ext uri="{D42A27DB-BD31-4B8C-83A1-F6EECF244321}">
                <p14:modId xmlns:p14="http://schemas.microsoft.com/office/powerpoint/2010/main" val="2543637143"/>
              </p:ext>
            </p:extLst>
          </p:nvPr>
        </p:nvGraphicFramePr>
        <p:xfrm>
          <a:off x="6497808" y="2059389"/>
          <a:ext cx="5088170" cy="339958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8B5E86AF-B451-4B3C-BD70-E4CB3D3BC0DC}"/>
              </a:ext>
            </a:extLst>
          </p:cNvPr>
          <p:cNvSpPr txBox="1"/>
          <p:nvPr/>
        </p:nvSpPr>
        <p:spPr>
          <a:xfrm>
            <a:off x="191164" y="5884260"/>
            <a:ext cx="3843256"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2,201</a:t>
            </a:r>
          </a:p>
        </p:txBody>
      </p:sp>
      <p:sp>
        <p:nvSpPr>
          <p:cNvPr id="5" name="TextBox 4">
            <a:extLst>
              <a:ext uri="{FF2B5EF4-FFF2-40B4-BE49-F238E27FC236}">
                <a16:creationId xmlns:a16="http://schemas.microsoft.com/office/drawing/2014/main" id="{26CD34A2-7870-4FD7-8ACF-72F2CC9D1DC4}"/>
              </a:ext>
            </a:extLst>
          </p:cNvPr>
          <p:cNvSpPr txBox="1"/>
          <p:nvPr/>
        </p:nvSpPr>
        <p:spPr>
          <a:xfrm>
            <a:off x="6292635" y="5872782"/>
            <a:ext cx="3843256"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2,202</a:t>
            </a:r>
          </a:p>
        </p:txBody>
      </p:sp>
      <p:sp>
        <p:nvSpPr>
          <p:cNvPr id="7" name="Title 1">
            <a:extLst>
              <a:ext uri="{FF2B5EF4-FFF2-40B4-BE49-F238E27FC236}">
                <a16:creationId xmlns:a16="http://schemas.microsoft.com/office/drawing/2014/main" id="{BF2F5B71-1A3C-42FB-BA16-B0B719B6E82E}"/>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C175BF4B-1709-445D-82BE-D3A4F4C91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86417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13</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FB614034-8A5F-49F1-A241-9140727BD076}"/>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6" name="Content Placeholder 5">
            <a:extLst>
              <a:ext uri="{FF2B5EF4-FFF2-40B4-BE49-F238E27FC236}">
                <a16:creationId xmlns:a16="http://schemas.microsoft.com/office/drawing/2014/main" id="{4480F277-5657-462D-9F82-F4D02C5BC347}"/>
              </a:ext>
            </a:extLst>
          </p:cNvPr>
          <p:cNvGraphicFramePr>
            <a:graphicFrameLocks noGrp="1"/>
          </p:cNvGraphicFramePr>
          <p:nvPr>
            <p:ph idx="1"/>
            <p:extLst>
              <p:ext uri="{D42A27DB-BD31-4B8C-83A1-F6EECF244321}">
                <p14:modId xmlns:p14="http://schemas.microsoft.com/office/powerpoint/2010/main" val="2983532420"/>
              </p:ext>
            </p:extLst>
          </p:nvPr>
        </p:nvGraphicFramePr>
        <p:xfrm>
          <a:off x="918410" y="1490835"/>
          <a:ext cx="8627146" cy="4244584"/>
        </p:xfrm>
        <a:graphic>
          <a:graphicData uri="http://schemas.openxmlformats.org/drawingml/2006/table">
            <a:tbl>
              <a:tblPr firstRow="1" bandRow="1">
                <a:tableStyleId>{5C22544A-7EE6-4342-B048-85BDC9FD1C3A}</a:tableStyleId>
              </a:tblPr>
              <a:tblGrid>
                <a:gridCol w="2022482">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dirty="0">
                          <a:solidFill>
                            <a:schemeClr val="tx1"/>
                          </a:solidFill>
                          <a:latin typeface="Arial" panose="020B0604020202020204" pitchFamily="34" charset="0"/>
                          <a:cs typeface="Arial" panose="020B0604020202020204" pitchFamily="34" charset="0"/>
                        </a:rPr>
                        <a:t>Diet and oral health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Had breakfast this morning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92%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Eat fruit/veg on ‘most days’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Drink fizzy drinks on ‘most days’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Think they have healthy diet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54799804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Think they need to eat more healthily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82283386"/>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Brush teeth at least twice a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82%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81588651"/>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Been to dentist in last six months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3EA77DFE-6623-47E5-B6C6-3843D9381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4" name="Group 13">
            <a:extLst>
              <a:ext uri="{FF2B5EF4-FFF2-40B4-BE49-F238E27FC236}">
                <a16:creationId xmlns:a16="http://schemas.microsoft.com/office/drawing/2014/main" id="{1C77499D-8FAF-410D-B44E-D4B660B013F0}"/>
              </a:ext>
            </a:extLst>
          </p:cNvPr>
          <p:cNvGrpSpPr/>
          <p:nvPr/>
        </p:nvGrpSpPr>
        <p:grpSpPr>
          <a:xfrm>
            <a:off x="7122750" y="693961"/>
            <a:ext cx="4844155" cy="646332"/>
            <a:chOff x="7122750" y="693961"/>
            <a:chExt cx="4844155" cy="646332"/>
          </a:xfrm>
        </p:grpSpPr>
        <p:sp>
          <p:nvSpPr>
            <p:cNvPr id="2" name="TextBox 1">
              <a:extLst>
                <a:ext uri="{FF2B5EF4-FFF2-40B4-BE49-F238E27FC236}">
                  <a16:creationId xmlns:a16="http://schemas.microsoft.com/office/drawing/2014/main" id="{41363E15-0084-4608-BAA3-1806DCCAF36F}"/>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7" name="Rectangle 6">
              <a:extLst>
                <a:ext uri="{FF2B5EF4-FFF2-40B4-BE49-F238E27FC236}">
                  <a16:creationId xmlns:a16="http://schemas.microsoft.com/office/drawing/2014/main" id="{C4F3858F-6F03-4C76-8B79-B0EDF1299A25}"/>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A4A3258-A290-4D19-B6F0-3BEB07E3B690}"/>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1" name="Rectangle 10">
              <a:extLst>
                <a:ext uri="{FF2B5EF4-FFF2-40B4-BE49-F238E27FC236}">
                  <a16:creationId xmlns:a16="http://schemas.microsoft.com/office/drawing/2014/main" id="{84ED6E9D-54CD-42F0-94B6-52C57F24CD92}"/>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0620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14</a:t>
            </a:fld>
            <a:endParaRPr lang="en-GB" dirty="0"/>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FB614034-8A5F-49F1-A241-9140727BD076}"/>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Area² analysis</a:t>
            </a:r>
          </a:p>
        </p:txBody>
      </p:sp>
      <p:graphicFrame>
        <p:nvGraphicFramePr>
          <p:cNvPr id="10" name="Table 5">
            <a:extLst>
              <a:ext uri="{FF2B5EF4-FFF2-40B4-BE49-F238E27FC236}">
                <a16:creationId xmlns:a16="http://schemas.microsoft.com/office/drawing/2014/main" id="{3B17DE13-E78C-4D62-993A-3B87B9C5C097}"/>
              </a:ext>
            </a:extLst>
          </p:cNvPr>
          <p:cNvGraphicFramePr>
            <a:graphicFrameLocks noGrp="1"/>
          </p:cNvGraphicFramePr>
          <p:nvPr>
            <p:ph idx="1"/>
            <p:extLst>
              <p:ext uri="{D42A27DB-BD31-4B8C-83A1-F6EECF244321}">
                <p14:modId xmlns:p14="http://schemas.microsoft.com/office/powerpoint/2010/main" val="537646576"/>
              </p:ext>
            </p:extLst>
          </p:nvPr>
        </p:nvGraphicFramePr>
        <p:xfrm>
          <a:off x="934452" y="1481054"/>
          <a:ext cx="8943392" cy="436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Diet and oral health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Had breakfast this morning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Eat fruit/veg on ‘most days’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Drink fizzy drinks on ‘most days’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47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Think they have healthy diet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166137104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Think they need to eat more healthily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8228338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Brush teeth at least twice a day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193829906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Been to dentist in last six months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6FC046DE-C5FD-4D01-AAA0-C5C9212D5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C1965305-1476-477E-8CA9-672F4B310C52}"/>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FC3BBE2F-D5FD-450B-A50A-CF2C3256FEEA}"/>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41C5FCA7-D119-4750-ACEA-D30BCFAFEE71}"/>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2A95361-7E35-4468-84E2-18D981DD675E}"/>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ED529D04-4F99-49DE-AEA7-4F6DFB1074CB}"/>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69565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15</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FB614034-8A5F-49F1-A241-9140727BD076}"/>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Trend analysis</a:t>
            </a:r>
          </a:p>
        </p:txBody>
      </p:sp>
      <p:cxnSp>
        <p:nvCxnSpPr>
          <p:cNvPr id="10" name="Straight Connector 9">
            <a:extLst>
              <a:ext uri="{FF2B5EF4-FFF2-40B4-BE49-F238E27FC236}">
                <a16:creationId xmlns:a16="http://schemas.microsoft.com/office/drawing/2014/main" id="{2BD34A48-4A1F-4143-9A2C-064DC5D12BE5}"/>
              </a:ext>
            </a:extLst>
          </p:cNvPr>
          <p:cNvCxnSpPr>
            <a:cxnSpLocks/>
          </p:cNvCxnSpPr>
          <p:nvPr/>
        </p:nvCxnSpPr>
        <p:spPr>
          <a:xfrm>
            <a:off x="6224018" y="1461913"/>
            <a:ext cx="0" cy="4662593"/>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44571B-D07F-4633-B96A-CB3AE13A86BC}"/>
              </a:ext>
            </a:extLst>
          </p:cNvPr>
          <p:cNvCxnSpPr>
            <a:cxnSpLocks/>
          </p:cNvCxnSpPr>
          <p:nvPr/>
        </p:nvCxnSpPr>
        <p:spPr>
          <a:xfrm flipV="1">
            <a:off x="1387335" y="3876362"/>
            <a:ext cx="9738156" cy="16075"/>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E49B94A-69BB-4333-99D3-7D18F19FD472}"/>
              </a:ext>
            </a:extLst>
          </p:cNvPr>
          <p:cNvSpPr txBox="1"/>
          <p:nvPr/>
        </p:nvSpPr>
        <p:spPr>
          <a:xfrm>
            <a:off x="1132548" y="1434614"/>
            <a:ext cx="4982593"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Think diet is ‘not very healthy’ or ‘very unhealthy’</a:t>
            </a:r>
          </a:p>
        </p:txBody>
      </p:sp>
      <p:sp>
        <p:nvSpPr>
          <p:cNvPr id="212" name="TextBox 211">
            <a:extLst>
              <a:ext uri="{FF2B5EF4-FFF2-40B4-BE49-F238E27FC236}">
                <a16:creationId xmlns:a16="http://schemas.microsoft.com/office/drawing/2014/main" id="{3D2C0C72-663E-405C-8174-9D586B64C521}"/>
              </a:ext>
            </a:extLst>
          </p:cNvPr>
          <p:cNvSpPr txBox="1"/>
          <p:nvPr/>
        </p:nvSpPr>
        <p:spPr>
          <a:xfrm>
            <a:off x="6818545" y="1385166"/>
            <a:ext cx="3986120"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Eat fruit and vegetables on ‘most days’</a:t>
            </a:r>
          </a:p>
        </p:txBody>
      </p:sp>
      <p:sp>
        <p:nvSpPr>
          <p:cNvPr id="214" name="TextBox 213">
            <a:extLst>
              <a:ext uri="{FF2B5EF4-FFF2-40B4-BE49-F238E27FC236}">
                <a16:creationId xmlns:a16="http://schemas.microsoft.com/office/drawing/2014/main" id="{188E1560-28B2-4731-BC23-0DE16769F40F}"/>
              </a:ext>
            </a:extLst>
          </p:cNvPr>
          <p:cNvSpPr txBox="1"/>
          <p:nvPr/>
        </p:nvSpPr>
        <p:spPr>
          <a:xfrm>
            <a:off x="7024776" y="3859307"/>
            <a:ext cx="3831233"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Drink fizzy drinks on ‘most days’</a:t>
            </a:r>
          </a:p>
        </p:txBody>
      </p:sp>
      <p:sp>
        <p:nvSpPr>
          <p:cNvPr id="216" name="TextBox 215">
            <a:extLst>
              <a:ext uri="{FF2B5EF4-FFF2-40B4-BE49-F238E27FC236}">
                <a16:creationId xmlns:a16="http://schemas.microsoft.com/office/drawing/2014/main" id="{E1D8CC7E-D272-4BA1-AC41-C13BC1AD0661}"/>
              </a:ext>
            </a:extLst>
          </p:cNvPr>
          <p:cNvSpPr txBox="1"/>
          <p:nvPr/>
        </p:nvSpPr>
        <p:spPr>
          <a:xfrm>
            <a:off x="2018078" y="3879918"/>
            <a:ext cx="3831233"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Brush teeth at least twice a day</a:t>
            </a:r>
          </a:p>
        </p:txBody>
      </p:sp>
      <p:graphicFrame>
        <p:nvGraphicFramePr>
          <p:cNvPr id="233" name="Chart 232">
            <a:extLst>
              <a:ext uri="{FF2B5EF4-FFF2-40B4-BE49-F238E27FC236}">
                <a16:creationId xmlns:a16="http://schemas.microsoft.com/office/drawing/2014/main" id="{C618427D-70C3-4663-82CC-02B572808FC5}"/>
              </a:ext>
            </a:extLst>
          </p:cNvPr>
          <p:cNvGraphicFramePr/>
          <p:nvPr>
            <p:extLst>
              <p:ext uri="{D42A27DB-BD31-4B8C-83A1-F6EECF244321}">
                <p14:modId xmlns:p14="http://schemas.microsoft.com/office/powerpoint/2010/main" val="2872296261"/>
              </p:ext>
            </p:extLst>
          </p:nvPr>
        </p:nvGraphicFramePr>
        <p:xfrm>
          <a:off x="1396860" y="1765112"/>
          <a:ext cx="4680000" cy="19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5" name="Chart 234">
            <a:extLst>
              <a:ext uri="{FF2B5EF4-FFF2-40B4-BE49-F238E27FC236}">
                <a16:creationId xmlns:a16="http://schemas.microsoft.com/office/drawing/2014/main" id="{13378F0B-35A7-4D72-A98A-B34A83AA1C38}"/>
              </a:ext>
            </a:extLst>
          </p:cNvPr>
          <p:cNvGraphicFramePr/>
          <p:nvPr>
            <p:extLst>
              <p:ext uri="{D42A27DB-BD31-4B8C-83A1-F6EECF244321}">
                <p14:modId xmlns:p14="http://schemas.microsoft.com/office/powerpoint/2010/main" val="1092577890"/>
              </p:ext>
            </p:extLst>
          </p:nvPr>
        </p:nvGraphicFramePr>
        <p:xfrm>
          <a:off x="6488331" y="1727002"/>
          <a:ext cx="4680000" cy="19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7" name="Chart 236">
            <a:extLst>
              <a:ext uri="{FF2B5EF4-FFF2-40B4-BE49-F238E27FC236}">
                <a16:creationId xmlns:a16="http://schemas.microsoft.com/office/drawing/2014/main" id="{99D79D1B-0132-462A-BADF-1A998E890949}"/>
              </a:ext>
            </a:extLst>
          </p:cNvPr>
          <p:cNvGraphicFramePr/>
          <p:nvPr>
            <p:extLst>
              <p:ext uri="{D42A27DB-BD31-4B8C-83A1-F6EECF244321}">
                <p14:modId xmlns:p14="http://schemas.microsoft.com/office/powerpoint/2010/main" val="2632445852"/>
              </p:ext>
            </p:extLst>
          </p:nvPr>
        </p:nvGraphicFramePr>
        <p:xfrm>
          <a:off x="6423146" y="4144506"/>
          <a:ext cx="4680000" cy="19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9" name="Chart 238">
            <a:extLst>
              <a:ext uri="{FF2B5EF4-FFF2-40B4-BE49-F238E27FC236}">
                <a16:creationId xmlns:a16="http://schemas.microsoft.com/office/drawing/2014/main" id="{83D59BDB-EFC0-4D25-9026-B1A3CDBA79F6}"/>
              </a:ext>
            </a:extLst>
          </p:cNvPr>
          <p:cNvGraphicFramePr/>
          <p:nvPr>
            <p:extLst>
              <p:ext uri="{D42A27DB-BD31-4B8C-83A1-F6EECF244321}">
                <p14:modId xmlns:p14="http://schemas.microsoft.com/office/powerpoint/2010/main" val="4147832537"/>
              </p:ext>
            </p:extLst>
          </p:nvPr>
        </p:nvGraphicFramePr>
        <p:xfrm>
          <a:off x="1387335" y="4218472"/>
          <a:ext cx="4680000" cy="1980000"/>
        </p:xfrm>
        <a:graphic>
          <a:graphicData uri="http://schemas.openxmlformats.org/drawingml/2006/chart">
            <c:chart xmlns:c="http://schemas.openxmlformats.org/drawingml/2006/chart" xmlns:r="http://schemas.openxmlformats.org/officeDocument/2006/relationships" r:id="rId6"/>
          </a:graphicData>
        </a:graphic>
      </p:graphicFrame>
      <p:pic>
        <p:nvPicPr>
          <p:cNvPr id="2" name="Picture 1" descr="A picture containing light, drawing&#10;&#10;Description automatically generated">
            <a:extLst>
              <a:ext uri="{FF2B5EF4-FFF2-40B4-BE49-F238E27FC236}">
                <a16:creationId xmlns:a16="http://schemas.microsoft.com/office/drawing/2014/main" id="{D8DDF26C-AA9C-40B4-A269-67BBE795A9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012428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16</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Physical activity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graphicFrame>
        <p:nvGraphicFramePr>
          <p:cNvPr id="14" name="Chart 13">
            <a:extLst>
              <a:ext uri="{FF2B5EF4-FFF2-40B4-BE49-F238E27FC236}">
                <a16:creationId xmlns:a16="http://schemas.microsoft.com/office/drawing/2014/main" id="{8852B36E-9DE5-4989-AD89-2D1C94EB3FF5}"/>
              </a:ext>
            </a:extLst>
          </p:cNvPr>
          <p:cNvGraphicFramePr/>
          <p:nvPr>
            <p:extLst>
              <p:ext uri="{D42A27DB-BD31-4B8C-83A1-F6EECF244321}">
                <p14:modId xmlns:p14="http://schemas.microsoft.com/office/powerpoint/2010/main" val="371316324"/>
              </p:ext>
            </p:extLst>
          </p:nvPr>
        </p:nvGraphicFramePr>
        <p:xfrm>
          <a:off x="4087445" y="1905502"/>
          <a:ext cx="3960915" cy="349589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E3D64A60-28CD-43C4-A923-EC3EB891F17A}"/>
              </a:ext>
            </a:extLst>
          </p:cNvPr>
          <p:cNvSpPr txBox="1"/>
          <p:nvPr/>
        </p:nvSpPr>
        <p:spPr>
          <a:xfrm>
            <a:off x="7071085" y="1393833"/>
            <a:ext cx="604991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do you usually get to school?</a:t>
            </a:r>
          </a:p>
        </p:txBody>
      </p:sp>
      <p:sp>
        <p:nvSpPr>
          <p:cNvPr id="2" name="TextBox 1">
            <a:extLst>
              <a:ext uri="{FF2B5EF4-FFF2-40B4-BE49-F238E27FC236}">
                <a16:creationId xmlns:a16="http://schemas.microsoft.com/office/drawing/2014/main" id="{09A9A683-92B6-43E1-BA61-9436243350FC}"/>
              </a:ext>
            </a:extLst>
          </p:cNvPr>
          <p:cNvSpPr txBox="1"/>
          <p:nvPr/>
        </p:nvSpPr>
        <p:spPr>
          <a:xfrm>
            <a:off x="3361529" y="1438331"/>
            <a:ext cx="541274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Barriers to being more active</a:t>
            </a:r>
          </a:p>
        </p:txBody>
      </p:sp>
      <p:graphicFrame>
        <p:nvGraphicFramePr>
          <p:cNvPr id="6" name="Chart 5">
            <a:extLst>
              <a:ext uri="{FF2B5EF4-FFF2-40B4-BE49-F238E27FC236}">
                <a16:creationId xmlns:a16="http://schemas.microsoft.com/office/drawing/2014/main" id="{69A3691B-605E-4581-BB26-6BC7B4E3C920}"/>
              </a:ext>
            </a:extLst>
          </p:cNvPr>
          <p:cNvGraphicFramePr/>
          <p:nvPr>
            <p:extLst>
              <p:ext uri="{D42A27DB-BD31-4B8C-83A1-F6EECF244321}">
                <p14:modId xmlns:p14="http://schemas.microsoft.com/office/powerpoint/2010/main" val="1107565897"/>
              </p:ext>
            </p:extLst>
          </p:nvPr>
        </p:nvGraphicFramePr>
        <p:xfrm>
          <a:off x="8222687" y="1811656"/>
          <a:ext cx="3746744" cy="349589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DE036762-C59E-43FD-9C64-6CF4855CA3AC}"/>
              </a:ext>
            </a:extLst>
          </p:cNvPr>
          <p:cNvSpPr txBox="1"/>
          <p:nvPr/>
        </p:nvSpPr>
        <p:spPr>
          <a:xfrm>
            <a:off x="4353609" y="5708837"/>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2,175</a:t>
            </a:r>
          </a:p>
        </p:txBody>
      </p:sp>
      <p:sp>
        <p:nvSpPr>
          <p:cNvPr id="5" name="TextBox 4">
            <a:extLst>
              <a:ext uri="{FF2B5EF4-FFF2-40B4-BE49-F238E27FC236}">
                <a16:creationId xmlns:a16="http://schemas.microsoft.com/office/drawing/2014/main" id="{68507C01-A2D6-4A47-BC96-3303B677D2A9}"/>
              </a:ext>
            </a:extLst>
          </p:cNvPr>
          <p:cNvSpPr txBox="1"/>
          <p:nvPr/>
        </p:nvSpPr>
        <p:spPr>
          <a:xfrm>
            <a:off x="9011094" y="5708837"/>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2,190</a:t>
            </a:r>
          </a:p>
        </p:txBody>
      </p:sp>
      <p:sp>
        <p:nvSpPr>
          <p:cNvPr id="7" name="Title 1">
            <a:extLst>
              <a:ext uri="{FF2B5EF4-FFF2-40B4-BE49-F238E27FC236}">
                <a16:creationId xmlns:a16="http://schemas.microsoft.com/office/drawing/2014/main" id="{02A5692C-3856-4CE5-BF5D-3214A39D2D3A}"/>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8" name="Picture 7" descr="A picture containing light, drawing&#10;&#10;Description automatically generated">
            <a:extLst>
              <a:ext uri="{FF2B5EF4-FFF2-40B4-BE49-F238E27FC236}">
                <a16:creationId xmlns:a16="http://schemas.microsoft.com/office/drawing/2014/main" id="{8AE988D0-E369-4AF4-8E80-F1173711B6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cxnSp>
        <p:nvCxnSpPr>
          <p:cNvPr id="16" name="Straight Connector 15">
            <a:extLst>
              <a:ext uri="{FF2B5EF4-FFF2-40B4-BE49-F238E27FC236}">
                <a16:creationId xmlns:a16="http://schemas.microsoft.com/office/drawing/2014/main" id="{91A827AD-91CA-400E-9FAD-0E5060D9B804}"/>
              </a:ext>
            </a:extLst>
          </p:cNvPr>
          <p:cNvCxnSpPr>
            <a:cxnSpLocks/>
          </p:cNvCxnSpPr>
          <p:nvPr/>
        </p:nvCxnSpPr>
        <p:spPr>
          <a:xfrm>
            <a:off x="8242445" y="1294586"/>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3B58F5B-3930-4773-894A-30AFA8EF1EDD}"/>
              </a:ext>
            </a:extLst>
          </p:cNvPr>
          <p:cNvCxnSpPr>
            <a:cxnSpLocks/>
          </p:cNvCxnSpPr>
          <p:nvPr/>
        </p:nvCxnSpPr>
        <p:spPr>
          <a:xfrm>
            <a:off x="3865707" y="1298876"/>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4FEB55A3-0B48-4E63-A328-20AF376C584A}"/>
              </a:ext>
            </a:extLst>
          </p:cNvPr>
          <p:cNvGraphicFramePr/>
          <p:nvPr>
            <p:extLst>
              <p:ext uri="{D42A27DB-BD31-4B8C-83A1-F6EECF244321}">
                <p14:modId xmlns:p14="http://schemas.microsoft.com/office/powerpoint/2010/main" val="2731527171"/>
              </p:ext>
            </p:extLst>
          </p:nvPr>
        </p:nvGraphicFramePr>
        <p:xfrm>
          <a:off x="138722" y="2155773"/>
          <a:ext cx="3314309" cy="3310271"/>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34EA5CE2-1F6B-4EB4-8EE1-A37F133EDBAB}"/>
              </a:ext>
            </a:extLst>
          </p:cNvPr>
          <p:cNvSpPr txBox="1"/>
          <p:nvPr/>
        </p:nvSpPr>
        <p:spPr>
          <a:xfrm>
            <a:off x="151195" y="5708836"/>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2,180</a:t>
            </a:r>
          </a:p>
        </p:txBody>
      </p:sp>
      <p:sp>
        <p:nvSpPr>
          <p:cNvPr id="12" name="TextBox 11">
            <a:extLst>
              <a:ext uri="{FF2B5EF4-FFF2-40B4-BE49-F238E27FC236}">
                <a16:creationId xmlns:a16="http://schemas.microsoft.com/office/drawing/2014/main" id="{D3854F98-7E70-43B1-9640-66AC3BFA505A}"/>
              </a:ext>
            </a:extLst>
          </p:cNvPr>
          <p:cNvSpPr txBox="1"/>
          <p:nvPr/>
        </p:nvSpPr>
        <p:spPr>
          <a:xfrm>
            <a:off x="-4552" y="1420479"/>
            <a:ext cx="3714512"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think the amount of physical activity you do is enough?</a:t>
            </a:r>
          </a:p>
        </p:txBody>
      </p:sp>
    </p:spTree>
    <p:extLst>
      <p:ext uri="{BB962C8B-B14F-4D97-AF65-F5344CB8AC3E}">
        <p14:creationId xmlns:p14="http://schemas.microsoft.com/office/powerpoint/2010/main" val="2627640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17</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Physical activity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2" name="Table 5">
            <a:extLst>
              <a:ext uri="{FF2B5EF4-FFF2-40B4-BE49-F238E27FC236}">
                <a16:creationId xmlns:a16="http://schemas.microsoft.com/office/drawing/2014/main" id="{EF2B8005-5C9E-4345-B266-E0F179C39927}"/>
              </a:ext>
            </a:extLst>
          </p:cNvPr>
          <p:cNvGraphicFramePr>
            <a:graphicFrameLocks noGrp="1"/>
          </p:cNvGraphicFramePr>
          <p:nvPr>
            <p:ph idx="1"/>
            <p:extLst>
              <p:ext uri="{D42A27DB-BD31-4B8C-83A1-F6EECF244321}">
                <p14:modId xmlns:p14="http://schemas.microsoft.com/office/powerpoint/2010/main" val="454898545"/>
              </p:ext>
            </p:extLst>
          </p:nvPr>
        </p:nvGraphicFramePr>
        <p:xfrm>
          <a:off x="886326" y="1519772"/>
          <a:ext cx="8627146" cy="2415784"/>
        </p:xfrm>
        <a:graphic>
          <a:graphicData uri="http://schemas.openxmlformats.org/drawingml/2006/table">
            <a:tbl>
              <a:tblPr firstRow="1" bandRow="1">
                <a:tableStyleId>{5C22544A-7EE6-4342-B048-85BDC9FD1C3A}</a:tableStyleId>
              </a:tblPr>
              <a:tblGrid>
                <a:gridCol w="2022482">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Physical activity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Think amount of physical activity is not enough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Usually walk to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46%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3482283386"/>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Usually travel to school by car or van</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2855190279"/>
                  </a:ext>
                </a:extLst>
              </a:tr>
            </a:tbl>
          </a:graphicData>
        </a:graphic>
      </p:graphicFrame>
      <p:pic>
        <p:nvPicPr>
          <p:cNvPr id="11" name="Picture 10" descr="A picture containing light, drawing&#10;&#10;Description automatically generated">
            <a:extLst>
              <a:ext uri="{FF2B5EF4-FFF2-40B4-BE49-F238E27FC236}">
                <a16:creationId xmlns:a16="http://schemas.microsoft.com/office/drawing/2014/main" id="{8A144A9F-58D1-4692-8270-508FD574D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4" name="Group 13">
            <a:extLst>
              <a:ext uri="{FF2B5EF4-FFF2-40B4-BE49-F238E27FC236}">
                <a16:creationId xmlns:a16="http://schemas.microsoft.com/office/drawing/2014/main" id="{9F502D49-482E-4A8A-A284-E3D360EE197C}"/>
              </a:ext>
            </a:extLst>
          </p:cNvPr>
          <p:cNvGrpSpPr/>
          <p:nvPr/>
        </p:nvGrpSpPr>
        <p:grpSpPr>
          <a:xfrm>
            <a:off x="985209" y="4667847"/>
            <a:ext cx="4844155" cy="646332"/>
            <a:chOff x="7122750" y="693961"/>
            <a:chExt cx="4844155" cy="646332"/>
          </a:xfrm>
        </p:grpSpPr>
        <p:sp>
          <p:nvSpPr>
            <p:cNvPr id="20" name="TextBox 19">
              <a:extLst>
                <a:ext uri="{FF2B5EF4-FFF2-40B4-BE49-F238E27FC236}">
                  <a16:creationId xmlns:a16="http://schemas.microsoft.com/office/drawing/2014/main" id="{0D5FAFDC-8BAA-4564-80AC-0A8AF7B5D9D2}"/>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21" name="Rectangle 20">
              <a:extLst>
                <a:ext uri="{FF2B5EF4-FFF2-40B4-BE49-F238E27FC236}">
                  <a16:creationId xmlns:a16="http://schemas.microsoft.com/office/drawing/2014/main" id="{6DD19B74-0C57-4A5E-958B-1CB5D059549B}"/>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49D96845-5909-413A-BD50-0B29E2A7E22F}"/>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3" name="Rectangle 22">
              <a:extLst>
                <a:ext uri="{FF2B5EF4-FFF2-40B4-BE49-F238E27FC236}">
                  <a16:creationId xmlns:a16="http://schemas.microsoft.com/office/drawing/2014/main" id="{576016D5-67E9-4991-9612-A111AF1947CE}"/>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135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18</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Physical activity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Area² analysis</a:t>
            </a:r>
          </a:p>
        </p:txBody>
      </p:sp>
      <p:graphicFrame>
        <p:nvGraphicFramePr>
          <p:cNvPr id="6" name="Content Placeholder 5">
            <a:extLst>
              <a:ext uri="{FF2B5EF4-FFF2-40B4-BE49-F238E27FC236}">
                <a16:creationId xmlns:a16="http://schemas.microsoft.com/office/drawing/2014/main" id="{FB7AF67F-D0C6-4378-A0D4-E098C8E57987}"/>
              </a:ext>
            </a:extLst>
          </p:cNvPr>
          <p:cNvGraphicFramePr>
            <a:graphicFrameLocks noGrp="1"/>
          </p:cNvGraphicFramePr>
          <p:nvPr>
            <p:ph idx="1"/>
            <p:extLst>
              <p:ext uri="{D42A27DB-BD31-4B8C-83A1-F6EECF244321}">
                <p14:modId xmlns:p14="http://schemas.microsoft.com/office/powerpoint/2010/main" val="274926992"/>
              </p:ext>
            </p:extLst>
          </p:nvPr>
        </p:nvGraphicFramePr>
        <p:xfrm>
          <a:off x="937083" y="1545913"/>
          <a:ext cx="8943392" cy="248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Physical activity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Think amount of physical activity is not enough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Usually walk to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8228338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Usually travel to school by car or van</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F66AC5CC-F306-4224-970E-9F375E994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6" name="Group 15">
            <a:extLst>
              <a:ext uri="{FF2B5EF4-FFF2-40B4-BE49-F238E27FC236}">
                <a16:creationId xmlns:a16="http://schemas.microsoft.com/office/drawing/2014/main" id="{711CF049-7B60-4DBB-8137-5DCFA5A62835}"/>
              </a:ext>
            </a:extLst>
          </p:cNvPr>
          <p:cNvGrpSpPr/>
          <p:nvPr/>
        </p:nvGrpSpPr>
        <p:grpSpPr>
          <a:xfrm>
            <a:off x="985209" y="4667847"/>
            <a:ext cx="4844155" cy="646332"/>
            <a:chOff x="7122750" y="693961"/>
            <a:chExt cx="4844155" cy="646332"/>
          </a:xfrm>
        </p:grpSpPr>
        <p:sp>
          <p:nvSpPr>
            <p:cNvPr id="17" name="TextBox 16">
              <a:extLst>
                <a:ext uri="{FF2B5EF4-FFF2-40B4-BE49-F238E27FC236}">
                  <a16:creationId xmlns:a16="http://schemas.microsoft.com/office/drawing/2014/main" id="{B874BDD5-5607-4170-8C8F-AB8AB8D77CED}"/>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8" name="Rectangle 17">
              <a:extLst>
                <a:ext uri="{FF2B5EF4-FFF2-40B4-BE49-F238E27FC236}">
                  <a16:creationId xmlns:a16="http://schemas.microsoft.com/office/drawing/2014/main" id="{E30594AF-0DC5-4400-896A-89520521BCB6}"/>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3518B7C-9A27-47BF-B1F2-1704DBD9A3FE}"/>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0" name="Rectangle 19">
              <a:extLst>
                <a:ext uri="{FF2B5EF4-FFF2-40B4-BE49-F238E27FC236}">
                  <a16:creationId xmlns:a16="http://schemas.microsoft.com/office/drawing/2014/main" id="{CDBE0D75-0450-421D-810B-3FFB79FC5E7A}"/>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41224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19</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Smoking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5814327" y="121825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96A8AAB-BF88-40D0-954A-F8F7A87323C7}"/>
              </a:ext>
            </a:extLst>
          </p:cNvPr>
          <p:cNvSpPr txBox="1"/>
          <p:nvPr/>
        </p:nvSpPr>
        <p:spPr>
          <a:xfrm>
            <a:off x="6139311" y="1518765"/>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Does anyone smoke in the car when you are in it?</a:t>
            </a:r>
          </a:p>
        </p:txBody>
      </p:sp>
      <p:graphicFrame>
        <p:nvGraphicFramePr>
          <p:cNvPr id="6" name="Chart 5">
            <a:extLst>
              <a:ext uri="{FF2B5EF4-FFF2-40B4-BE49-F238E27FC236}">
                <a16:creationId xmlns:a16="http://schemas.microsoft.com/office/drawing/2014/main" id="{0097BC30-F24C-4DFE-AA3A-40457B864816}"/>
              </a:ext>
            </a:extLst>
          </p:cNvPr>
          <p:cNvGraphicFramePr/>
          <p:nvPr>
            <p:extLst>
              <p:ext uri="{D42A27DB-BD31-4B8C-83A1-F6EECF244321}">
                <p14:modId xmlns:p14="http://schemas.microsoft.com/office/powerpoint/2010/main" val="3290286250"/>
              </p:ext>
            </p:extLst>
          </p:nvPr>
        </p:nvGraphicFramePr>
        <p:xfrm>
          <a:off x="5939721" y="2159930"/>
          <a:ext cx="3837696" cy="361784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76E0A81-E2B5-417A-8023-E84EE8E3AA27}"/>
              </a:ext>
            </a:extLst>
          </p:cNvPr>
          <p:cNvSpPr txBox="1"/>
          <p:nvPr/>
        </p:nvSpPr>
        <p:spPr>
          <a:xfrm>
            <a:off x="9110142" y="5697729"/>
            <a:ext cx="108443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2,172</a:t>
            </a:r>
          </a:p>
        </p:txBody>
      </p:sp>
      <p:sp>
        <p:nvSpPr>
          <p:cNvPr id="11" name="Title 1">
            <a:extLst>
              <a:ext uri="{FF2B5EF4-FFF2-40B4-BE49-F238E27FC236}">
                <a16:creationId xmlns:a16="http://schemas.microsoft.com/office/drawing/2014/main" id="{13A7D002-0EF0-4E26-B157-CDA86E6DF36F}"/>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2" name="Picture 11" descr="A picture containing light, drawing&#10;&#10;Description automatically generated">
            <a:extLst>
              <a:ext uri="{FF2B5EF4-FFF2-40B4-BE49-F238E27FC236}">
                <a16:creationId xmlns:a16="http://schemas.microsoft.com/office/drawing/2014/main" id="{870646DE-FD66-46A1-BF11-346C712E0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
        <p:nvSpPr>
          <p:cNvPr id="5" name="TextBox 4">
            <a:extLst>
              <a:ext uri="{FF2B5EF4-FFF2-40B4-BE49-F238E27FC236}">
                <a16:creationId xmlns:a16="http://schemas.microsoft.com/office/drawing/2014/main" id="{636C9086-9A50-453C-BE44-2056498CF26B}"/>
              </a:ext>
            </a:extLst>
          </p:cNvPr>
          <p:cNvSpPr txBox="1"/>
          <p:nvPr/>
        </p:nvSpPr>
        <p:spPr>
          <a:xfrm>
            <a:off x="2197016" y="1518765"/>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Does anyone smoke inside at home?</a:t>
            </a:r>
          </a:p>
        </p:txBody>
      </p:sp>
      <p:graphicFrame>
        <p:nvGraphicFramePr>
          <p:cNvPr id="10" name="Chart 9">
            <a:extLst>
              <a:ext uri="{FF2B5EF4-FFF2-40B4-BE49-F238E27FC236}">
                <a16:creationId xmlns:a16="http://schemas.microsoft.com/office/drawing/2014/main" id="{F24DB773-49F9-42A5-B41D-24AC387C4590}"/>
              </a:ext>
            </a:extLst>
          </p:cNvPr>
          <p:cNvGraphicFramePr/>
          <p:nvPr>
            <p:extLst>
              <p:ext uri="{D42A27DB-BD31-4B8C-83A1-F6EECF244321}">
                <p14:modId xmlns:p14="http://schemas.microsoft.com/office/powerpoint/2010/main" val="776052090"/>
              </p:ext>
            </p:extLst>
          </p:nvPr>
        </p:nvGraphicFramePr>
        <p:xfrm>
          <a:off x="1997426" y="2159930"/>
          <a:ext cx="3837696" cy="361784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56B77011-65D0-47CC-85FB-F47595F3A800}"/>
              </a:ext>
            </a:extLst>
          </p:cNvPr>
          <p:cNvSpPr txBox="1"/>
          <p:nvPr/>
        </p:nvSpPr>
        <p:spPr>
          <a:xfrm>
            <a:off x="4637856" y="5749440"/>
            <a:ext cx="1051078"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2,188</a:t>
            </a:r>
          </a:p>
        </p:txBody>
      </p:sp>
    </p:spTree>
    <p:extLst>
      <p:ext uri="{BB962C8B-B14F-4D97-AF65-F5344CB8AC3E}">
        <p14:creationId xmlns:p14="http://schemas.microsoft.com/office/powerpoint/2010/main" val="265175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2</a:t>
            </a:fld>
            <a:endParaRPr lang="en-GB" dirty="0"/>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8" name="Title 1">
            <a:hlinkClick r:id="rId3" action="ppaction://hlinksldjump"/>
            <a:extLst>
              <a:ext uri="{FF2B5EF4-FFF2-40B4-BE49-F238E27FC236}">
                <a16:creationId xmlns:a16="http://schemas.microsoft.com/office/drawing/2014/main" id="{CDA7B5F1-040C-4439-A330-27AF30F66E5F}"/>
              </a:ext>
            </a:extLst>
          </p:cNvPr>
          <p:cNvSpPr txBox="1">
            <a:spLocks/>
          </p:cNvSpPr>
          <p:nvPr/>
        </p:nvSpPr>
        <p:spPr>
          <a:xfrm>
            <a:off x="2169528" y="1119002"/>
            <a:ext cx="1665770"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Introduction </a:t>
            </a:r>
          </a:p>
          <a:p>
            <a:pPr algn="ctr"/>
            <a:endParaRPr lang="en-GB" sz="1200" b="1" dirty="0">
              <a:solidFill>
                <a:srgbClr val="330099"/>
              </a:solidFill>
              <a:latin typeface="Arial" panose="020B0604020202020204" pitchFamily="34" charset="0"/>
              <a:cs typeface="Arial" panose="020B0604020202020204" pitchFamily="34" charset="0"/>
            </a:endParaRPr>
          </a:p>
          <a:p>
            <a:pPr algn="ctr"/>
            <a:r>
              <a:rPr lang="en-GB" sz="1200" b="1" dirty="0">
                <a:solidFill>
                  <a:srgbClr val="330099"/>
                </a:solidFill>
                <a:latin typeface="Arial" panose="020B0604020202020204" pitchFamily="34" charset="0"/>
                <a:cs typeface="Arial" panose="020B0604020202020204" pitchFamily="34" charset="0"/>
              </a:rPr>
              <a:t>(slide 3)</a:t>
            </a:r>
            <a:endParaRPr lang="en-GB" sz="4000" b="1" dirty="0">
              <a:solidFill>
                <a:srgbClr val="330099"/>
              </a:solidFill>
              <a:latin typeface="Arial" panose="020B0604020202020204" pitchFamily="34" charset="0"/>
              <a:cs typeface="Arial" panose="020B0604020202020204" pitchFamily="34" charset="0"/>
            </a:endParaRPr>
          </a:p>
        </p:txBody>
      </p:sp>
      <p:sp>
        <p:nvSpPr>
          <p:cNvPr id="10" name="Title 1">
            <a:hlinkClick r:id="rId4" action="ppaction://hlinksldjump"/>
            <a:extLst>
              <a:ext uri="{FF2B5EF4-FFF2-40B4-BE49-F238E27FC236}">
                <a16:creationId xmlns:a16="http://schemas.microsoft.com/office/drawing/2014/main" id="{C97E60B1-6B82-4AC5-B3CC-0123BA85867F}"/>
              </a:ext>
            </a:extLst>
          </p:cNvPr>
          <p:cNvSpPr txBox="1">
            <a:spLocks/>
          </p:cNvSpPr>
          <p:nvPr/>
        </p:nvSpPr>
        <p:spPr>
          <a:xfrm>
            <a:off x="4135742" y="1119001"/>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How to read the report </a:t>
            </a:r>
            <a:br>
              <a:rPr lang="en-GB" sz="1800" b="1" dirty="0">
                <a:solidFill>
                  <a:srgbClr val="330099"/>
                </a:solidFill>
                <a:latin typeface="Arial" panose="020B0604020202020204" pitchFamily="34" charset="0"/>
                <a:cs typeface="Arial" panose="020B0604020202020204" pitchFamily="34" charset="0"/>
              </a:rPr>
            </a:br>
            <a:endParaRPr lang="en-GB" sz="1800" b="1" dirty="0">
              <a:solidFill>
                <a:srgbClr val="330099"/>
              </a:solidFill>
              <a:latin typeface="Arial" panose="020B0604020202020204" pitchFamily="34" charset="0"/>
              <a:cs typeface="Arial" panose="020B0604020202020204" pitchFamily="34" charset="0"/>
            </a:endParaRPr>
          </a:p>
          <a:p>
            <a:pPr algn="ctr"/>
            <a:r>
              <a:rPr lang="en-GB" sz="1200" b="1" dirty="0">
                <a:solidFill>
                  <a:srgbClr val="330099"/>
                </a:solidFill>
                <a:latin typeface="Arial" panose="020B0604020202020204" pitchFamily="34" charset="0"/>
                <a:cs typeface="Arial" panose="020B0604020202020204" pitchFamily="34" charset="0"/>
              </a:rPr>
              <a:t>(slide 4)</a:t>
            </a:r>
            <a:endParaRPr lang="en-GB" b="1" dirty="0">
              <a:solidFill>
                <a:srgbClr val="330099"/>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F1BC5CF8-1ED2-4C59-839F-A5255AB3E1EA}"/>
              </a:ext>
            </a:extLst>
          </p:cNvPr>
          <p:cNvSpPr txBox="1">
            <a:spLocks/>
          </p:cNvSpPr>
          <p:nvPr/>
        </p:nvSpPr>
        <p:spPr>
          <a:xfrm>
            <a:off x="835098" y="-695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Contents</a:t>
            </a:r>
          </a:p>
        </p:txBody>
      </p:sp>
      <p:sp>
        <p:nvSpPr>
          <p:cNvPr id="16" name="Title 1">
            <a:hlinkClick r:id="rId5" action="ppaction://hlinksldjump"/>
            <a:extLst>
              <a:ext uri="{FF2B5EF4-FFF2-40B4-BE49-F238E27FC236}">
                <a16:creationId xmlns:a16="http://schemas.microsoft.com/office/drawing/2014/main" id="{BD9DF8A2-D311-4511-A7F9-065B590E1A99}"/>
              </a:ext>
            </a:extLst>
          </p:cNvPr>
          <p:cNvSpPr txBox="1">
            <a:spLocks/>
          </p:cNvSpPr>
          <p:nvPr/>
        </p:nvSpPr>
        <p:spPr>
          <a:xfrm>
            <a:off x="8068826" y="1105135"/>
            <a:ext cx="1665770"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Diet and oral health</a:t>
            </a:r>
          </a:p>
          <a:p>
            <a:pPr algn="ctr"/>
            <a:r>
              <a:rPr lang="en-GB" sz="2000" b="1" dirty="0">
                <a:solidFill>
                  <a:srgbClr val="330099"/>
                </a:solidFill>
                <a:latin typeface="Arial" panose="020B0604020202020204" pitchFamily="34" charset="0"/>
                <a:cs typeface="Arial" panose="020B0604020202020204" pitchFamily="34" charset="0"/>
              </a:rPr>
              <a:t> </a:t>
            </a:r>
            <a:br>
              <a:rPr lang="en-GB" sz="20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10 to 15)</a:t>
            </a:r>
            <a:endParaRPr lang="en-GB" sz="1800" b="1" dirty="0">
              <a:solidFill>
                <a:srgbClr val="330099"/>
              </a:solidFill>
              <a:latin typeface="Arial" panose="020B0604020202020204" pitchFamily="34" charset="0"/>
              <a:cs typeface="Arial" panose="020B0604020202020204" pitchFamily="34" charset="0"/>
            </a:endParaRPr>
          </a:p>
        </p:txBody>
      </p:sp>
      <p:sp>
        <p:nvSpPr>
          <p:cNvPr id="18" name="Title 1">
            <a:hlinkClick r:id="rId6" action="ppaction://hlinksldjump"/>
            <a:extLst>
              <a:ext uri="{FF2B5EF4-FFF2-40B4-BE49-F238E27FC236}">
                <a16:creationId xmlns:a16="http://schemas.microsoft.com/office/drawing/2014/main" id="{B11B907D-00A0-40B5-9806-6FF080FEC137}"/>
              </a:ext>
            </a:extLst>
          </p:cNvPr>
          <p:cNvSpPr txBox="1">
            <a:spLocks/>
          </p:cNvSpPr>
          <p:nvPr/>
        </p:nvSpPr>
        <p:spPr>
          <a:xfrm>
            <a:off x="2180781" y="2719291"/>
            <a:ext cx="1665770"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Physical activity</a:t>
            </a:r>
          </a:p>
          <a:p>
            <a:pPr algn="ctr"/>
            <a:r>
              <a:rPr lang="en-GB" sz="2000" b="1" dirty="0">
                <a:solidFill>
                  <a:srgbClr val="330099"/>
                </a:solidFill>
                <a:latin typeface="Arial" panose="020B0604020202020204" pitchFamily="34" charset="0"/>
                <a:cs typeface="Arial" panose="020B0604020202020204" pitchFamily="34" charset="0"/>
              </a:rPr>
              <a:t> </a:t>
            </a:r>
            <a:br>
              <a:rPr lang="en-GB" sz="20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16 to 18)</a:t>
            </a:r>
            <a:endParaRPr lang="en-GB" sz="1800" b="1" dirty="0">
              <a:solidFill>
                <a:srgbClr val="330099"/>
              </a:solidFill>
              <a:latin typeface="Arial" panose="020B0604020202020204" pitchFamily="34" charset="0"/>
              <a:cs typeface="Arial" panose="020B0604020202020204" pitchFamily="34" charset="0"/>
            </a:endParaRPr>
          </a:p>
        </p:txBody>
      </p:sp>
      <p:sp>
        <p:nvSpPr>
          <p:cNvPr id="20" name="Title 1">
            <a:hlinkClick r:id="rId7" action="ppaction://hlinksldjump"/>
            <a:extLst>
              <a:ext uri="{FF2B5EF4-FFF2-40B4-BE49-F238E27FC236}">
                <a16:creationId xmlns:a16="http://schemas.microsoft.com/office/drawing/2014/main" id="{0731F714-C956-47DB-A5B5-E7100DAC3A7B}"/>
              </a:ext>
            </a:extLst>
          </p:cNvPr>
          <p:cNvSpPr txBox="1">
            <a:spLocks/>
          </p:cNvSpPr>
          <p:nvPr/>
        </p:nvSpPr>
        <p:spPr>
          <a:xfrm>
            <a:off x="4128894" y="2722471"/>
            <a:ext cx="1659814"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Smoking</a:t>
            </a:r>
          </a:p>
          <a:p>
            <a:pPr algn="ctr"/>
            <a:r>
              <a:rPr lang="en-GB" sz="2000" b="1" dirty="0">
                <a:solidFill>
                  <a:srgbClr val="330099"/>
                </a:solidFill>
                <a:latin typeface="Arial" panose="020B0604020202020204" pitchFamily="34" charset="0"/>
                <a:cs typeface="Arial" panose="020B0604020202020204" pitchFamily="34" charset="0"/>
              </a:rPr>
              <a:t> </a:t>
            </a:r>
            <a:br>
              <a:rPr lang="en-GB" sz="20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19 to 22)</a:t>
            </a:r>
            <a:endParaRPr lang="en-GB" sz="1800" b="1" dirty="0">
              <a:solidFill>
                <a:srgbClr val="330099"/>
              </a:solidFill>
              <a:latin typeface="Arial" panose="020B0604020202020204" pitchFamily="34" charset="0"/>
              <a:cs typeface="Arial" panose="020B0604020202020204" pitchFamily="34" charset="0"/>
            </a:endParaRPr>
          </a:p>
        </p:txBody>
      </p:sp>
      <p:sp>
        <p:nvSpPr>
          <p:cNvPr id="26" name="Title 1">
            <a:hlinkClick r:id="rId8" action="ppaction://hlinksldjump"/>
            <a:extLst>
              <a:ext uri="{FF2B5EF4-FFF2-40B4-BE49-F238E27FC236}">
                <a16:creationId xmlns:a16="http://schemas.microsoft.com/office/drawing/2014/main" id="{975A0F8F-5689-4BB4-9ABD-1FBB5726A246}"/>
              </a:ext>
            </a:extLst>
          </p:cNvPr>
          <p:cNvSpPr txBox="1">
            <a:spLocks/>
          </p:cNvSpPr>
          <p:nvPr/>
        </p:nvSpPr>
        <p:spPr>
          <a:xfrm>
            <a:off x="6096000" y="2719291"/>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Bullying and safety</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23 to 27)</a:t>
            </a:r>
            <a:endParaRPr lang="en-GB" sz="1800" b="1" dirty="0">
              <a:solidFill>
                <a:srgbClr val="330099"/>
              </a:solidFill>
              <a:latin typeface="Arial" panose="020B0604020202020204" pitchFamily="34" charset="0"/>
              <a:cs typeface="Arial" panose="020B0604020202020204" pitchFamily="34" charset="0"/>
            </a:endParaRPr>
          </a:p>
        </p:txBody>
      </p:sp>
      <p:sp>
        <p:nvSpPr>
          <p:cNvPr id="28" name="Title 1">
            <a:hlinkClick r:id="rId9" action="ppaction://hlinksldjump"/>
            <a:extLst>
              <a:ext uri="{FF2B5EF4-FFF2-40B4-BE49-F238E27FC236}">
                <a16:creationId xmlns:a16="http://schemas.microsoft.com/office/drawing/2014/main" id="{AB2D3FF4-AFC1-401B-819E-FBF271CD8169}"/>
              </a:ext>
            </a:extLst>
          </p:cNvPr>
          <p:cNvSpPr txBox="1">
            <a:spLocks/>
          </p:cNvSpPr>
          <p:nvPr/>
        </p:nvSpPr>
        <p:spPr>
          <a:xfrm>
            <a:off x="8068496" y="2746628"/>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Wellbeing</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28 to 32)</a:t>
            </a:r>
            <a:endParaRPr lang="en-GB" sz="1800" b="1" dirty="0">
              <a:solidFill>
                <a:srgbClr val="330099"/>
              </a:solidFill>
              <a:latin typeface="Arial" panose="020B0604020202020204" pitchFamily="34" charset="0"/>
              <a:cs typeface="Arial" panose="020B0604020202020204" pitchFamily="34" charset="0"/>
            </a:endParaRPr>
          </a:p>
        </p:txBody>
      </p:sp>
      <p:sp>
        <p:nvSpPr>
          <p:cNvPr id="30" name="Title 1">
            <a:hlinkClick r:id="rId10" action="ppaction://hlinksldjump"/>
            <a:extLst>
              <a:ext uri="{FF2B5EF4-FFF2-40B4-BE49-F238E27FC236}">
                <a16:creationId xmlns:a16="http://schemas.microsoft.com/office/drawing/2014/main" id="{878234F2-E874-42E5-BDDF-D24DF3D6E7EB}"/>
              </a:ext>
            </a:extLst>
          </p:cNvPr>
          <p:cNvSpPr txBox="1">
            <a:spLocks/>
          </p:cNvSpPr>
          <p:nvPr/>
        </p:nvSpPr>
        <p:spPr>
          <a:xfrm>
            <a:off x="2180782" y="4282164"/>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Free time</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33 to 36)</a:t>
            </a:r>
            <a:endParaRPr lang="en-GB" sz="1800" b="1" dirty="0">
              <a:solidFill>
                <a:srgbClr val="330099"/>
              </a:solidFill>
              <a:latin typeface="Arial" panose="020B0604020202020204" pitchFamily="34" charset="0"/>
              <a:cs typeface="Arial" panose="020B0604020202020204" pitchFamily="34" charset="0"/>
            </a:endParaRPr>
          </a:p>
        </p:txBody>
      </p:sp>
      <p:sp>
        <p:nvSpPr>
          <p:cNvPr id="32" name="Title 1">
            <a:hlinkClick r:id="rId11" action="ppaction://hlinksldjump"/>
            <a:extLst>
              <a:ext uri="{FF2B5EF4-FFF2-40B4-BE49-F238E27FC236}">
                <a16:creationId xmlns:a16="http://schemas.microsoft.com/office/drawing/2014/main" id="{F97693E7-7F55-461F-ABEF-4FF95EFDD60D}"/>
              </a:ext>
            </a:extLst>
          </p:cNvPr>
          <p:cNvSpPr txBox="1">
            <a:spLocks/>
          </p:cNvSpPr>
          <p:nvPr/>
        </p:nvSpPr>
        <p:spPr>
          <a:xfrm>
            <a:off x="4135742" y="4285344"/>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Social media and the internet</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37 to 39)</a:t>
            </a:r>
            <a:endParaRPr lang="en-GB" sz="1800" b="1" dirty="0">
              <a:solidFill>
                <a:srgbClr val="330099"/>
              </a:solidFill>
              <a:latin typeface="Arial" panose="020B0604020202020204" pitchFamily="34" charset="0"/>
              <a:cs typeface="Arial" panose="020B0604020202020204" pitchFamily="34" charset="0"/>
            </a:endParaRPr>
          </a:p>
        </p:txBody>
      </p:sp>
      <p:sp>
        <p:nvSpPr>
          <p:cNvPr id="36" name="Title 1">
            <a:hlinkClick r:id="rId12" action="ppaction://hlinksldjump"/>
            <a:extLst>
              <a:ext uri="{FF2B5EF4-FFF2-40B4-BE49-F238E27FC236}">
                <a16:creationId xmlns:a16="http://schemas.microsoft.com/office/drawing/2014/main" id="{311613BA-8A62-4DF2-8D57-786333478E55}"/>
              </a:ext>
            </a:extLst>
          </p:cNvPr>
          <p:cNvSpPr txBox="1">
            <a:spLocks/>
          </p:cNvSpPr>
          <p:nvPr/>
        </p:nvSpPr>
        <p:spPr>
          <a:xfrm>
            <a:off x="6101954" y="4282163"/>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Aspirations</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(slides 40 to 42)</a:t>
            </a:r>
            <a:endParaRPr lang="en-GB" sz="1800" b="1" dirty="0">
              <a:solidFill>
                <a:srgbClr val="330099"/>
              </a:solidFill>
              <a:latin typeface="Arial" panose="020B0604020202020204" pitchFamily="34" charset="0"/>
              <a:cs typeface="Arial" panose="020B0604020202020204" pitchFamily="34" charset="0"/>
            </a:endParaRPr>
          </a:p>
        </p:txBody>
      </p:sp>
      <p:sp>
        <p:nvSpPr>
          <p:cNvPr id="38" name="Title 1">
            <a:hlinkClick r:id="rId13" action="ppaction://hlinksldjump"/>
            <a:extLst>
              <a:ext uri="{FF2B5EF4-FFF2-40B4-BE49-F238E27FC236}">
                <a16:creationId xmlns:a16="http://schemas.microsoft.com/office/drawing/2014/main" id="{E3F7AFED-7D26-4A10-8E7D-BAE21D093AFC}"/>
              </a:ext>
            </a:extLst>
          </p:cNvPr>
          <p:cNvSpPr txBox="1">
            <a:spLocks/>
          </p:cNvSpPr>
          <p:nvPr/>
        </p:nvSpPr>
        <p:spPr>
          <a:xfrm>
            <a:off x="8068496" y="4290794"/>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Notes</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 43)</a:t>
            </a:r>
            <a:endParaRPr lang="en-GB" sz="1800" b="1" dirty="0">
              <a:solidFill>
                <a:srgbClr val="330099"/>
              </a:solidFill>
              <a:latin typeface="Arial" panose="020B0604020202020204" pitchFamily="34" charset="0"/>
              <a:cs typeface="Arial" panose="020B0604020202020204" pitchFamily="34" charset="0"/>
            </a:endParaRPr>
          </a:p>
        </p:txBody>
      </p:sp>
      <p:sp>
        <p:nvSpPr>
          <p:cNvPr id="42" name="Title 1">
            <a:hlinkClick r:id="rId14" action="ppaction://hlinksldjump"/>
            <a:extLst>
              <a:ext uri="{FF2B5EF4-FFF2-40B4-BE49-F238E27FC236}">
                <a16:creationId xmlns:a16="http://schemas.microsoft.com/office/drawing/2014/main" id="{DC5807E9-63A7-4F5D-8EAC-DAEF19298459}"/>
              </a:ext>
            </a:extLst>
          </p:cNvPr>
          <p:cNvSpPr txBox="1">
            <a:spLocks/>
          </p:cNvSpPr>
          <p:nvPr/>
        </p:nvSpPr>
        <p:spPr>
          <a:xfrm>
            <a:off x="6096000" y="1119000"/>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Headline findings</a:t>
            </a:r>
          </a:p>
          <a:p>
            <a:pPr algn="ctr"/>
            <a:endParaRPr lang="en-GB" sz="1800" b="1" dirty="0">
              <a:solidFill>
                <a:srgbClr val="330099"/>
              </a:solidFill>
              <a:latin typeface="Arial" panose="020B0604020202020204" pitchFamily="34" charset="0"/>
              <a:cs typeface="Arial" panose="020B0604020202020204" pitchFamily="34" charset="0"/>
            </a:endParaRPr>
          </a:p>
          <a:p>
            <a:pPr algn="ctr"/>
            <a:r>
              <a:rPr lang="en-GB" sz="1200" b="1" dirty="0">
                <a:solidFill>
                  <a:srgbClr val="330099"/>
                </a:solidFill>
                <a:latin typeface="Arial" panose="020B0604020202020204" pitchFamily="34" charset="0"/>
                <a:cs typeface="Arial" panose="020B0604020202020204" pitchFamily="34" charset="0"/>
              </a:rPr>
              <a:t>(slides 5 to 9)</a:t>
            </a:r>
            <a:endParaRPr lang="en-GB" b="1" dirty="0">
              <a:solidFill>
                <a:srgbClr val="330099"/>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09D2C03-502F-4990-995B-6400893467A1}"/>
              </a:ext>
            </a:extLst>
          </p:cNvPr>
          <p:cNvSpPr txBox="1"/>
          <p:nvPr/>
        </p:nvSpPr>
        <p:spPr>
          <a:xfrm>
            <a:off x="422031" y="5781753"/>
            <a:ext cx="1131042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Click on the header in a box to be taken to the relevant section in the report.</a:t>
            </a:r>
          </a:p>
        </p:txBody>
      </p:sp>
      <p:pic>
        <p:nvPicPr>
          <p:cNvPr id="5" name="Picture 4" descr="A picture containing light, drawing&#10;&#10;Description automatically generated">
            <a:extLst>
              <a:ext uri="{FF2B5EF4-FFF2-40B4-BE49-F238E27FC236}">
                <a16:creationId xmlns:a16="http://schemas.microsoft.com/office/drawing/2014/main" id="{02C41248-E4E9-40F0-8FF6-C49927EEA4E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560915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20</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Smoking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0" name="Table 5">
            <a:extLst>
              <a:ext uri="{FF2B5EF4-FFF2-40B4-BE49-F238E27FC236}">
                <a16:creationId xmlns:a16="http://schemas.microsoft.com/office/drawing/2014/main" id="{B4454DD7-2870-4301-928E-22553811F859}"/>
              </a:ext>
            </a:extLst>
          </p:cNvPr>
          <p:cNvGraphicFramePr>
            <a:graphicFrameLocks noGrp="1"/>
          </p:cNvGraphicFramePr>
          <p:nvPr>
            <p:ph idx="1"/>
            <p:extLst>
              <p:ext uri="{D42A27DB-BD31-4B8C-83A1-F6EECF244321}">
                <p14:modId xmlns:p14="http://schemas.microsoft.com/office/powerpoint/2010/main" val="2375449348"/>
              </p:ext>
            </p:extLst>
          </p:nvPr>
        </p:nvGraphicFramePr>
        <p:xfrm>
          <a:off x="918410" y="1497302"/>
          <a:ext cx="8627146" cy="1958584"/>
        </p:xfrm>
        <a:graphic>
          <a:graphicData uri="http://schemas.openxmlformats.org/drawingml/2006/table">
            <a:tbl>
              <a:tblPr firstRow="1" bandRow="1">
                <a:tableStyleId>{5C22544A-7EE6-4342-B048-85BDC9FD1C3A}</a:tableStyleId>
              </a:tblPr>
              <a:tblGrid>
                <a:gridCol w="2022482">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Smoking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Someone smokes inside at home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982074653"/>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Someone smokes in the car</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55190279"/>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C57872BA-5A02-436D-8929-0F0A42D46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7" name="Group 16">
            <a:extLst>
              <a:ext uri="{FF2B5EF4-FFF2-40B4-BE49-F238E27FC236}">
                <a16:creationId xmlns:a16="http://schemas.microsoft.com/office/drawing/2014/main" id="{6B9BB60E-1850-4522-B118-7871C6CF4FDD}"/>
              </a:ext>
            </a:extLst>
          </p:cNvPr>
          <p:cNvGrpSpPr/>
          <p:nvPr/>
        </p:nvGrpSpPr>
        <p:grpSpPr>
          <a:xfrm>
            <a:off x="985209" y="4667847"/>
            <a:ext cx="4844155" cy="646332"/>
            <a:chOff x="7122750" y="693961"/>
            <a:chExt cx="4844155" cy="646332"/>
          </a:xfrm>
        </p:grpSpPr>
        <p:sp>
          <p:nvSpPr>
            <p:cNvPr id="18" name="TextBox 17">
              <a:extLst>
                <a:ext uri="{FF2B5EF4-FFF2-40B4-BE49-F238E27FC236}">
                  <a16:creationId xmlns:a16="http://schemas.microsoft.com/office/drawing/2014/main" id="{A500FFC5-E35A-4CE7-A63B-23609E58DD41}"/>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9" name="Rectangle 18">
              <a:extLst>
                <a:ext uri="{FF2B5EF4-FFF2-40B4-BE49-F238E27FC236}">
                  <a16:creationId xmlns:a16="http://schemas.microsoft.com/office/drawing/2014/main" id="{910A2020-F0E5-4643-A2BB-20AB24A36DFB}"/>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AE3AEA4-B286-456B-AA1C-2EA8D6D5099A}"/>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1" name="Rectangle 20">
              <a:extLst>
                <a:ext uri="{FF2B5EF4-FFF2-40B4-BE49-F238E27FC236}">
                  <a16:creationId xmlns:a16="http://schemas.microsoft.com/office/drawing/2014/main" id="{1B386D2C-868C-4ED1-914F-1E8EC777D03F}"/>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15274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21</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Smoking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Area² analysis</a:t>
            </a:r>
          </a:p>
        </p:txBody>
      </p:sp>
      <p:graphicFrame>
        <p:nvGraphicFramePr>
          <p:cNvPr id="10" name="Table 5">
            <a:extLst>
              <a:ext uri="{FF2B5EF4-FFF2-40B4-BE49-F238E27FC236}">
                <a16:creationId xmlns:a16="http://schemas.microsoft.com/office/drawing/2014/main" id="{AE3268C4-2F34-405D-9C44-276B47D75C6E}"/>
              </a:ext>
            </a:extLst>
          </p:cNvPr>
          <p:cNvGraphicFramePr>
            <a:graphicFrameLocks noGrp="1"/>
          </p:cNvGraphicFramePr>
          <p:nvPr>
            <p:ph idx="1"/>
            <p:extLst>
              <p:ext uri="{D42A27DB-BD31-4B8C-83A1-F6EECF244321}">
                <p14:modId xmlns:p14="http://schemas.microsoft.com/office/powerpoint/2010/main" val="319925949"/>
              </p:ext>
            </p:extLst>
          </p:nvPr>
        </p:nvGraphicFramePr>
        <p:xfrm>
          <a:off x="904999" y="1571251"/>
          <a:ext cx="8943392" cy="201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Smoking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Someone smokes inside at home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068735443"/>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Someone smokes in the car</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2B9FA11D-876D-4803-A537-F420BD9CA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7" name="Group 16">
            <a:extLst>
              <a:ext uri="{FF2B5EF4-FFF2-40B4-BE49-F238E27FC236}">
                <a16:creationId xmlns:a16="http://schemas.microsoft.com/office/drawing/2014/main" id="{71478DEC-4D2E-4672-861C-261FB6840B6F}"/>
              </a:ext>
            </a:extLst>
          </p:cNvPr>
          <p:cNvGrpSpPr/>
          <p:nvPr/>
        </p:nvGrpSpPr>
        <p:grpSpPr>
          <a:xfrm>
            <a:off x="985209" y="4667847"/>
            <a:ext cx="4844155" cy="646332"/>
            <a:chOff x="7122750" y="693961"/>
            <a:chExt cx="4844155" cy="646332"/>
          </a:xfrm>
        </p:grpSpPr>
        <p:sp>
          <p:nvSpPr>
            <p:cNvPr id="18" name="TextBox 17">
              <a:extLst>
                <a:ext uri="{FF2B5EF4-FFF2-40B4-BE49-F238E27FC236}">
                  <a16:creationId xmlns:a16="http://schemas.microsoft.com/office/drawing/2014/main" id="{39346AD5-A61F-4EDB-910D-CC4B601C4C9A}"/>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9" name="Rectangle 18">
              <a:extLst>
                <a:ext uri="{FF2B5EF4-FFF2-40B4-BE49-F238E27FC236}">
                  <a16:creationId xmlns:a16="http://schemas.microsoft.com/office/drawing/2014/main" id="{A6A4BD1A-FAA1-4FD5-860C-73E3E71D55C9}"/>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AD3F8AF3-6FB4-4ACA-84C4-85BE92A78E81}"/>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1" name="Rectangle 20">
              <a:extLst>
                <a:ext uri="{FF2B5EF4-FFF2-40B4-BE49-F238E27FC236}">
                  <a16:creationId xmlns:a16="http://schemas.microsoft.com/office/drawing/2014/main" id="{F6501F98-FBF4-4B09-8C12-6007BD20C5B1}"/>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0933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22</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Smoking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Trend analysis</a:t>
            </a:r>
          </a:p>
        </p:txBody>
      </p:sp>
      <p:sp>
        <p:nvSpPr>
          <p:cNvPr id="27" name="TextBox 26">
            <a:extLst>
              <a:ext uri="{FF2B5EF4-FFF2-40B4-BE49-F238E27FC236}">
                <a16:creationId xmlns:a16="http://schemas.microsoft.com/office/drawing/2014/main" id="{3365672C-2810-4F0E-9B50-B050FC04CA6A}"/>
              </a:ext>
            </a:extLst>
          </p:cNvPr>
          <p:cNvSpPr txBox="1"/>
          <p:nvPr/>
        </p:nvSpPr>
        <p:spPr>
          <a:xfrm>
            <a:off x="3246389" y="1749516"/>
            <a:ext cx="531338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Someone smokes in car when in it</a:t>
            </a:r>
          </a:p>
        </p:txBody>
      </p:sp>
      <p:graphicFrame>
        <p:nvGraphicFramePr>
          <p:cNvPr id="31" name="Chart 30">
            <a:extLst>
              <a:ext uri="{FF2B5EF4-FFF2-40B4-BE49-F238E27FC236}">
                <a16:creationId xmlns:a16="http://schemas.microsoft.com/office/drawing/2014/main" id="{221B6CFE-D7EF-43A8-BF69-B63483F18AB3}"/>
              </a:ext>
            </a:extLst>
          </p:cNvPr>
          <p:cNvGraphicFramePr/>
          <p:nvPr>
            <p:extLst>
              <p:ext uri="{D42A27DB-BD31-4B8C-83A1-F6EECF244321}">
                <p14:modId xmlns:p14="http://schemas.microsoft.com/office/powerpoint/2010/main" val="1892379259"/>
              </p:ext>
            </p:extLst>
          </p:nvPr>
        </p:nvGraphicFramePr>
        <p:xfrm>
          <a:off x="3195564" y="2088070"/>
          <a:ext cx="5415036" cy="333206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 picture containing light, drawing&#10;&#10;Description automatically generated">
            <a:extLst>
              <a:ext uri="{FF2B5EF4-FFF2-40B4-BE49-F238E27FC236}">
                <a16:creationId xmlns:a16="http://schemas.microsoft.com/office/drawing/2014/main" id="{24A7C0E6-8C23-490E-82A4-7C78A4086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528137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23</a:t>
            </a:fld>
            <a:endParaRPr lang="en-GB" dirty="0"/>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Bullying and safety </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170387" y="1391368"/>
            <a:ext cx="3658464"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ever feel scared of going to school because you are being bullied or picked on?</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710775682"/>
              </p:ext>
            </p:extLst>
          </p:nvPr>
        </p:nvGraphicFramePr>
        <p:xfrm>
          <a:off x="132469" y="2357721"/>
          <a:ext cx="3844938" cy="2849056"/>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96A8AAB-BF88-40D0-954A-F8F7A87323C7}"/>
              </a:ext>
            </a:extLst>
          </p:cNvPr>
          <p:cNvSpPr txBox="1"/>
          <p:nvPr/>
        </p:nvSpPr>
        <p:spPr>
          <a:xfrm>
            <a:off x="4370581" y="1514478"/>
            <a:ext cx="345591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Reasons for being bullied</a:t>
            </a:r>
          </a:p>
        </p:txBody>
      </p:sp>
      <p:sp>
        <p:nvSpPr>
          <p:cNvPr id="27" name="TextBox 26">
            <a:extLst>
              <a:ext uri="{FF2B5EF4-FFF2-40B4-BE49-F238E27FC236}">
                <a16:creationId xmlns:a16="http://schemas.microsoft.com/office/drawing/2014/main" id="{827C8289-F3EE-4186-8A1C-EAA6823B50E3}"/>
              </a:ext>
            </a:extLst>
          </p:cNvPr>
          <p:cNvSpPr txBox="1"/>
          <p:nvPr/>
        </p:nvSpPr>
        <p:spPr>
          <a:xfrm>
            <a:off x="8218197" y="1391368"/>
            <a:ext cx="3455918"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If you were being picked on or bullied, do you think your school would help make it stop?</a:t>
            </a:r>
          </a:p>
        </p:txBody>
      </p:sp>
      <p:graphicFrame>
        <p:nvGraphicFramePr>
          <p:cNvPr id="2" name="Chart 1">
            <a:extLst>
              <a:ext uri="{FF2B5EF4-FFF2-40B4-BE49-F238E27FC236}">
                <a16:creationId xmlns:a16="http://schemas.microsoft.com/office/drawing/2014/main" id="{8C8EC1D0-74A1-4CBD-BAE2-12FFA6B441CA}"/>
              </a:ext>
            </a:extLst>
          </p:cNvPr>
          <p:cNvGraphicFramePr/>
          <p:nvPr>
            <p:extLst>
              <p:ext uri="{D42A27DB-BD31-4B8C-83A1-F6EECF244321}">
                <p14:modId xmlns:p14="http://schemas.microsoft.com/office/powerpoint/2010/main" val="1360039084"/>
              </p:ext>
            </p:extLst>
          </p:nvPr>
        </p:nvGraphicFramePr>
        <p:xfrm>
          <a:off x="4152355" y="1988388"/>
          <a:ext cx="3933891" cy="3773692"/>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Straight Connector 25">
            <a:extLst>
              <a:ext uri="{FF2B5EF4-FFF2-40B4-BE49-F238E27FC236}">
                <a16:creationId xmlns:a16="http://schemas.microsoft.com/office/drawing/2014/main" id="{C9920207-4B8B-4893-AAA2-33E90696EB8E}"/>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846C19C2-F4C1-49FA-A9F4-45A26BAC756D}"/>
              </a:ext>
            </a:extLst>
          </p:cNvPr>
          <p:cNvGraphicFramePr/>
          <p:nvPr>
            <p:extLst>
              <p:ext uri="{D42A27DB-BD31-4B8C-83A1-F6EECF244321}">
                <p14:modId xmlns:p14="http://schemas.microsoft.com/office/powerpoint/2010/main" val="1039200930"/>
              </p:ext>
            </p:extLst>
          </p:nvPr>
        </p:nvGraphicFramePr>
        <p:xfrm>
          <a:off x="8086245" y="1899125"/>
          <a:ext cx="3837696" cy="3617842"/>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FF7FC407-687B-4663-9E9D-FD8906A28172}"/>
              </a:ext>
            </a:extLst>
          </p:cNvPr>
          <p:cNvSpPr txBox="1"/>
          <p:nvPr/>
        </p:nvSpPr>
        <p:spPr>
          <a:xfrm>
            <a:off x="266739"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2,149</a:t>
            </a:r>
          </a:p>
        </p:txBody>
      </p:sp>
      <p:sp>
        <p:nvSpPr>
          <p:cNvPr id="8" name="TextBox 7">
            <a:extLst>
              <a:ext uri="{FF2B5EF4-FFF2-40B4-BE49-F238E27FC236}">
                <a16:creationId xmlns:a16="http://schemas.microsoft.com/office/drawing/2014/main" id="{7038D416-C2E9-4BED-B4B2-9ED40E867CA9}"/>
              </a:ext>
            </a:extLst>
          </p:cNvPr>
          <p:cNvSpPr txBox="1"/>
          <p:nvPr/>
        </p:nvSpPr>
        <p:spPr>
          <a:xfrm>
            <a:off x="4148754"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1,920 – 1,988 </a:t>
            </a:r>
          </a:p>
        </p:txBody>
      </p:sp>
      <p:sp>
        <p:nvSpPr>
          <p:cNvPr id="10" name="TextBox 9">
            <a:extLst>
              <a:ext uri="{FF2B5EF4-FFF2-40B4-BE49-F238E27FC236}">
                <a16:creationId xmlns:a16="http://schemas.microsoft.com/office/drawing/2014/main" id="{4F4F72F7-69E5-4AAF-A02B-36ABBA8EFBF4}"/>
              </a:ext>
            </a:extLst>
          </p:cNvPr>
          <p:cNvSpPr txBox="1"/>
          <p:nvPr/>
        </p:nvSpPr>
        <p:spPr>
          <a:xfrm>
            <a:off x="8147837" y="5912270"/>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2,141</a:t>
            </a:r>
          </a:p>
        </p:txBody>
      </p:sp>
      <p:sp>
        <p:nvSpPr>
          <p:cNvPr id="11" name="Title 1">
            <a:extLst>
              <a:ext uri="{FF2B5EF4-FFF2-40B4-BE49-F238E27FC236}">
                <a16:creationId xmlns:a16="http://schemas.microsoft.com/office/drawing/2014/main" id="{D4C2D40D-6D53-45C3-B884-B83EEFFFFEB6}"/>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2" name="Picture 11" descr="A picture containing light, drawing&#10;&#10;Description automatically generated">
            <a:extLst>
              <a:ext uri="{FF2B5EF4-FFF2-40B4-BE49-F238E27FC236}">
                <a16:creationId xmlns:a16="http://schemas.microsoft.com/office/drawing/2014/main" id="{E231445F-5C38-4E0B-A70F-6BF3BFFECD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4255460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24</a:t>
            </a:fld>
            <a:r>
              <a:rPr lang="en-GB" dirty="0"/>
              <a:t> </a:t>
            </a:r>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Bullying and safety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15" name="TextBox 14">
            <a:extLst>
              <a:ext uri="{FF2B5EF4-FFF2-40B4-BE49-F238E27FC236}">
                <a16:creationId xmlns:a16="http://schemas.microsoft.com/office/drawing/2014/main" id="{E3D64A60-28CD-43C4-A923-EC3EB891F17A}"/>
              </a:ext>
            </a:extLst>
          </p:cNvPr>
          <p:cNvSpPr txBox="1"/>
          <p:nvPr/>
        </p:nvSpPr>
        <p:spPr>
          <a:xfrm>
            <a:off x="6096000" y="1427815"/>
            <a:ext cx="6049913"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safe do you feel at home with the people you live with?</a:t>
            </a:r>
          </a:p>
        </p:txBody>
      </p:sp>
      <p:cxnSp>
        <p:nvCxnSpPr>
          <p:cNvPr id="16" name="Straight Connector 15">
            <a:extLst>
              <a:ext uri="{FF2B5EF4-FFF2-40B4-BE49-F238E27FC236}">
                <a16:creationId xmlns:a16="http://schemas.microsoft.com/office/drawing/2014/main" id="{91A827AD-91CA-400E-9FAD-0E5060D9B804}"/>
              </a:ext>
            </a:extLst>
          </p:cNvPr>
          <p:cNvCxnSpPr>
            <a:cxnSpLocks/>
          </p:cNvCxnSpPr>
          <p:nvPr/>
        </p:nvCxnSpPr>
        <p:spPr>
          <a:xfrm>
            <a:off x="5913582" y="1366149"/>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9A9A683-92B6-43E1-BA61-9436243350FC}"/>
              </a:ext>
            </a:extLst>
          </p:cNvPr>
          <p:cNvSpPr txBox="1"/>
          <p:nvPr/>
        </p:nvSpPr>
        <p:spPr>
          <a:xfrm>
            <a:off x="550350" y="1427815"/>
            <a:ext cx="4978582"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safe do you feel in the area where you live? By Local IMD Quintile¹</a:t>
            </a:r>
          </a:p>
        </p:txBody>
      </p:sp>
      <p:graphicFrame>
        <p:nvGraphicFramePr>
          <p:cNvPr id="3" name="Chart 2">
            <a:extLst>
              <a:ext uri="{FF2B5EF4-FFF2-40B4-BE49-F238E27FC236}">
                <a16:creationId xmlns:a16="http://schemas.microsoft.com/office/drawing/2014/main" id="{6BBB629F-2CB7-4D54-A2FA-0904D0DB8956}"/>
              </a:ext>
            </a:extLst>
          </p:cNvPr>
          <p:cNvGraphicFramePr/>
          <p:nvPr>
            <p:extLst>
              <p:ext uri="{D42A27DB-BD31-4B8C-83A1-F6EECF244321}">
                <p14:modId xmlns:p14="http://schemas.microsoft.com/office/powerpoint/2010/main" val="58885369"/>
              </p:ext>
            </p:extLst>
          </p:nvPr>
        </p:nvGraphicFramePr>
        <p:xfrm>
          <a:off x="153066" y="2062710"/>
          <a:ext cx="5301431" cy="37785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E7ADC01-3AA9-46CF-BFB8-9D17892246EA}"/>
              </a:ext>
            </a:extLst>
          </p:cNvPr>
          <p:cNvGraphicFramePr/>
          <p:nvPr>
            <p:extLst>
              <p:ext uri="{D42A27DB-BD31-4B8C-83A1-F6EECF244321}">
                <p14:modId xmlns:p14="http://schemas.microsoft.com/office/powerpoint/2010/main" val="1340388972"/>
              </p:ext>
            </p:extLst>
          </p:nvPr>
        </p:nvGraphicFramePr>
        <p:xfrm>
          <a:off x="6988539" y="1934295"/>
          <a:ext cx="4264834" cy="349589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50232C0A-6A91-49EC-85BB-B1B961D0CEB4}"/>
              </a:ext>
            </a:extLst>
          </p:cNvPr>
          <p:cNvSpPr txBox="1"/>
          <p:nvPr/>
        </p:nvSpPr>
        <p:spPr>
          <a:xfrm>
            <a:off x="6102767" y="5884575"/>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2,149</a:t>
            </a:r>
          </a:p>
        </p:txBody>
      </p:sp>
      <p:sp>
        <p:nvSpPr>
          <p:cNvPr id="8" name="Title 1">
            <a:extLst>
              <a:ext uri="{FF2B5EF4-FFF2-40B4-BE49-F238E27FC236}">
                <a16:creationId xmlns:a16="http://schemas.microsoft.com/office/drawing/2014/main" id="{06A54858-AA1E-4B2C-94E2-46F1CC8FF7E8}"/>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C166278E-B2D2-4CB0-B624-B631891402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191341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25</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Bullying and safety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B71E7924-A5A4-47D9-B0BA-4C55336E025F}"/>
              </a:ext>
            </a:extLst>
          </p:cNvPr>
          <p:cNvGraphicFramePr>
            <a:graphicFrameLocks noGrp="1"/>
          </p:cNvGraphicFramePr>
          <p:nvPr>
            <p:ph idx="1"/>
            <p:extLst>
              <p:ext uri="{D42A27DB-BD31-4B8C-83A1-F6EECF244321}">
                <p14:modId xmlns:p14="http://schemas.microsoft.com/office/powerpoint/2010/main" val="3163637347"/>
              </p:ext>
            </p:extLst>
          </p:nvPr>
        </p:nvGraphicFramePr>
        <p:xfrm>
          <a:off x="953125" y="1531820"/>
          <a:ext cx="8836664" cy="33301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Bullying and safety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‘Often/very often’ scared of going to school due to bullying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‘Picked on’ or bullied because of size or weight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If bullied, think school would not help make it stop</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95529194"/>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Feel safe in the area where they live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82283386"/>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Feel safe at home with people they live with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260841504"/>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90986733-B06B-4D58-AF8C-41E490363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064BE7D7-F95E-49D1-B77E-5FF840755E10}"/>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6A66E583-C1BB-4AAB-A12B-CE80922BE59F}"/>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95B0206C-5F6D-4394-9546-0516A9A78416}"/>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D27168A-4EA3-4621-BEDD-DDF57DDA875F}"/>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9934B46B-93AE-4D61-AEEC-065E3183381B}"/>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68336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26</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Bullying and safety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Area² analysis</a:t>
            </a:r>
          </a:p>
        </p:txBody>
      </p:sp>
      <p:graphicFrame>
        <p:nvGraphicFramePr>
          <p:cNvPr id="16" name="Table 5">
            <a:extLst>
              <a:ext uri="{FF2B5EF4-FFF2-40B4-BE49-F238E27FC236}">
                <a16:creationId xmlns:a16="http://schemas.microsoft.com/office/drawing/2014/main" id="{27950502-B41C-4420-BB3C-3A2E41538F40}"/>
              </a:ext>
            </a:extLst>
          </p:cNvPr>
          <p:cNvGraphicFramePr>
            <a:graphicFrameLocks/>
          </p:cNvGraphicFramePr>
          <p:nvPr>
            <p:extLst>
              <p:ext uri="{D42A27DB-BD31-4B8C-83A1-F6EECF244321}">
                <p14:modId xmlns:p14="http://schemas.microsoft.com/office/powerpoint/2010/main" val="1389077576"/>
              </p:ext>
            </p:extLst>
          </p:nvPr>
        </p:nvGraphicFramePr>
        <p:xfrm>
          <a:off x="934452" y="1513138"/>
          <a:ext cx="8943392" cy="342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Bullying and safety</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‘Often/very often’ scared of going to school due to bullying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‘Picked on’ or bullied because of size or weight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If bullied, think school would not help make it stop</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extLst>
                  <a:ext uri="{0D108BD9-81ED-4DB2-BD59-A6C34878D82A}">
                    <a16:rowId xmlns:a16="http://schemas.microsoft.com/office/drawing/2014/main" val="2895529194"/>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Feel safe in the area where they live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068735443"/>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Feel safe at home with people they live with</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FF4BE694-49C2-46B7-B3F1-334195324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9E2468A9-68BB-4305-A283-C5950DD31F25}"/>
              </a:ext>
            </a:extLst>
          </p:cNvPr>
          <p:cNvGrpSpPr/>
          <p:nvPr/>
        </p:nvGrpSpPr>
        <p:grpSpPr>
          <a:xfrm>
            <a:off x="7122750" y="693961"/>
            <a:ext cx="4844155" cy="646332"/>
            <a:chOff x="7122750" y="693961"/>
            <a:chExt cx="4844155" cy="646332"/>
          </a:xfrm>
        </p:grpSpPr>
        <p:sp>
          <p:nvSpPr>
            <p:cNvPr id="11" name="TextBox 10">
              <a:extLst>
                <a:ext uri="{FF2B5EF4-FFF2-40B4-BE49-F238E27FC236}">
                  <a16:creationId xmlns:a16="http://schemas.microsoft.com/office/drawing/2014/main" id="{B1C6A274-BBA0-4CE5-A697-612EFC7709A8}"/>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2" name="Rectangle 11">
              <a:extLst>
                <a:ext uri="{FF2B5EF4-FFF2-40B4-BE49-F238E27FC236}">
                  <a16:creationId xmlns:a16="http://schemas.microsoft.com/office/drawing/2014/main" id="{69FE8DAA-CAB9-441C-93B5-C0151AFEBDC3}"/>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0317A64-4479-4453-823B-54B71CF64C88}"/>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5" name="Rectangle 14">
              <a:extLst>
                <a:ext uri="{FF2B5EF4-FFF2-40B4-BE49-F238E27FC236}">
                  <a16:creationId xmlns:a16="http://schemas.microsoft.com/office/drawing/2014/main" id="{CCE00BDB-D376-4DDD-AC4D-77A5166F36B7}"/>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39777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27</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Bullying and safety</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Trend analysis</a:t>
            </a:r>
          </a:p>
        </p:txBody>
      </p:sp>
      <p:graphicFrame>
        <p:nvGraphicFramePr>
          <p:cNvPr id="2" name="Chart 1">
            <a:extLst>
              <a:ext uri="{FF2B5EF4-FFF2-40B4-BE49-F238E27FC236}">
                <a16:creationId xmlns:a16="http://schemas.microsoft.com/office/drawing/2014/main" id="{FDBF7555-0F73-45A4-90FC-DEDD4279FA74}"/>
              </a:ext>
            </a:extLst>
          </p:cNvPr>
          <p:cNvGraphicFramePr/>
          <p:nvPr>
            <p:extLst>
              <p:ext uri="{D42A27DB-BD31-4B8C-83A1-F6EECF244321}">
                <p14:modId xmlns:p14="http://schemas.microsoft.com/office/powerpoint/2010/main" val="2578547047"/>
              </p:ext>
            </p:extLst>
          </p:nvPr>
        </p:nvGraphicFramePr>
        <p:xfrm>
          <a:off x="2991960" y="2454955"/>
          <a:ext cx="6077473" cy="35056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71659EC-E0DA-4B18-9236-70444088A8C3}"/>
              </a:ext>
            </a:extLst>
          </p:cNvPr>
          <p:cNvSpPr txBox="1"/>
          <p:nvPr/>
        </p:nvSpPr>
        <p:spPr>
          <a:xfrm>
            <a:off x="1705584" y="1828592"/>
            <a:ext cx="8650224"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‘Often’ or ‘very often’ scared of going to school due to being bullied or picked on</a:t>
            </a:r>
          </a:p>
        </p:txBody>
      </p:sp>
      <p:pic>
        <p:nvPicPr>
          <p:cNvPr id="6" name="Picture 5" descr="A picture containing light, drawing&#10;&#10;Description automatically generated">
            <a:extLst>
              <a:ext uri="{FF2B5EF4-FFF2-40B4-BE49-F238E27FC236}">
                <a16:creationId xmlns:a16="http://schemas.microsoft.com/office/drawing/2014/main" id="{6BA94CFE-D4D7-4CEE-A149-61CA2B803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769540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28</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2267994" y="1310885"/>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In general, how happy do you feel with your life at the moment?</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3134589218"/>
              </p:ext>
            </p:extLst>
          </p:nvPr>
        </p:nvGraphicFramePr>
        <p:xfrm>
          <a:off x="1855314" y="1917307"/>
          <a:ext cx="4020105" cy="417629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896A8AAB-BF88-40D0-954A-F8F7A87323C7}"/>
              </a:ext>
            </a:extLst>
          </p:cNvPr>
          <p:cNvSpPr txBox="1"/>
          <p:nvPr/>
        </p:nvSpPr>
        <p:spPr>
          <a:xfrm>
            <a:off x="6263102" y="1317123"/>
            <a:ext cx="345591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feel lonely?</a:t>
            </a:r>
          </a:p>
        </p:txBody>
      </p:sp>
      <p:graphicFrame>
        <p:nvGraphicFramePr>
          <p:cNvPr id="7" name="Chart 6">
            <a:extLst>
              <a:ext uri="{FF2B5EF4-FFF2-40B4-BE49-F238E27FC236}">
                <a16:creationId xmlns:a16="http://schemas.microsoft.com/office/drawing/2014/main" id="{3414A60A-9651-4877-8F8A-EE05627B6CAA}"/>
              </a:ext>
            </a:extLst>
          </p:cNvPr>
          <p:cNvGraphicFramePr/>
          <p:nvPr>
            <p:extLst>
              <p:ext uri="{D42A27DB-BD31-4B8C-83A1-F6EECF244321}">
                <p14:modId xmlns:p14="http://schemas.microsoft.com/office/powerpoint/2010/main" val="1111966168"/>
              </p:ext>
            </p:extLst>
          </p:nvPr>
        </p:nvGraphicFramePr>
        <p:xfrm>
          <a:off x="5961420" y="1744107"/>
          <a:ext cx="4145500" cy="4252360"/>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5918421" y="1310885"/>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C0C9DEC1-0526-4876-A325-EA04445B3E52}"/>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2" name="Picture 11" descr="A picture containing light, drawing&#10;&#10;Description automatically generated">
            <a:extLst>
              <a:ext uri="{FF2B5EF4-FFF2-40B4-BE49-F238E27FC236}">
                <a16:creationId xmlns:a16="http://schemas.microsoft.com/office/drawing/2014/main" id="{00BAD6B3-4A94-4A6E-A528-6436EFA8B0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327233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29</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8" name="Title 1">
            <a:extLst>
              <a:ext uri="{FF2B5EF4-FFF2-40B4-BE49-F238E27FC236}">
                <a16:creationId xmlns:a16="http://schemas.microsoft.com/office/drawing/2014/main" id="{5BCDDD60-79B4-4A4D-9F44-54D56E3A50DF}"/>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0" name="Picture 9" descr="A picture containing light, drawing&#10;&#10;Description automatically generated">
            <a:extLst>
              <a:ext uri="{FF2B5EF4-FFF2-40B4-BE49-F238E27FC236}">
                <a16:creationId xmlns:a16="http://schemas.microsoft.com/office/drawing/2014/main" id="{52664BB5-DE5D-415E-B044-A41A83ACB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
        <p:nvSpPr>
          <p:cNvPr id="14" name="TextBox 13">
            <a:extLst>
              <a:ext uri="{FF2B5EF4-FFF2-40B4-BE49-F238E27FC236}">
                <a16:creationId xmlns:a16="http://schemas.microsoft.com/office/drawing/2014/main" id="{412FADF0-B56F-4D8F-BE8D-FD73E6A479B6}"/>
              </a:ext>
            </a:extLst>
          </p:cNvPr>
          <p:cNvSpPr txBox="1"/>
          <p:nvPr/>
        </p:nvSpPr>
        <p:spPr>
          <a:xfrm>
            <a:off x="372933"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Worries </a:t>
            </a:r>
            <a:r>
              <a:rPr lang="en-GB" sz="1600" b="1" i="1" dirty="0">
                <a:latin typeface="Arial" panose="020B0604020202020204" pitchFamily="34" charset="0"/>
                <a:cs typeface="Arial" panose="020B0604020202020204" pitchFamily="34" charset="0"/>
              </a:rPr>
              <a:t>(% shown is total ‘quite a lot’ or ‘a lot’)</a:t>
            </a:r>
            <a:endParaRPr lang="en-GB" sz="16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2A0085A-9FD6-45D2-B395-44869197C7D4}"/>
              </a:ext>
            </a:extLst>
          </p:cNvPr>
          <p:cNvSpPr txBox="1"/>
          <p:nvPr/>
        </p:nvSpPr>
        <p:spPr>
          <a:xfrm>
            <a:off x="4368041" y="1397606"/>
            <a:ext cx="345591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Top 5 things to do when worrying</a:t>
            </a:r>
          </a:p>
        </p:txBody>
      </p:sp>
      <p:sp>
        <p:nvSpPr>
          <p:cNvPr id="17" name="TextBox 16">
            <a:extLst>
              <a:ext uri="{FF2B5EF4-FFF2-40B4-BE49-F238E27FC236}">
                <a16:creationId xmlns:a16="http://schemas.microsoft.com/office/drawing/2014/main" id="{9C69FD1A-F63D-41A2-9438-6C009B5829E4}"/>
              </a:ext>
            </a:extLst>
          </p:cNvPr>
          <p:cNvSpPr txBox="1"/>
          <p:nvPr/>
        </p:nvSpPr>
        <p:spPr>
          <a:xfrm>
            <a:off x="8175994" y="1391368"/>
            <a:ext cx="3799041"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Meeting recommended amount (9¾  hours) of sleep for 10 year olds on school nights³ </a:t>
            </a:r>
          </a:p>
        </p:txBody>
      </p:sp>
      <p:cxnSp>
        <p:nvCxnSpPr>
          <p:cNvPr id="18" name="Straight Connector 17">
            <a:extLst>
              <a:ext uri="{FF2B5EF4-FFF2-40B4-BE49-F238E27FC236}">
                <a16:creationId xmlns:a16="http://schemas.microsoft.com/office/drawing/2014/main" id="{3783228C-E84E-48BC-B483-D301C058191A}"/>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5953526-F412-4FF9-B459-26F86B8B0E5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7A69929E-F1FB-40D9-845A-5AB2ECD420C2}"/>
              </a:ext>
            </a:extLst>
          </p:cNvPr>
          <p:cNvGraphicFramePr/>
          <p:nvPr>
            <p:extLst>
              <p:ext uri="{D42A27DB-BD31-4B8C-83A1-F6EECF244321}">
                <p14:modId xmlns:p14="http://schemas.microsoft.com/office/powerpoint/2010/main" val="370724823"/>
              </p:ext>
            </p:extLst>
          </p:nvPr>
        </p:nvGraphicFramePr>
        <p:xfrm>
          <a:off x="416616" y="2085235"/>
          <a:ext cx="3262064" cy="36297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C28D77B5-80EC-422C-B7EC-C20BDD873B19}"/>
              </a:ext>
            </a:extLst>
          </p:cNvPr>
          <p:cNvGraphicFramePr/>
          <p:nvPr>
            <p:extLst>
              <p:ext uri="{D42A27DB-BD31-4B8C-83A1-F6EECF244321}">
                <p14:modId xmlns:p14="http://schemas.microsoft.com/office/powerpoint/2010/main" val="1348589580"/>
              </p:ext>
            </p:extLst>
          </p:nvPr>
        </p:nvGraphicFramePr>
        <p:xfrm>
          <a:off x="4217870" y="2000631"/>
          <a:ext cx="3549812" cy="3725186"/>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953AAC10-75DD-4142-8F15-F95BE3818FB4}"/>
              </a:ext>
            </a:extLst>
          </p:cNvPr>
          <p:cNvSpPr txBox="1"/>
          <p:nvPr/>
        </p:nvSpPr>
        <p:spPr>
          <a:xfrm>
            <a:off x="199204" y="586519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2,054 – 2,077</a:t>
            </a:r>
          </a:p>
        </p:txBody>
      </p:sp>
      <p:sp>
        <p:nvSpPr>
          <p:cNvPr id="29" name="TextBox 28">
            <a:extLst>
              <a:ext uri="{FF2B5EF4-FFF2-40B4-BE49-F238E27FC236}">
                <a16:creationId xmlns:a16="http://schemas.microsoft.com/office/drawing/2014/main" id="{0CFBFF6E-3AF2-4147-AA39-B1E8607746E4}"/>
              </a:ext>
            </a:extLst>
          </p:cNvPr>
          <p:cNvSpPr txBox="1"/>
          <p:nvPr/>
        </p:nvSpPr>
        <p:spPr>
          <a:xfrm>
            <a:off x="4158323" y="5865191"/>
            <a:ext cx="1500238"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2,111</a:t>
            </a:r>
          </a:p>
        </p:txBody>
      </p:sp>
      <p:graphicFrame>
        <p:nvGraphicFramePr>
          <p:cNvPr id="31" name="Chart 30">
            <a:extLst>
              <a:ext uri="{FF2B5EF4-FFF2-40B4-BE49-F238E27FC236}">
                <a16:creationId xmlns:a16="http://schemas.microsoft.com/office/drawing/2014/main" id="{4076D5D3-6699-4A77-B98E-DFF49C2F850D}"/>
              </a:ext>
            </a:extLst>
          </p:cNvPr>
          <p:cNvGraphicFramePr/>
          <p:nvPr>
            <p:extLst>
              <p:ext uri="{D42A27DB-BD31-4B8C-83A1-F6EECF244321}">
                <p14:modId xmlns:p14="http://schemas.microsoft.com/office/powerpoint/2010/main" val="578770081"/>
              </p:ext>
            </p:extLst>
          </p:nvPr>
        </p:nvGraphicFramePr>
        <p:xfrm>
          <a:off x="8043247" y="1928223"/>
          <a:ext cx="4554765" cy="4586426"/>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a:extLst>
              <a:ext uri="{FF2B5EF4-FFF2-40B4-BE49-F238E27FC236}">
                <a16:creationId xmlns:a16="http://schemas.microsoft.com/office/drawing/2014/main" id="{3DC594DC-E381-4042-A2E0-AAEE4AED8420}"/>
              </a:ext>
            </a:extLst>
          </p:cNvPr>
          <p:cNvSpPr txBox="1"/>
          <p:nvPr/>
        </p:nvSpPr>
        <p:spPr>
          <a:xfrm>
            <a:off x="8219941" y="5842697"/>
            <a:ext cx="1500238"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1,904</a:t>
            </a:r>
          </a:p>
        </p:txBody>
      </p:sp>
    </p:spTree>
    <p:extLst>
      <p:ext uri="{BB962C8B-B14F-4D97-AF65-F5344CB8AC3E}">
        <p14:creationId xmlns:p14="http://schemas.microsoft.com/office/powerpoint/2010/main" val="297485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9F8CE-CDE3-4EAA-8B1E-1C544085B2CA}"/>
              </a:ext>
            </a:extLst>
          </p:cNvPr>
          <p:cNvSpPr>
            <a:spLocks noGrp="1"/>
          </p:cNvSpPr>
          <p:nvPr>
            <p:ph idx="1"/>
          </p:nvPr>
        </p:nvSpPr>
        <p:spPr>
          <a:xfrm>
            <a:off x="838200" y="1256012"/>
            <a:ext cx="10515600" cy="4920951"/>
          </a:xfrm>
        </p:spPr>
        <p:txBody>
          <a:bodyPr>
            <a:normAutofit fontScale="70000" lnSpcReduction="20000"/>
          </a:bodyPr>
          <a:lstStyle/>
          <a:p>
            <a:pPr algn="just">
              <a:lnSpc>
                <a:spcPct val="134000"/>
              </a:lnSpc>
            </a:pPr>
            <a:r>
              <a:rPr lang="en-GB" sz="2400" dirty="0">
                <a:latin typeface="Arial" panose="020B0604020202020204" pitchFamily="34" charset="0"/>
                <a:cs typeface="Arial" panose="020B0604020202020204" pitchFamily="34" charset="0"/>
              </a:rPr>
              <a:t>The Wakefield School Survey 2020 was carried out with Year 3, Year 5, Year 7 and Year 9 pupils in the spring term 2020 between January and March 2020, before the national lockdown due to the pandemic.</a:t>
            </a:r>
          </a:p>
          <a:p>
            <a:pPr algn="just">
              <a:lnSpc>
                <a:spcPct val="134000"/>
              </a:lnSpc>
            </a:pPr>
            <a:r>
              <a:rPr lang="en-GB" sz="2400" dirty="0">
                <a:latin typeface="Arial" panose="020B0604020202020204" pitchFamily="34" charset="0"/>
                <a:cs typeface="Arial" panose="020B0604020202020204" pitchFamily="34" charset="0"/>
              </a:rPr>
              <a:t>The Wakefield Council Public Health team have been using the Health Related Behaviour Questionnaire (HRBQ) every two years since 2009 as a way of collecting robust information about young people’s health and lifestyles.</a:t>
            </a:r>
          </a:p>
          <a:p>
            <a:pPr algn="just">
              <a:lnSpc>
                <a:spcPct val="134000"/>
              </a:lnSpc>
            </a:pPr>
            <a:r>
              <a:rPr lang="en-GB" sz="2400" dirty="0">
                <a:latin typeface="Arial" panose="020B0604020202020204" pitchFamily="34" charset="0"/>
                <a:cs typeface="Arial" panose="020B0604020202020204" pitchFamily="34" charset="0"/>
              </a:rPr>
              <a:t>This survey is an essential source of data for both schools and local authority commissioners alike, providing detailed and robust information about the health behaviours and lifestyle choices of the children living in the Wakefield district. </a:t>
            </a:r>
          </a:p>
          <a:p>
            <a:pPr algn="just">
              <a:lnSpc>
                <a:spcPct val="134000"/>
              </a:lnSpc>
            </a:pPr>
            <a:r>
              <a:rPr lang="en-GB" sz="2400" dirty="0">
                <a:latin typeface="Arial" panose="020B0604020202020204" pitchFamily="34" charset="0"/>
                <a:cs typeface="Arial" panose="020B0604020202020204" pitchFamily="34" charset="0"/>
              </a:rPr>
              <a:t>The content of the survey is widely consulted upon and uses age appropriate questions where necessary.</a:t>
            </a:r>
          </a:p>
          <a:p>
            <a:pPr algn="just">
              <a:lnSpc>
                <a:spcPct val="134000"/>
              </a:lnSpc>
            </a:pPr>
            <a:r>
              <a:rPr lang="en-GB" sz="2400" dirty="0">
                <a:latin typeface="Arial" panose="020B0604020202020204" pitchFamily="34" charset="0"/>
                <a:cs typeface="Arial" panose="020B0604020202020204" pitchFamily="34" charset="0"/>
              </a:rPr>
              <a:t>Pupils from Year 3, Year 5, Year 7 and Year 9 took part in the survey either online or via paper copy.</a:t>
            </a:r>
          </a:p>
          <a:p>
            <a:pPr algn="just">
              <a:lnSpc>
                <a:spcPct val="134000"/>
              </a:lnSpc>
            </a:pPr>
            <a:r>
              <a:rPr lang="en-GB" sz="2400" dirty="0">
                <a:latin typeface="Arial" panose="020B0604020202020204" pitchFamily="34" charset="0"/>
                <a:cs typeface="Arial" panose="020B0604020202020204" pitchFamily="34" charset="0"/>
              </a:rPr>
              <a:t>Enventure Research was commissioned to independently analyse and report on the findings.</a:t>
            </a:r>
          </a:p>
          <a:p>
            <a:pPr algn="just">
              <a:lnSpc>
                <a:spcPct val="134000"/>
              </a:lnSpc>
            </a:pPr>
            <a:r>
              <a:rPr lang="en-GB" sz="2400" dirty="0">
                <a:latin typeface="Arial" panose="020B0604020202020204" pitchFamily="34" charset="0"/>
                <a:cs typeface="Arial" panose="020B0604020202020204" pitchFamily="34" charset="0"/>
              </a:rPr>
              <a:t>In total, 2,274 valid responses were received from Year 5 pupils from 64 schools. </a:t>
            </a:r>
          </a:p>
          <a:p>
            <a:pPr algn="just">
              <a:lnSpc>
                <a:spcPct val="134000"/>
              </a:lnSpc>
            </a:pPr>
            <a:r>
              <a:rPr lang="en-GB" sz="2400" dirty="0">
                <a:latin typeface="Arial" panose="020B0604020202020204" pitchFamily="34" charset="0"/>
                <a:cs typeface="Arial" panose="020B0604020202020204" pitchFamily="34" charset="0"/>
              </a:rPr>
              <a:t>This report details responses from Year 5 pupils.</a:t>
            </a:r>
          </a:p>
          <a:p>
            <a:pPr>
              <a:lnSpc>
                <a:spcPct val="134000"/>
              </a:lnSpc>
            </a:pPr>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3</a:t>
            </a:fld>
            <a:endParaRPr lang="en-GB"/>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5" name="Title 1">
            <a:extLst>
              <a:ext uri="{FF2B5EF4-FFF2-40B4-BE49-F238E27FC236}">
                <a16:creationId xmlns:a16="http://schemas.microsoft.com/office/drawing/2014/main" id="{D9BD8B5A-B4E3-4097-91C7-42C1CFEACB80}"/>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Introduction</a:t>
            </a:r>
          </a:p>
        </p:txBody>
      </p:sp>
      <p:pic>
        <p:nvPicPr>
          <p:cNvPr id="2" name="Picture 1" descr="A picture containing light, drawing&#10;&#10;Description automatically generated">
            <a:extLst>
              <a:ext uri="{FF2B5EF4-FFF2-40B4-BE49-F238E27FC236}">
                <a16:creationId xmlns:a16="http://schemas.microsoft.com/office/drawing/2014/main" id="{0E721FA2-2F06-4145-89D6-346FFB495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406499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30</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0" name="Table 5">
            <a:extLst>
              <a:ext uri="{FF2B5EF4-FFF2-40B4-BE49-F238E27FC236}">
                <a16:creationId xmlns:a16="http://schemas.microsoft.com/office/drawing/2014/main" id="{EBC81134-B123-4F8F-8677-FE80200B4A6C}"/>
              </a:ext>
            </a:extLst>
          </p:cNvPr>
          <p:cNvGraphicFramePr>
            <a:graphicFrameLocks noGrp="1"/>
          </p:cNvGraphicFramePr>
          <p:nvPr>
            <p:ph idx="1"/>
            <p:extLst>
              <p:ext uri="{D42A27DB-BD31-4B8C-83A1-F6EECF244321}">
                <p14:modId xmlns:p14="http://schemas.microsoft.com/office/powerpoint/2010/main" val="2432808043"/>
              </p:ext>
            </p:extLst>
          </p:nvPr>
        </p:nvGraphicFramePr>
        <p:xfrm>
          <a:off x="902368" y="1537400"/>
          <a:ext cx="8836664" cy="42445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Wellbeing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Happy with life at the moment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Feel lonely ‘some’ or ‘most’ of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82283386"/>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Not getting 9¾ of sleep or more on school night³</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973103448"/>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school work/exams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080644924"/>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the way they look</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282133988"/>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family problems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501663397"/>
                  </a:ext>
                </a:extLst>
              </a:tr>
              <a:tr h="37084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problems with friends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260841504"/>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1B7174DF-7270-43E5-9768-59A61F2F9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BB763665-3B0B-4B80-AEDD-508B36BB175B}"/>
              </a:ext>
            </a:extLst>
          </p:cNvPr>
          <p:cNvGrpSpPr/>
          <p:nvPr/>
        </p:nvGrpSpPr>
        <p:grpSpPr>
          <a:xfrm>
            <a:off x="7122750" y="693961"/>
            <a:ext cx="4844155" cy="646332"/>
            <a:chOff x="7122750" y="693961"/>
            <a:chExt cx="4844155" cy="646332"/>
          </a:xfrm>
        </p:grpSpPr>
        <p:sp>
          <p:nvSpPr>
            <p:cNvPr id="12" name="TextBox 11">
              <a:extLst>
                <a:ext uri="{FF2B5EF4-FFF2-40B4-BE49-F238E27FC236}">
                  <a16:creationId xmlns:a16="http://schemas.microsoft.com/office/drawing/2014/main" id="{F4A5A740-ECF7-4CE9-BA83-CCA0013ABB09}"/>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4" name="Rectangle 13">
              <a:extLst>
                <a:ext uri="{FF2B5EF4-FFF2-40B4-BE49-F238E27FC236}">
                  <a16:creationId xmlns:a16="http://schemas.microsoft.com/office/drawing/2014/main" id="{54792ADA-B062-4178-BDAB-FA02AF3C88D5}"/>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4D640B7-F7D7-44F1-A7F1-8849512598FA}"/>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6" name="Rectangle 15">
              <a:extLst>
                <a:ext uri="{FF2B5EF4-FFF2-40B4-BE49-F238E27FC236}">
                  <a16:creationId xmlns:a16="http://schemas.microsoft.com/office/drawing/2014/main" id="{625EA2FD-9321-4A95-BFF1-8275C971828D}"/>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9082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31</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Area² analysis</a:t>
            </a:r>
          </a:p>
        </p:txBody>
      </p:sp>
      <p:graphicFrame>
        <p:nvGraphicFramePr>
          <p:cNvPr id="8" name="Table 5">
            <a:extLst>
              <a:ext uri="{FF2B5EF4-FFF2-40B4-BE49-F238E27FC236}">
                <a16:creationId xmlns:a16="http://schemas.microsoft.com/office/drawing/2014/main" id="{0A33900E-DACA-4235-A172-5E525C5A5DD7}"/>
              </a:ext>
            </a:extLst>
          </p:cNvPr>
          <p:cNvGraphicFramePr>
            <a:graphicFrameLocks noGrp="1"/>
          </p:cNvGraphicFramePr>
          <p:nvPr>
            <p:ph idx="1"/>
            <p:extLst>
              <p:ext uri="{D42A27DB-BD31-4B8C-83A1-F6EECF244321}">
                <p14:modId xmlns:p14="http://schemas.microsoft.com/office/powerpoint/2010/main" val="3550745412"/>
              </p:ext>
            </p:extLst>
          </p:nvPr>
        </p:nvGraphicFramePr>
        <p:xfrm>
          <a:off x="902368" y="1495543"/>
          <a:ext cx="8943392" cy="4097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Wellbeing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Happy with life at the moment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72%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71%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Feel lonely ‘some’ or ‘most’ of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82283386"/>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Not getting 9¾  hours of sleep or more on school night³</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1913382354"/>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school work/exams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1417374665"/>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the way they look</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154652606"/>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family problems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21%</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1700665106"/>
                  </a:ext>
                </a:extLst>
              </a:tr>
              <a:tr h="432000">
                <a:tc>
                  <a:txBody>
                    <a:bodyPr/>
                    <a:lstStyle/>
                    <a:p>
                      <a:r>
                        <a:rPr lang="en-GB" sz="1200" dirty="0">
                          <a:solidFill>
                            <a:schemeClr val="tx1"/>
                          </a:solidFill>
                          <a:latin typeface="Arial" panose="020B0604020202020204" pitchFamily="34" charset="0"/>
                          <a:cs typeface="Arial" panose="020B0604020202020204" pitchFamily="34" charset="0"/>
                        </a:rPr>
                        <a:t>Worry ‘quite a lot’ or ‘a lot’ about problems with friends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55190279"/>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507D3572-BCD1-4518-B211-4511F3D48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FBE86E95-0AE6-44C4-B301-2450DCBE4E0B}"/>
              </a:ext>
            </a:extLst>
          </p:cNvPr>
          <p:cNvGrpSpPr/>
          <p:nvPr/>
        </p:nvGrpSpPr>
        <p:grpSpPr>
          <a:xfrm>
            <a:off x="7122750" y="693961"/>
            <a:ext cx="4844155" cy="646332"/>
            <a:chOff x="7122750" y="693961"/>
            <a:chExt cx="4844155" cy="646332"/>
          </a:xfrm>
        </p:grpSpPr>
        <p:sp>
          <p:nvSpPr>
            <p:cNvPr id="11" name="TextBox 10">
              <a:extLst>
                <a:ext uri="{FF2B5EF4-FFF2-40B4-BE49-F238E27FC236}">
                  <a16:creationId xmlns:a16="http://schemas.microsoft.com/office/drawing/2014/main" id="{8775091D-1C8F-494E-AC78-8F20893F0BB3}"/>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2" name="Rectangle 11">
              <a:extLst>
                <a:ext uri="{FF2B5EF4-FFF2-40B4-BE49-F238E27FC236}">
                  <a16:creationId xmlns:a16="http://schemas.microsoft.com/office/drawing/2014/main" id="{0FF7F37D-DDF3-4646-84D5-BB21A6E7D9BC}"/>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22DC478-8280-4CA3-8188-3E3F11D8C32D}"/>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15" name="Rectangle 14">
              <a:extLst>
                <a:ext uri="{FF2B5EF4-FFF2-40B4-BE49-F238E27FC236}">
                  <a16:creationId xmlns:a16="http://schemas.microsoft.com/office/drawing/2014/main" id="{09FAF3A9-4E5A-44CA-93CF-61DFBCC99EE1}"/>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21353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32</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Wellbeing</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Trend analysis</a:t>
            </a:r>
          </a:p>
        </p:txBody>
      </p:sp>
      <p:cxnSp>
        <p:nvCxnSpPr>
          <p:cNvPr id="6" name="Straight Connector 5">
            <a:extLst>
              <a:ext uri="{FF2B5EF4-FFF2-40B4-BE49-F238E27FC236}">
                <a16:creationId xmlns:a16="http://schemas.microsoft.com/office/drawing/2014/main" id="{C434F1DA-33EF-4D16-A2B1-168E550FE67F}"/>
              </a:ext>
            </a:extLst>
          </p:cNvPr>
          <p:cNvCxnSpPr>
            <a:cxnSpLocks/>
          </p:cNvCxnSpPr>
          <p:nvPr/>
        </p:nvCxnSpPr>
        <p:spPr>
          <a:xfrm>
            <a:off x="6005622" y="1289601"/>
            <a:ext cx="0" cy="4662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A0301-81D3-436E-BC46-3682E7FB77DA}"/>
              </a:ext>
            </a:extLst>
          </p:cNvPr>
          <p:cNvCxnSpPr>
            <a:cxnSpLocks/>
          </p:cNvCxnSpPr>
          <p:nvPr/>
        </p:nvCxnSpPr>
        <p:spPr>
          <a:xfrm>
            <a:off x="2168941" y="3688513"/>
            <a:ext cx="7644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147A7E1-47B3-421B-A267-70D4B0C3D993}"/>
              </a:ext>
            </a:extLst>
          </p:cNvPr>
          <p:cNvSpPr txBox="1"/>
          <p:nvPr/>
        </p:nvSpPr>
        <p:spPr>
          <a:xfrm>
            <a:off x="6078625" y="1383635"/>
            <a:ext cx="3966329"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Worry ‘quite a lot’ or ‘a lot’ about school work / exams</a:t>
            </a:r>
          </a:p>
        </p:txBody>
      </p:sp>
      <p:sp>
        <p:nvSpPr>
          <p:cNvPr id="12" name="TextBox 11">
            <a:extLst>
              <a:ext uri="{FF2B5EF4-FFF2-40B4-BE49-F238E27FC236}">
                <a16:creationId xmlns:a16="http://schemas.microsoft.com/office/drawing/2014/main" id="{6D83ED1A-6F3D-4B03-89C9-01DB69B59DD2}"/>
              </a:ext>
            </a:extLst>
          </p:cNvPr>
          <p:cNvSpPr txBox="1"/>
          <p:nvPr/>
        </p:nvSpPr>
        <p:spPr>
          <a:xfrm>
            <a:off x="1970176" y="1383635"/>
            <a:ext cx="4095459"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Worry ‘quite a lot’ or ‘a lot’ about money problems</a:t>
            </a:r>
          </a:p>
        </p:txBody>
      </p:sp>
      <p:sp>
        <p:nvSpPr>
          <p:cNvPr id="14" name="TextBox 13">
            <a:extLst>
              <a:ext uri="{FF2B5EF4-FFF2-40B4-BE49-F238E27FC236}">
                <a16:creationId xmlns:a16="http://schemas.microsoft.com/office/drawing/2014/main" id="{59A842FB-0665-4306-AD75-D0BC5099B1EF}"/>
              </a:ext>
            </a:extLst>
          </p:cNvPr>
          <p:cNvSpPr txBox="1"/>
          <p:nvPr/>
        </p:nvSpPr>
        <p:spPr>
          <a:xfrm>
            <a:off x="2108690" y="3780905"/>
            <a:ext cx="3831233"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Worry ‘quite a lot’ or ‘a lot’ about family problems</a:t>
            </a:r>
          </a:p>
        </p:txBody>
      </p:sp>
      <p:sp>
        <p:nvSpPr>
          <p:cNvPr id="15" name="TextBox 14">
            <a:extLst>
              <a:ext uri="{FF2B5EF4-FFF2-40B4-BE49-F238E27FC236}">
                <a16:creationId xmlns:a16="http://schemas.microsoft.com/office/drawing/2014/main" id="{15B41FE0-B39B-430A-8213-43F07F32E545}"/>
              </a:ext>
            </a:extLst>
          </p:cNvPr>
          <p:cNvSpPr txBox="1"/>
          <p:nvPr/>
        </p:nvSpPr>
        <p:spPr>
          <a:xfrm>
            <a:off x="6087397" y="3749859"/>
            <a:ext cx="3914370"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Worry ‘quite a lot’ or ‘a lot’ about the way you look</a:t>
            </a:r>
          </a:p>
        </p:txBody>
      </p:sp>
      <p:graphicFrame>
        <p:nvGraphicFramePr>
          <p:cNvPr id="17" name="Chart 16">
            <a:extLst>
              <a:ext uri="{FF2B5EF4-FFF2-40B4-BE49-F238E27FC236}">
                <a16:creationId xmlns:a16="http://schemas.microsoft.com/office/drawing/2014/main" id="{CD00D31D-4DE2-4743-A4FD-6B589A471425}"/>
              </a:ext>
            </a:extLst>
          </p:cNvPr>
          <p:cNvGraphicFramePr/>
          <p:nvPr>
            <p:extLst>
              <p:ext uri="{D42A27DB-BD31-4B8C-83A1-F6EECF244321}">
                <p14:modId xmlns:p14="http://schemas.microsoft.com/office/powerpoint/2010/main" val="2937917270"/>
              </p:ext>
            </p:extLst>
          </p:nvPr>
        </p:nvGraphicFramePr>
        <p:xfrm>
          <a:off x="6044210" y="1887311"/>
          <a:ext cx="4063998" cy="18259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BF528F2-4DF5-4BDE-B2FD-F840ED031606}"/>
              </a:ext>
            </a:extLst>
          </p:cNvPr>
          <p:cNvGraphicFramePr/>
          <p:nvPr>
            <p:extLst>
              <p:ext uri="{D42A27DB-BD31-4B8C-83A1-F6EECF244321}">
                <p14:modId xmlns:p14="http://schemas.microsoft.com/office/powerpoint/2010/main" val="1376235383"/>
              </p:ext>
            </p:extLst>
          </p:nvPr>
        </p:nvGraphicFramePr>
        <p:xfrm>
          <a:off x="1889716" y="1874778"/>
          <a:ext cx="4063998" cy="18259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84C568BA-F4B1-4976-9E72-21F8992B61DA}"/>
              </a:ext>
            </a:extLst>
          </p:cNvPr>
          <p:cNvGraphicFramePr/>
          <p:nvPr>
            <p:extLst>
              <p:ext uri="{D42A27DB-BD31-4B8C-83A1-F6EECF244321}">
                <p14:modId xmlns:p14="http://schemas.microsoft.com/office/powerpoint/2010/main" val="957995385"/>
              </p:ext>
            </p:extLst>
          </p:nvPr>
        </p:nvGraphicFramePr>
        <p:xfrm>
          <a:off x="2060672" y="4241358"/>
          <a:ext cx="4063998" cy="18259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C3B66630-49E8-4D30-A293-E258DE97B8F9}"/>
              </a:ext>
            </a:extLst>
          </p:cNvPr>
          <p:cNvGraphicFramePr/>
          <p:nvPr>
            <p:extLst>
              <p:ext uri="{D42A27DB-BD31-4B8C-83A1-F6EECF244321}">
                <p14:modId xmlns:p14="http://schemas.microsoft.com/office/powerpoint/2010/main" val="2670820367"/>
              </p:ext>
            </p:extLst>
          </p:nvPr>
        </p:nvGraphicFramePr>
        <p:xfrm>
          <a:off x="6013398" y="4236704"/>
          <a:ext cx="4063998" cy="1825978"/>
        </p:xfrm>
        <a:graphic>
          <a:graphicData uri="http://schemas.openxmlformats.org/drawingml/2006/chart">
            <c:chart xmlns:c="http://schemas.openxmlformats.org/drawingml/2006/chart" xmlns:r="http://schemas.openxmlformats.org/officeDocument/2006/relationships" r:id="rId6"/>
          </a:graphicData>
        </a:graphic>
      </p:graphicFrame>
      <p:pic>
        <p:nvPicPr>
          <p:cNvPr id="2" name="Picture 1" descr="A picture containing light, drawing&#10;&#10;Description automatically generated">
            <a:extLst>
              <a:ext uri="{FF2B5EF4-FFF2-40B4-BE49-F238E27FC236}">
                <a16:creationId xmlns:a16="http://schemas.microsoft.com/office/drawing/2014/main" id="{62A195CB-7927-43C6-A62F-B5977AEDD4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173660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33</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Free time</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372933"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Top 5 activities to do in free time </a:t>
            </a:r>
            <a:r>
              <a:rPr lang="en-GB" sz="1600" b="1" i="1" dirty="0">
                <a:latin typeface="Arial" panose="020B0604020202020204" pitchFamily="34" charset="0"/>
                <a:cs typeface="Arial" panose="020B0604020202020204" pitchFamily="34" charset="0"/>
              </a:rPr>
              <a:t>(Overall)</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254893016"/>
              </p:ext>
            </p:extLst>
          </p:nvPr>
        </p:nvGraphicFramePr>
        <p:xfrm>
          <a:off x="214863" y="2086938"/>
          <a:ext cx="3933891" cy="3481758"/>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896A8AAB-BF88-40D0-954A-F8F7A87323C7}"/>
              </a:ext>
            </a:extLst>
          </p:cNvPr>
          <p:cNvSpPr txBox="1"/>
          <p:nvPr/>
        </p:nvSpPr>
        <p:spPr>
          <a:xfrm>
            <a:off x="4368041" y="1397606"/>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Top 5 activities to do in free time </a:t>
            </a:r>
            <a:r>
              <a:rPr lang="en-GB" sz="1600" b="1" i="1" dirty="0">
                <a:latin typeface="Arial" panose="020B0604020202020204" pitchFamily="34" charset="0"/>
                <a:cs typeface="Arial" panose="020B0604020202020204" pitchFamily="34" charset="0"/>
              </a:rPr>
              <a:t>(Males)</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27C8289-F3EE-4186-8A1C-EAA6823B50E3}"/>
              </a:ext>
            </a:extLst>
          </p:cNvPr>
          <p:cNvSpPr txBox="1"/>
          <p:nvPr/>
        </p:nvSpPr>
        <p:spPr>
          <a:xfrm>
            <a:off x="8254241" y="1391368"/>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Top 5 activities to do in free time </a:t>
            </a:r>
            <a:r>
              <a:rPr lang="en-GB" sz="1600" b="1" i="1" dirty="0">
                <a:latin typeface="Arial" panose="020B0604020202020204" pitchFamily="34" charset="0"/>
                <a:cs typeface="Arial" panose="020B0604020202020204" pitchFamily="34" charset="0"/>
              </a:rPr>
              <a:t>(Females)</a:t>
            </a:r>
            <a:endParaRPr lang="en-GB" sz="1600" b="1"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5B426EA2-0282-48F2-B07C-1249500E3CE7}"/>
              </a:ext>
            </a:extLst>
          </p:cNvPr>
          <p:cNvGraphicFramePr/>
          <p:nvPr>
            <p:extLst>
              <p:ext uri="{D42A27DB-BD31-4B8C-83A1-F6EECF244321}">
                <p14:modId xmlns:p14="http://schemas.microsoft.com/office/powerpoint/2010/main" val="2084394711"/>
              </p:ext>
            </p:extLst>
          </p:nvPr>
        </p:nvGraphicFramePr>
        <p:xfrm>
          <a:off x="4148754" y="2086938"/>
          <a:ext cx="3933891" cy="3481758"/>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Straight Connector 25">
            <a:extLst>
              <a:ext uri="{FF2B5EF4-FFF2-40B4-BE49-F238E27FC236}">
                <a16:creationId xmlns:a16="http://schemas.microsoft.com/office/drawing/2014/main" id="{C9920207-4B8B-4893-AAA2-33E90696EB8E}"/>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1A657101-7876-4E2A-BFC6-CC4655E058CD}"/>
              </a:ext>
            </a:extLst>
          </p:cNvPr>
          <p:cNvGraphicFramePr/>
          <p:nvPr>
            <p:extLst>
              <p:ext uri="{D42A27DB-BD31-4B8C-83A1-F6EECF244321}">
                <p14:modId xmlns:p14="http://schemas.microsoft.com/office/powerpoint/2010/main" val="1547125878"/>
              </p:ext>
            </p:extLst>
          </p:nvPr>
        </p:nvGraphicFramePr>
        <p:xfrm>
          <a:off x="8254241" y="2086938"/>
          <a:ext cx="3933891" cy="3481758"/>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92873963-CDCF-483B-94B6-E4598C825CD9}"/>
              </a:ext>
            </a:extLst>
          </p:cNvPr>
          <p:cNvSpPr txBox="1"/>
          <p:nvPr/>
        </p:nvSpPr>
        <p:spPr>
          <a:xfrm>
            <a:off x="266739"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1,926 – 1,999</a:t>
            </a:r>
          </a:p>
        </p:txBody>
      </p:sp>
      <p:sp>
        <p:nvSpPr>
          <p:cNvPr id="8" name="TextBox 7">
            <a:extLst>
              <a:ext uri="{FF2B5EF4-FFF2-40B4-BE49-F238E27FC236}">
                <a16:creationId xmlns:a16="http://schemas.microsoft.com/office/drawing/2014/main" id="{F2E88A2D-1C38-4ED8-A47D-D9E4C7388424}"/>
              </a:ext>
            </a:extLst>
          </p:cNvPr>
          <p:cNvSpPr txBox="1"/>
          <p:nvPr/>
        </p:nvSpPr>
        <p:spPr>
          <a:xfrm>
            <a:off x="4075236"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913 – 969 </a:t>
            </a:r>
          </a:p>
        </p:txBody>
      </p:sp>
      <p:sp>
        <p:nvSpPr>
          <p:cNvPr id="10" name="TextBox 9">
            <a:extLst>
              <a:ext uri="{FF2B5EF4-FFF2-40B4-BE49-F238E27FC236}">
                <a16:creationId xmlns:a16="http://schemas.microsoft.com/office/drawing/2014/main" id="{81BA8F8F-67BB-4821-A584-9B8E2DE120AC}"/>
              </a:ext>
            </a:extLst>
          </p:cNvPr>
          <p:cNvSpPr txBox="1"/>
          <p:nvPr/>
        </p:nvSpPr>
        <p:spPr>
          <a:xfrm>
            <a:off x="8124944" y="5911263"/>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993 – 1,015 </a:t>
            </a:r>
          </a:p>
        </p:txBody>
      </p:sp>
      <p:sp>
        <p:nvSpPr>
          <p:cNvPr id="11" name="Title 1">
            <a:extLst>
              <a:ext uri="{FF2B5EF4-FFF2-40B4-BE49-F238E27FC236}">
                <a16:creationId xmlns:a16="http://schemas.microsoft.com/office/drawing/2014/main" id="{1719FBD9-503C-4513-8A31-DC9194D81C6B}"/>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12" name="Picture 11" descr="A picture containing light, drawing&#10;&#10;Description automatically generated">
            <a:extLst>
              <a:ext uri="{FF2B5EF4-FFF2-40B4-BE49-F238E27FC236}">
                <a16:creationId xmlns:a16="http://schemas.microsoft.com/office/drawing/2014/main" id="{ADCACBA9-0A72-42C9-AEA1-3C0808CFE1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535568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34</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Free time</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132469" y="1410195"/>
            <a:ext cx="3890891"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Do you enjoy spending time with your family at home?</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3460058890"/>
              </p:ext>
            </p:extLst>
          </p:nvPr>
        </p:nvGraphicFramePr>
        <p:xfrm>
          <a:off x="0" y="2088746"/>
          <a:ext cx="3815837" cy="385535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896A8AAB-BF88-40D0-954A-F8F7A87323C7}"/>
              </a:ext>
            </a:extLst>
          </p:cNvPr>
          <p:cNvSpPr txBox="1"/>
          <p:nvPr/>
        </p:nvSpPr>
        <p:spPr>
          <a:xfrm>
            <a:off x="4368041" y="1397606"/>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go to the countryside in your own time?</a:t>
            </a:r>
          </a:p>
        </p:txBody>
      </p:sp>
      <p:sp>
        <p:nvSpPr>
          <p:cNvPr id="27" name="TextBox 26">
            <a:extLst>
              <a:ext uri="{FF2B5EF4-FFF2-40B4-BE49-F238E27FC236}">
                <a16:creationId xmlns:a16="http://schemas.microsoft.com/office/drawing/2014/main" id="{827C8289-F3EE-4186-8A1C-EAA6823B50E3}"/>
              </a:ext>
            </a:extLst>
          </p:cNvPr>
          <p:cNvSpPr txBox="1"/>
          <p:nvPr/>
        </p:nvSpPr>
        <p:spPr>
          <a:xfrm>
            <a:off x="8387927" y="1397605"/>
            <a:ext cx="345591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often do you read a book at home?</a:t>
            </a:r>
          </a:p>
        </p:txBody>
      </p:sp>
      <p:cxnSp>
        <p:nvCxnSpPr>
          <p:cNvPr id="26" name="Straight Connector 25">
            <a:extLst>
              <a:ext uri="{FF2B5EF4-FFF2-40B4-BE49-F238E27FC236}">
                <a16:creationId xmlns:a16="http://schemas.microsoft.com/office/drawing/2014/main" id="{C9920207-4B8B-4893-AAA2-33E90696EB8E}"/>
              </a:ext>
            </a:extLst>
          </p:cNvPr>
          <p:cNvCxnSpPr>
            <a:cxnSpLocks/>
          </p:cNvCxnSpPr>
          <p:nvPr/>
        </p:nvCxnSpPr>
        <p:spPr>
          <a:xfrm>
            <a:off x="8043247"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3414A60A-9651-4877-8F8A-EE05627B6CAA}"/>
              </a:ext>
            </a:extLst>
          </p:cNvPr>
          <p:cNvGraphicFramePr/>
          <p:nvPr>
            <p:extLst>
              <p:ext uri="{D42A27DB-BD31-4B8C-83A1-F6EECF244321}">
                <p14:modId xmlns:p14="http://schemas.microsoft.com/office/powerpoint/2010/main" val="481025035"/>
              </p:ext>
            </p:extLst>
          </p:nvPr>
        </p:nvGraphicFramePr>
        <p:xfrm>
          <a:off x="4066358" y="1982381"/>
          <a:ext cx="3933891" cy="3869779"/>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19">
            <a:extLst>
              <a:ext uri="{FF2B5EF4-FFF2-40B4-BE49-F238E27FC236}">
                <a16:creationId xmlns:a16="http://schemas.microsoft.com/office/drawing/2014/main" id="{B1D5E8C9-9DCD-4083-A8C3-DCD24AD3FB29}"/>
              </a:ext>
            </a:extLst>
          </p:cNvPr>
          <p:cNvCxnSpPr>
            <a:cxnSpLocks/>
          </p:cNvCxnSpPr>
          <p:nvPr/>
        </p:nvCxnSpPr>
        <p:spPr>
          <a:xfrm>
            <a:off x="4023360" y="1391368"/>
            <a:ext cx="0" cy="484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C8B61665-2AF7-47A6-AC43-371ECC9784C8}"/>
              </a:ext>
            </a:extLst>
          </p:cNvPr>
          <p:cNvGraphicFramePr/>
          <p:nvPr>
            <p:extLst>
              <p:ext uri="{D42A27DB-BD31-4B8C-83A1-F6EECF244321}">
                <p14:modId xmlns:p14="http://schemas.microsoft.com/office/powerpoint/2010/main" val="1440799357"/>
              </p:ext>
            </p:extLst>
          </p:nvPr>
        </p:nvGraphicFramePr>
        <p:xfrm>
          <a:off x="8086246" y="2009831"/>
          <a:ext cx="4110181" cy="362015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CB0137B3-A12A-420F-BA6E-C2268FCDED30}"/>
              </a:ext>
            </a:extLst>
          </p:cNvPr>
          <p:cNvSpPr txBox="1"/>
          <p:nvPr/>
        </p:nvSpPr>
        <p:spPr>
          <a:xfrm>
            <a:off x="8129333" y="5912271"/>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2,046</a:t>
            </a:r>
          </a:p>
        </p:txBody>
      </p:sp>
      <p:sp>
        <p:nvSpPr>
          <p:cNvPr id="11" name="TextBox 10">
            <a:extLst>
              <a:ext uri="{FF2B5EF4-FFF2-40B4-BE49-F238E27FC236}">
                <a16:creationId xmlns:a16="http://schemas.microsoft.com/office/drawing/2014/main" id="{2F105FB3-CFEB-4019-9164-2EC4A98B5533}"/>
              </a:ext>
            </a:extLst>
          </p:cNvPr>
          <p:cNvSpPr txBox="1"/>
          <p:nvPr/>
        </p:nvSpPr>
        <p:spPr>
          <a:xfrm>
            <a:off x="4109447" y="5912270"/>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1,947</a:t>
            </a:r>
          </a:p>
        </p:txBody>
      </p:sp>
      <p:sp>
        <p:nvSpPr>
          <p:cNvPr id="12" name="Title 1">
            <a:extLst>
              <a:ext uri="{FF2B5EF4-FFF2-40B4-BE49-F238E27FC236}">
                <a16:creationId xmlns:a16="http://schemas.microsoft.com/office/drawing/2014/main" id="{79F25206-2F48-4444-A6DB-9AC358E96E5D}"/>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2" name="Picture 1" descr="A picture containing light, drawing&#10;&#10;Description automatically generated">
            <a:extLst>
              <a:ext uri="{FF2B5EF4-FFF2-40B4-BE49-F238E27FC236}">
                <a16:creationId xmlns:a16="http://schemas.microsoft.com/office/drawing/2014/main" id="{967DCE44-8021-4470-A1DC-E5F7D267D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40793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35</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Free time</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BA31D393-EA73-4CA7-8831-B47C2E1A5B9B}"/>
              </a:ext>
            </a:extLst>
          </p:cNvPr>
          <p:cNvGraphicFramePr>
            <a:graphicFrameLocks noGrp="1"/>
          </p:cNvGraphicFramePr>
          <p:nvPr>
            <p:ph idx="1"/>
            <p:extLst>
              <p:ext uri="{D42A27DB-BD31-4B8C-83A1-F6EECF244321}">
                <p14:modId xmlns:p14="http://schemas.microsoft.com/office/powerpoint/2010/main" val="1260223902"/>
              </p:ext>
            </p:extLst>
          </p:nvPr>
        </p:nvGraphicFramePr>
        <p:xfrm>
          <a:off x="918410" y="1543821"/>
          <a:ext cx="8836664" cy="24157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Free-time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Enjoy spending time with family at home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‘Hardly ever’ or ‘never’ go to countryside in own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‘Never’ read a book</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2895529194"/>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4611B6C5-0C55-4E6C-BD16-2A464C95D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7" name="Group 16">
            <a:extLst>
              <a:ext uri="{FF2B5EF4-FFF2-40B4-BE49-F238E27FC236}">
                <a16:creationId xmlns:a16="http://schemas.microsoft.com/office/drawing/2014/main" id="{5C876A6C-CBAF-4359-8CA4-9B933C8747AC}"/>
              </a:ext>
            </a:extLst>
          </p:cNvPr>
          <p:cNvGrpSpPr/>
          <p:nvPr/>
        </p:nvGrpSpPr>
        <p:grpSpPr>
          <a:xfrm>
            <a:off x="985209" y="4667847"/>
            <a:ext cx="4844155" cy="646332"/>
            <a:chOff x="7122750" y="693961"/>
            <a:chExt cx="4844155" cy="646332"/>
          </a:xfrm>
        </p:grpSpPr>
        <p:sp>
          <p:nvSpPr>
            <p:cNvPr id="18" name="TextBox 17">
              <a:extLst>
                <a:ext uri="{FF2B5EF4-FFF2-40B4-BE49-F238E27FC236}">
                  <a16:creationId xmlns:a16="http://schemas.microsoft.com/office/drawing/2014/main" id="{C017652B-3EB4-4A24-9B65-01DD649BA1B1}"/>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9" name="Rectangle 18">
              <a:extLst>
                <a:ext uri="{FF2B5EF4-FFF2-40B4-BE49-F238E27FC236}">
                  <a16:creationId xmlns:a16="http://schemas.microsoft.com/office/drawing/2014/main" id="{8279278F-6F48-4EA8-99FC-2C7E9CE5AFF3}"/>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D3FADB0-3722-4C5C-B81D-FD2F61E621E0}"/>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1" name="Rectangle 20">
              <a:extLst>
                <a:ext uri="{FF2B5EF4-FFF2-40B4-BE49-F238E27FC236}">
                  <a16:creationId xmlns:a16="http://schemas.microsoft.com/office/drawing/2014/main" id="{C17313FB-F587-405B-B792-15877BE41226}"/>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03063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36</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Free time</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Area² analysis</a:t>
            </a:r>
          </a:p>
        </p:txBody>
      </p:sp>
      <p:graphicFrame>
        <p:nvGraphicFramePr>
          <p:cNvPr id="10" name="Table 5">
            <a:extLst>
              <a:ext uri="{FF2B5EF4-FFF2-40B4-BE49-F238E27FC236}">
                <a16:creationId xmlns:a16="http://schemas.microsoft.com/office/drawing/2014/main" id="{DFC162B2-0878-43EF-85D0-FE451E1B7D41}"/>
              </a:ext>
            </a:extLst>
          </p:cNvPr>
          <p:cNvGraphicFramePr>
            <a:graphicFrameLocks noGrp="1"/>
          </p:cNvGraphicFramePr>
          <p:nvPr>
            <p:ph idx="1"/>
            <p:extLst>
              <p:ext uri="{D42A27DB-BD31-4B8C-83A1-F6EECF244321}">
                <p14:modId xmlns:p14="http://schemas.microsoft.com/office/powerpoint/2010/main" val="2655488417"/>
              </p:ext>
            </p:extLst>
          </p:nvPr>
        </p:nvGraphicFramePr>
        <p:xfrm>
          <a:off x="902368" y="1495004"/>
          <a:ext cx="8943392" cy="248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Free-time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Enjoy spending time with family at home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solidFill>
                      <a:srgbClr val="C000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96%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solidFill>
                      <a:srgbClr val="669900"/>
                    </a:solidFill>
                  </a:tcPr>
                </a:tc>
                <a:extLst>
                  <a:ext uri="{0D108BD9-81ED-4DB2-BD59-A6C34878D82A}">
                    <a16:rowId xmlns:a16="http://schemas.microsoft.com/office/drawing/2014/main" val="268101711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‘Hardly ever’ or ‘never’ go to countryside in own time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‘Never’ read a book</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12%</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000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11%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669900"/>
                    </a:solidFill>
                  </a:tcPr>
                </a:tc>
                <a:extLst>
                  <a:ext uri="{0D108BD9-81ED-4DB2-BD59-A6C34878D82A}">
                    <a16:rowId xmlns:a16="http://schemas.microsoft.com/office/drawing/2014/main" val="3419536770"/>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01587383-0108-4FB8-958C-B1D81B545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7" name="Group 16">
            <a:extLst>
              <a:ext uri="{FF2B5EF4-FFF2-40B4-BE49-F238E27FC236}">
                <a16:creationId xmlns:a16="http://schemas.microsoft.com/office/drawing/2014/main" id="{948FC040-8D57-4B2E-913F-AE5182D2076D}"/>
              </a:ext>
            </a:extLst>
          </p:cNvPr>
          <p:cNvGrpSpPr/>
          <p:nvPr/>
        </p:nvGrpSpPr>
        <p:grpSpPr>
          <a:xfrm>
            <a:off x="985209" y="4667847"/>
            <a:ext cx="4844155" cy="646332"/>
            <a:chOff x="7122750" y="693961"/>
            <a:chExt cx="4844155" cy="646332"/>
          </a:xfrm>
        </p:grpSpPr>
        <p:sp>
          <p:nvSpPr>
            <p:cNvPr id="18" name="TextBox 17">
              <a:extLst>
                <a:ext uri="{FF2B5EF4-FFF2-40B4-BE49-F238E27FC236}">
                  <a16:creationId xmlns:a16="http://schemas.microsoft.com/office/drawing/2014/main" id="{87838D20-52D6-49E6-AAC5-B33A8180CA77}"/>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better than other percentage(s) in group</a:t>
              </a:r>
            </a:p>
          </p:txBody>
        </p:sp>
        <p:sp>
          <p:nvSpPr>
            <p:cNvPr id="19" name="Rectangle 18">
              <a:extLst>
                <a:ext uri="{FF2B5EF4-FFF2-40B4-BE49-F238E27FC236}">
                  <a16:creationId xmlns:a16="http://schemas.microsoft.com/office/drawing/2014/main" id="{97C6674A-3237-450A-8A48-595209120D3C}"/>
                </a:ext>
              </a:extLst>
            </p:cNvPr>
            <p:cNvSpPr/>
            <p:nvPr/>
          </p:nvSpPr>
          <p:spPr>
            <a:xfrm>
              <a:off x="9629798" y="834993"/>
              <a:ext cx="497791" cy="4168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E3C8E1F-9630-4E08-8D65-A43A6CBA175A}"/>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worse than other percentage(s) in group</a:t>
              </a:r>
            </a:p>
          </p:txBody>
        </p:sp>
        <p:sp>
          <p:nvSpPr>
            <p:cNvPr id="21" name="Rectangle 20">
              <a:extLst>
                <a:ext uri="{FF2B5EF4-FFF2-40B4-BE49-F238E27FC236}">
                  <a16:creationId xmlns:a16="http://schemas.microsoft.com/office/drawing/2014/main" id="{D8B240C5-9DA4-4B11-AA26-76FF72A43AED}"/>
                </a:ext>
              </a:extLst>
            </p:cNvPr>
            <p:cNvSpPr/>
            <p:nvPr/>
          </p:nvSpPr>
          <p:spPr>
            <a:xfrm>
              <a:off x="7122750" y="834993"/>
              <a:ext cx="497791" cy="41684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24599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37</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Social media and the internet</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extBox 2">
            <a:extLst>
              <a:ext uri="{FF2B5EF4-FFF2-40B4-BE49-F238E27FC236}">
                <a16:creationId xmlns:a16="http://schemas.microsoft.com/office/drawing/2014/main" id="{3D344DF7-AA16-4B47-B5BF-747AB7CDAB39}"/>
              </a:ext>
            </a:extLst>
          </p:cNvPr>
          <p:cNvSpPr txBox="1"/>
          <p:nvPr/>
        </p:nvSpPr>
        <p:spPr>
          <a:xfrm>
            <a:off x="4152908" y="1477921"/>
            <a:ext cx="4457692"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Top 5 social media apps/sites used</a:t>
            </a:r>
          </a:p>
        </p:txBody>
      </p:sp>
      <p:graphicFrame>
        <p:nvGraphicFramePr>
          <p:cNvPr id="5" name="Chart 4">
            <a:extLst>
              <a:ext uri="{FF2B5EF4-FFF2-40B4-BE49-F238E27FC236}">
                <a16:creationId xmlns:a16="http://schemas.microsoft.com/office/drawing/2014/main" id="{5EE9DEAF-847D-430C-88A1-978D159EE8DF}"/>
              </a:ext>
            </a:extLst>
          </p:cNvPr>
          <p:cNvGraphicFramePr/>
          <p:nvPr>
            <p:extLst>
              <p:ext uri="{D42A27DB-BD31-4B8C-83A1-F6EECF244321}">
                <p14:modId xmlns:p14="http://schemas.microsoft.com/office/powerpoint/2010/main" val="3683446244"/>
              </p:ext>
            </p:extLst>
          </p:nvPr>
        </p:nvGraphicFramePr>
        <p:xfrm>
          <a:off x="3034055" y="1959393"/>
          <a:ext cx="5235301" cy="37966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90943C2-34E7-4FD6-9A6A-572998AAA422}"/>
              </a:ext>
            </a:extLst>
          </p:cNvPr>
          <p:cNvSpPr txBox="1"/>
          <p:nvPr/>
        </p:nvSpPr>
        <p:spPr>
          <a:xfrm>
            <a:off x="3015389" y="5977927"/>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2,025</a:t>
            </a:r>
          </a:p>
        </p:txBody>
      </p:sp>
      <p:sp>
        <p:nvSpPr>
          <p:cNvPr id="11" name="Title 1">
            <a:extLst>
              <a:ext uri="{FF2B5EF4-FFF2-40B4-BE49-F238E27FC236}">
                <a16:creationId xmlns:a16="http://schemas.microsoft.com/office/drawing/2014/main" id="{3A431F9D-93B8-48FD-8BEA-8A4B9D949A91}"/>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7" name="Picture 6" descr="A picture containing light, drawing&#10;&#10;Description automatically generated">
            <a:extLst>
              <a:ext uri="{FF2B5EF4-FFF2-40B4-BE49-F238E27FC236}">
                <a16:creationId xmlns:a16="http://schemas.microsoft.com/office/drawing/2014/main" id="{9A986F04-EFC9-41F3-AFCE-CB1F66FEC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669457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38</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Social media and the internet</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BA31D393-EA73-4CA7-8831-B47C2E1A5B9B}"/>
              </a:ext>
            </a:extLst>
          </p:cNvPr>
          <p:cNvGraphicFramePr>
            <a:graphicFrameLocks noGrp="1"/>
          </p:cNvGraphicFramePr>
          <p:nvPr>
            <p:ph idx="1"/>
            <p:extLst>
              <p:ext uri="{D42A27DB-BD31-4B8C-83A1-F6EECF244321}">
                <p14:modId xmlns:p14="http://schemas.microsoft.com/office/powerpoint/2010/main" val="1933196734"/>
              </p:ext>
            </p:extLst>
          </p:nvPr>
        </p:nvGraphicFramePr>
        <p:xfrm>
          <a:off x="918410" y="1543821"/>
          <a:ext cx="8836664" cy="33301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Social media and the internet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Use You Tube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90%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4122896888"/>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Use online gaming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77%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Use </a:t>
                      </a:r>
                      <a:r>
                        <a:rPr lang="en-GB" sz="1200" dirty="0" err="1">
                          <a:solidFill>
                            <a:schemeClr val="tx1"/>
                          </a:solidFill>
                          <a:latin typeface="Arial" panose="020B0604020202020204" pitchFamily="34" charset="0"/>
                          <a:cs typeface="Arial" panose="020B0604020202020204" pitchFamily="34" charset="0"/>
                        </a:rPr>
                        <a:t>TikTok</a:t>
                      </a:r>
                      <a:endParaRPr lang="en-GB" sz="12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44%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1487459466"/>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Use Snapchat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28%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36%</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extLst>
                  <a:ext uri="{0D108BD9-81ED-4DB2-BD59-A6C34878D82A}">
                    <a16:rowId xmlns:a16="http://schemas.microsoft.com/office/drawing/2014/main" val="3842515836"/>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Use Instagram</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20%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18%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extLst>
                  <a:ext uri="{0D108BD9-81ED-4DB2-BD59-A6C34878D82A}">
                    <a16:rowId xmlns:a16="http://schemas.microsoft.com/office/drawing/2014/main" val="2895529194"/>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FAB6922B-2820-45B2-B4D2-C6B816E3C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E03031A0-FC48-4E75-8E31-9765F8B10064}"/>
              </a:ext>
            </a:extLst>
          </p:cNvPr>
          <p:cNvGrpSpPr/>
          <p:nvPr/>
        </p:nvGrpSpPr>
        <p:grpSpPr>
          <a:xfrm>
            <a:off x="985209" y="5161814"/>
            <a:ext cx="4844155" cy="646332"/>
            <a:chOff x="7122750" y="693961"/>
            <a:chExt cx="4844155" cy="646332"/>
          </a:xfrm>
        </p:grpSpPr>
        <p:sp>
          <p:nvSpPr>
            <p:cNvPr id="12" name="TextBox 11">
              <a:extLst>
                <a:ext uri="{FF2B5EF4-FFF2-40B4-BE49-F238E27FC236}">
                  <a16:creationId xmlns:a16="http://schemas.microsoft.com/office/drawing/2014/main" id="{4C5401B0-DA2C-4595-AC09-199EABEE218A}"/>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higher than other percentage(s) in group</a:t>
              </a:r>
            </a:p>
          </p:txBody>
        </p:sp>
        <p:sp>
          <p:nvSpPr>
            <p:cNvPr id="14" name="Rectangle 13">
              <a:extLst>
                <a:ext uri="{FF2B5EF4-FFF2-40B4-BE49-F238E27FC236}">
                  <a16:creationId xmlns:a16="http://schemas.microsoft.com/office/drawing/2014/main" id="{F0FB5BA2-03ED-45EE-AA10-29ACE59523EC}"/>
                </a:ext>
              </a:extLst>
            </p:cNvPr>
            <p:cNvSpPr/>
            <p:nvPr/>
          </p:nvSpPr>
          <p:spPr>
            <a:xfrm>
              <a:off x="9629798" y="834993"/>
              <a:ext cx="497791" cy="416844"/>
            </a:xfrm>
            <a:prstGeom prst="rect">
              <a:avLst/>
            </a:prstGeom>
            <a:solidFill>
              <a:srgbClr val="CAA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FE97EB0-D456-4CCA-AA78-C964323C0CDE}"/>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lower than other percentage(s) in group</a:t>
              </a:r>
            </a:p>
          </p:txBody>
        </p:sp>
        <p:sp>
          <p:nvSpPr>
            <p:cNvPr id="16" name="Rectangle 15">
              <a:extLst>
                <a:ext uri="{FF2B5EF4-FFF2-40B4-BE49-F238E27FC236}">
                  <a16:creationId xmlns:a16="http://schemas.microsoft.com/office/drawing/2014/main" id="{C0DE195D-E33E-4582-ADFC-CDE8C738406F}"/>
                </a:ext>
              </a:extLst>
            </p:cNvPr>
            <p:cNvSpPr/>
            <p:nvPr/>
          </p:nvSpPr>
          <p:spPr>
            <a:xfrm>
              <a:off x="7122750" y="834993"/>
              <a:ext cx="497791" cy="4168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64907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39</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Social media and the internet</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Area² analysis</a:t>
            </a:r>
          </a:p>
        </p:txBody>
      </p:sp>
      <p:graphicFrame>
        <p:nvGraphicFramePr>
          <p:cNvPr id="10" name="Table 5">
            <a:extLst>
              <a:ext uri="{FF2B5EF4-FFF2-40B4-BE49-F238E27FC236}">
                <a16:creationId xmlns:a16="http://schemas.microsoft.com/office/drawing/2014/main" id="{DFC162B2-0878-43EF-85D0-FE451E1B7D41}"/>
              </a:ext>
            </a:extLst>
          </p:cNvPr>
          <p:cNvGraphicFramePr>
            <a:graphicFrameLocks noGrp="1"/>
          </p:cNvGraphicFramePr>
          <p:nvPr>
            <p:ph idx="1"/>
            <p:extLst>
              <p:ext uri="{D42A27DB-BD31-4B8C-83A1-F6EECF244321}">
                <p14:modId xmlns:p14="http://schemas.microsoft.com/office/powerpoint/2010/main" val="27277403"/>
              </p:ext>
            </p:extLst>
          </p:nvPr>
        </p:nvGraphicFramePr>
        <p:xfrm>
          <a:off x="902368" y="1495004"/>
          <a:ext cx="8943392" cy="342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Social media and the internet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Use You Tube</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89%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90%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88%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12700" cap="flat" cmpd="sng" algn="ctr">
                      <a:solidFill>
                        <a:srgbClr val="CAAFFF"/>
                      </a:solidFill>
                      <a:prstDash val="solid"/>
                      <a:round/>
                      <a:headEnd type="none" w="med" len="med"/>
                      <a:tailEnd type="none" w="med" len="med"/>
                    </a:lnB>
                    <a:noFill/>
                  </a:tcPr>
                </a:tc>
                <a:extLst>
                  <a:ext uri="{0D108BD9-81ED-4DB2-BD59-A6C34878D82A}">
                    <a16:rowId xmlns:a16="http://schemas.microsoft.com/office/drawing/2014/main" val="268101711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Use online gaming</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64%</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60%</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12700" cap="flat" cmpd="sng" algn="ctr">
                      <a:solidFill>
                        <a:srgbClr val="CAAFFF"/>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extLst>
                  <a:ext uri="{0D108BD9-81ED-4DB2-BD59-A6C34878D82A}">
                    <a16:rowId xmlns:a16="http://schemas.microsoft.com/office/drawing/2014/main" val="4122896888"/>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Use </a:t>
                      </a:r>
                      <a:r>
                        <a:rPr lang="en-GB" sz="1200" dirty="0" err="1">
                          <a:solidFill>
                            <a:schemeClr val="tx1"/>
                          </a:solidFill>
                          <a:latin typeface="Arial" panose="020B0604020202020204" pitchFamily="34" charset="0"/>
                          <a:cs typeface="Arial" panose="020B0604020202020204" pitchFamily="34" charset="0"/>
                        </a:rPr>
                        <a:t>TikTok</a:t>
                      </a:r>
                      <a:endParaRPr lang="en-GB" sz="12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extLst>
                  <a:ext uri="{0D108BD9-81ED-4DB2-BD59-A6C34878D82A}">
                    <a16:rowId xmlns:a16="http://schemas.microsoft.com/office/drawing/2014/main" val="404961705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Use Snapchat</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37%</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32%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42%</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34%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extLst>
                  <a:ext uri="{0D108BD9-81ED-4DB2-BD59-A6C34878D82A}">
                    <a16:rowId xmlns:a16="http://schemas.microsoft.com/office/drawing/2014/main" val="438595476"/>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Use Instagram</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23%</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16%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26%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19%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0F160087-A88C-4DB5-9AC0-0F1B3B608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9E074116-D18D-4484-B750-7F91C96BFA41}"/>
              </a:ext>
            </a:extLst>
          </p:cNvPr>
          <p:cNvGrpSpPr/>
          <p:nvPr/>
        </p:nvGrpSpPr>
        <p:grpSpPr>
          <a:xfrm>
            <a:off x="985209" y="5139437"/>
            <a:ext cx="4844155" cy="646332"/>
            <a:chOff x="7122750" y="693961"/>
            <a:chExt cx="4844155" cy="646332"/>
          </a:xfrm>
        </p:grpSpPr>
        <p:sp>
          <p:nvSpPr>
            <p:cNvPr id="12" name="TextBox 11">
              <a:extLst>
                <a:ext uri="{FF2B5EF4-FFF2-40B4-BE49-F238E27FC236}">
                  <a16:creationId xmlns:a16="http://schemas.microsoft.com/office/drawing/2014/main" id="{F49B2711-318D-4EA6-9E8B-1A7EB3F14219}"/>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higher than other percentage(s) in group</a:t>
              </a:r>
            </a:p>
          </p:txBody>
        </p:sp>
        <p:sp>
          <p:nvSpPr>
            <p:cNvPr id="14" name="Rectangle 13">
              <a:extLst>
                <a:ext uri="{FF2B5EF4-FFF2-40B4-BE49-F238E27FC236}">
                  <a16:creationId xmlns:a16="http://schemas.microsoft.com/office/drawing/2014/main" id="{5924FD70-CF4E-4E86-BE30-7C4E48F726EC}"/>
                </a:ext>
              </a:extLst>
            </p:cNvPr>
            <p:cNvSpPr/>
            <p:nvPr/>
          </p:nvSpPr>
          <p:spPr>
            <a:xfrm>
              <a:off x="9629798" y="834993"/>
              <a:ext cx="497791" cy="416844"/>
            </a:xfrm>
            <a:prstGeom prst="rect">
              <a:avLst/>
            </a:prstGeom>
            <a:solidFill>
              <a:srgbClr val="CAA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9333828-E955-43ED-BE79-F7B01CE8A1E1}"/>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lower than other percentage(s) in group</a:t>
              </a:r>
            </a:p>
          </p:txBody>
        </p:sp>
        <p:sp>
          <p:nvSpPr>
            <p:cNvPr id="16" name="Rectangle 15">
              <a:extLst>
                <a:ext uri="{FF2B5EF4-FFF2-40B4-BE49-F238E27FC236}">
                  <a16:creationId xmlns:a16="http://schemas.microsoft.com/office/drawing/2014/main" id="{C40D550E-24AD-4239-93B2-DB49873680AD}"/>
                </a:ext>
              </a:extLst>
            </p:cNvPr>
            <p:cNvSpPr/>
            <p:nvPr/>
          </p:nvSpPr>
          <p:spPr>
            <a:xfrm>
              <a:off x="7122750" y="834993"/>
              <a:ext cx="497791" cy="4168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212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9F8CE-CDE3-4EAA-8B1E-1C544085B2CA}"/>
              </a:ext>
            </a:extLst>
          </p:cNvPr>
          <p:cNvSpPr>
            <a:spLocks noGrp="1"/>
          </p:cNvSpPr>
          <p:nvPr>
            <p:ph idx="1"/>
          </p:nvPr>
        </p:nvSpPr>
        <p:spPr>
          <a:xfrm>
            <a:off x="962526" y="1256012"/>
            <a:ext cx="10391274" cy="4920951"/>
          </a:xfrm>
        </p:spPr>
        <p:txBody>
          <a:bodyPr>
            <a:normAutofit fontScale="70000" lnSpcReduction="20000"/>
          </a:bodyPr>
          <a:lstStyle/>
          <a:p>
            <a:pPr algn="just">
              <a:lnSpc>
                <a:spcPct val="134000"/>
              </a:lnSpc>
            </a:pPr>
            <a:r>
              <a:rPr lang="en-GB" sz="2400" dirty="0">
                <a:latin typeface="Arial" panose="020B0604020202020204" pitchFamily="34" charset="0"/>
                <a:cs typeface="Arial" panose="020B0604020202020204" pitchFamily="34" charset="0"/>
              </a:rPr>
              <a:t>Some response options have been combined i.e. “Strongly agree” and “Agree” to show “Total Agree”.</a:t>
            </a:r>
          </a:p>
          <a:p>
            <a:pPr algn="just">
              <a:lnSpc>
                <a:spcPct val="134000"/>
              </a:lnSpc>
            </a:pPr>
            <a:r>
              <a:rPr lang="en-GB" sz="2400" dirty="0">
                <a:latin typeface="Arial" panose="020B0604020202020204" pitchFamily="34" charset="0"/>
                <a:cs typeface="Arial" panose="020B0604020202020204" pitchFamily="34" charset="0"/>
              </a:rPr>
              <a:t>Respondents were able to skip questions, so the base size varies between questions. </a:t>
            </a:r>
          </a:p>
          <a:p>
            <a:pPr algn="just">
              <a:lnSpc>
                <a:spcPct val="134000"/>
              </a:lnSpc>
            </a:pPr>
            <a:r>
              <a:rPr lang="en-GB" sz="2400" dirty="0">
                <a:latin typeface="Arial" panose="020B0604020202020204" pitchFamily="34" charset="0"/>
                <a:cs typeface="Arial" panose="020B0604020202020204" pitchFamily="34" charset="0"/>
              </a:rPr>
              <a:t>There are several reasons why responses in charts/tables might not add up to 100%:</a:t>
            </a:r>
          </a:p>
          <a:p>
            <a:pPr lvl="1" algn="just">
              <a:lnSpc>
                <a:spcPct val="134000"/>
              </a:lnSpc>
            </a:pPr>
            <a:r>
              <a:rPr lang="en-GB" sz="2000" dirty="0">
                <a:latin typeface="Arial" panose="020B0604020202020204" pitchFamily="34" charset="0"/>
                <a:cs typeface="Arial" panose="020B0604020202020204" pitchFamily="34" charset="0"/>
              </a:rPr>
              <a:t>Respondents might have been able to give more than one answer</a:t>
            </a:r>
          </a:p>
          <a:p>
            <a:pPr lvl="1" algn="just">
              <a:lnSpc>
                <a:spcPct val="134000"/>
              </a:lnSpc>
            </a:pPr>
            <a:r>
              <a:rPr lang="en-GB" sz="2000" dirty="0">
                <a:latin typeface="Arial" panose="020B0604020202020204" pitchFamily="34" charset="0"/>
                <a:cs typeface="Arial" panose="020B0604020202020204" pitchFamily="34" charset="0"/>
              </a:rPr>
              <a:t>Only most common responses might be shown</a:t>
            </a:r>
          </a:p>
          <a:p>
            <a:pPr lvl="1" algn="just">
              <a:lnSpc>
                <a:spcPct val="134000"/>
              </a:lnSpc>
            </a:pPr>
            <a:r>
              <a:rPr lang="en-GB" sz="2000" dirty="0">
                <a:latin typeface="Arial" panose="020B0604020202020204" pitchFamily="34" charset="0"/>
                <a:cs typeface="Arial" panose="020B0604020202020204" pitchFamily="34" charset="0"/>
              </a:rPr>
              <a:t>Individual percentages are rounded to nearest whole number</a:t>
            </a:r>
          </a:p>
          <a:p>
            <a:pPr lvl="1" algn="just">
              <a:lnSpc>
                <a:spcPct val="134000"/>
              </a:lnSpc>
            </a:pPr>
            <a:r>
              <a:rPr lang="en-GB" sz="2000" dirty="0">
                <a:latin typeface="Arial" panose="020B0604020202020204" pitchFamily="34" charset="0"/>
                <a:cs typeface="Arial" panose="020B0604020202020204" pitchFamily="34" charset="0"/>
              </a:rPr>
              <a:t>Responses of between 0% and 0.5% are shown as 0%.</a:t>
            </a:r>
          </a:p>
          <a:p>
            <a:pPr marL="228600" lvl="1" algn="just">
              <a:lnSpc>
                <a:spcPct val="134000"/>
              </a:lnSpc>
              <a:spcBef>
                <a:spcPts val="1000"/>
              </a:spcBef>
            </a:pPr>
            <a:r>
              <a:rPr lang="en-GB" dirty="0">
                <a:latin typeface="Arial" panose="020B0604020202020204" pitchFamily="34" charset="0"/>
                <a:cs typeface="Arial" panose="020B0604020202020204" pitchFamily="34" charset="0"/>
              </a:rPr>
              <a:t>In the inequality and area analysis tables red and green shading denotes statistical differences according to the z-test at 95% confidence level and highlights the inequality.</a:t>
            </a:r>
          </a:p>
          <a:p>
            <a:pPr marL="228600" lvl="1" algn="just">
              <a:lnSpc>
                <a:spcPct val="134000"/>
              </a:lnSpc>
              <a:spcBef>
                <a:spcPts val="1000"/>
              </a:spcBef>
            </a:pPr>
            <a:r>
              <a:rPr lang="en-GB" dirty="0">
                <a:latin typeface="Arial" panose="020B0604020202020204" pitchFamily="34" charset="0"/>
                <a:cs typeface="Arial" panose="020B0604020202020204" pitchFamily="34" charset="0"/>
              </a:rPr>
              <a:t>Most and least deprived cohorts have been determined using the deprivation levels for the area in which pupils’ schools are located¹.</a:t>
            </a:r>
          </a:p>
          <a:p>
            <a:pPr marL="228600" lvl="1" algn="just">
              <a:lnSpc>
                <a:spcPct val="134000"/>
              </a:lnSpc>
              <a:spcBef>
                <a:spcPts val="1000"/>
              </a:spcBef>
            </a:pPr>
            <a:r>
              <a:rPr lang="en-GB" dirty="0">
                <a:latin typeface="Arial" panose="020B0604020202020204" pitchFamily="34" charset="0"/>
                <a:cs typeface="Arial" panose="020B0604020202020204" pitchFamily="34" charset="0"/>
              </a:rPr>
              <a:t>Some comparisons have been made with the results from the Year 5 survey carried out in 2016 where the same question wording has been used.</a:t>
            </a:r>
          </a:p>
          <a:p>
            <a:pPr marL="457200" lvl="1" indent="0">
              <a:lnSpc>
                <a:spcPct val="134000"/>
              </a:lnSpc>
              <a:buNone/>
            </a:pPr>
            <a:endParaRPr lang="en-GB" sz="2000" dirty="0">
              <a:latin typeface="Arial" panose="020B0604020202020204" pitchFamily="34" charset="0"/>
              <a:cs typeface="Arial" panose="020B0604020202020204" pitchFamily="34" charset="0"/>
            </a:endParaRPr>
          </a:p>
          <a:p>
            <a:pPr>
              <a:lnSpc>
                <a:spcPct val="134000"/>
              </a:lnSpc>
            </a:pPr>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4</a:t>
            </a:fld>
            <a:endParaRPr lang="en-GB"/>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5" name="Title 1">
            <a:extLst>
              <a:ext uri="{FF2B5EF4-FFF2-40B4-BE49-F238E27FC236}">
                <a16:creationId xmlns:a16="http://schemas.microsoft.com/office/drawing/2014/main" id="{379D3C2E-3BDC-474D-85D3-B7C1D82148B0}"/>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How to read the report</a:t>
            </a:r>
          </a:p>
        </p:txBody>
      </p:sp>
      <p:pic>
        <p:nvPicPr>
          <p:cNvPr id="2" name="Picture 1" descr="A picture containing light, drawing&#10;&#10;Description automatically generated">
            <a:extLst>
              <a:ext uri="{FF2B5EF4-FFF2-40B4-BE49-F238E27FC236}">
                <a16:creationId xmlns:a16="http://schemas.microsoft.com/office/drawing/2014/main" id="{A82B122E-36F9-45C4-AB58-14051262A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578094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40</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10" name="Title 1">
            <a:extLst>
              <a:ext uri="{FF2B5EF4-FFF2-40B4-BE49-F238E27FC236}">
                <a16:creationId xmlns:a16="http://schemas.microsoft.com/office/drawing/2014/main" id="{8DB89883-1E73-4B78-BEC6-042CF31807FD}"/>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Aspirations</a:t>
            </a:r>
          </a:p>
        </p:txBody>
      </p:sp>
      <p:sp>
        <p:nvSpPr>
          <p:cNvPr id="12" name="TextBox 11">
            <a:extLst>
              <a:ext uri="{FF2B5EF4-FFF2-40B4-BE49-F238E27FC236}">
                <a16:creationId xmlns:a16="http://schemas.microsoft.com/office/drawing/2014/main" id="{F7D5B2A4-1D73-4C39-9DD5-8C01EF02F42A}"/>
              </a:ext>
            </a:extLst>
          </p:cNvPr>
          <p:cNvSpPr txBox="1"/>
          <p:nvPr/>
        </p:nvSpPr>
        <p:spPr>
          <a:xfrm>
            <a:off x="2900446" y="1339990"/>
            <a:ext cx="639110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After finishing high school, what do you want to do?</a:t>
            </a:r>
          </a:p>
        </p:txBody>
      </p:sp>
      <p:graphicFrame>
        <p:nvGraphicFramePr>
          <p:cNvPr id="14" name="Chart 13">
            <a:extLst>
              <a:ext uri="{FF2B5EF4-FFF2-40B4-BE49-F238E27FC236}">
                <a16:creationId xmlns:a16="http://schemas.microsoft.com/office/drawing/2014/main" id="{CF17A1D0-4B09-434F-A325-D33F8578852D}"/>
              </a:ext>
            </a:extLst>
          </p:cNvPr>
          <p:cNvGraphicFramePr/>
          <p:nvPr>
            <p:extLst>
              <p:ext uri="{D42A27DB-BD31-4B8C-83A1-F6EECF244321}">
                <p14:modId xmlns:p14="http://schemas.microsoft.com/office/powerpoint/2010/main" val="23095980"/>
              </p:ext>
            </p:extLst>
          </p:nvPr>
        </p:nvGraphicFramePr>
        <p:xfrm>
          <a:off x="1514856" y="1871821"/>
          <a:ext cx="9162288" cy="382060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189C7C5-D2AA-4E08-8FBF-B732EA4A5940}"/>
              </a:ext>
            </a:extLst>
          </p:cNvPr>
          <p:cNvSpPr txBox="1"/>
          <p:nvPr/>
        </p:nvSpPr>
        <p:spPr>
          <a:xfrm>
            <a:off x="378705" y="5927860"/>
            <a:ext cx="3714512"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Base: 2,054</a:t>
            </a:r>
          </a:p>
        </p:txBody>
      </p:sp>
      <p:sp>
        <p:nvSpPr>
          <p:cNvPr id="3" name="Title 1">
            <a:extLst>
              <a:ext uri="{FF2B5EF4-FFF2-40B4-BE49-F238E27FC236}">
                <a16:creationId xmlns:a16="http://schemas.microsoft.com/office/drawing/2014/main" id="{966D80E9-790B-42DB-8889-AF62FF5FBF0F}"/>
              </a:ext>
            </a:extLst>
          </p:cNvPr>
          <p:cNvSpPr txBox="1">
            <a:spLocks/>
          </p:cNvSpPr>
          <p:nvPr/>
        </p:nvSpPr>
        <p:spPr>
          <a:xfrm>
            <a:off x="902208" y="568174"/>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Findings</a:t>
            </a:r>
          </a:p>
        </p:txBody>
      </p:sp>
      <p:pic>
        <p:nvPicPr>
          <p:cNvPr id="5" name="Picture 4" descr="A picture containing light, drawing&#10;&#10;Description automatically generated">
            <a:extLst>
              <a:ext uri="{FF2B5EF4-FFF2-40B4-BE49-F238E27FC236}">
                <a16:creationId xmlns:a16="http://schemas.microsoft.com/office/drawing/2014/main" id="{98D6BD1C-25C2-4E8F-A97D-0CE76E2073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4290516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41</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Aspirations</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lumMod val="95000"/>
                  </a:schemeClr>
                </a:solidFill>
                <a:highlight>
                  <a:srgbClr val="330099"/>
                </a:highlight>
                <a:latin typeface="Arial" panose="020B0604020202020204" pitchFamily="34" charset="0"/>
                <a:cs typeface="Arial" panose="020B0604020202020204" pitchFamily="34" charset="0"/>
              </a:rPr>
              <a:t>Inequality analysis</a:t>
            </a:r>
          </a:p>
        </p:txBody>
      </p:sp>
      <p:graphicFrame>
        <p:nvGraphicFramePr>
          <p:cNvPr id="11" name="Table 5">
            <a:extLst>
              <a:ext uri="{FF2B5EF4-FFF2-40B4-BE49-F238E27FC236}">
                <a16:creationId xmlns:a16="http://schemas.microsoft.com/office/drawing/2014/main" id="{BA31D393-EA73-4CA7-8831-B47C2E1A5B9B}"/>
              </a:ext>
            </a:extLst>
          </p:cNvPr>
          <p:cNvGraphicFramePr>
            <a:graphicFrameLocks noGrp="1"/>
          </p:cNvGraphicFramePr>
          <p:nvPr>
            <p:ph idx="1"/>
            <p:extLst>
              <p:ext uri="{D42A27DB-BD31-4B8C-83A1-F6EECF244321}">
                <p14:modId xmlns:p14="http://schemas.microsoft.com/office/powerpoint/2010/main" val="270726766"/>
              </p:ext>
            </p:extLst>
          </p:nvPr>
        </p:nvGraphicFramePr>
        <p:xfrm>
          <a:off x="918410" y="1610081"/>
          <a:ext cx="8836664" cy="2415784"/>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gridCol w="600424">
                  <a:extLst>
                    <a:ext uri="{9D8B030D-6E8A-4147-A177-3AD203B41FA5}">
                      <a16:colId xmlns:a16="http://schemas.microsoft.com/office/drawing/2014/main" val="3294592190"/>
                    </a:ext>
                  </a:extLst>
                </a:gridCol>
                <a:gridCol w="600424">
                  <a:extLst>
                    <a:ext uri="{9D8B030D-6E8A-4147-A177-3AD203B41FA5}">
                      <a16:colId xmlns:a16="http://schemas.microsoft.com/office/drawing/2014/main" val="3087921452"/>
                    </a:ext>
                  </a:extLst>
                </a:gridCol>
                <a:gridCol w="600424">
                  <a:extLst>
                    <a:ext uri="{9D8B030D-6E8A-4147-A177-3AD203B41FA5}">
                      <a16:colId xmlns:a16="http://schemas.microsoft.com/office/drawing/2014/main" val="663314367"/>
                    </a:ext>
                  </a:extLst>
                </a:gridCol>
                <a:gridCol w="600424">
                  <a:extLst>
                    <a:ext uri="{9D8B030D-6E8A-4147-A177-3AD203B41FA5}">
                      <a16:colId xmlns:a16="http://schemas.microsoft.com/office/drawing/2014/main" val="2031846759"/>
                    </a:ext>
                  </a:extLst>
                </a:gridCol>
                <a:gridCol w="600424">
                  <a:extLst>
                    <a:ext uri="{9D8B030D-6E8A-4147-A177-3AD203B41FA5}">
                      <a16:colId xmlns:a16="http://schemas.microsoft.com/office/drawing/2014/main" val="546325550"/>
                    </a:ext>
                  </a:extLst>
                </a:gridCol>
              </a:tblGrid>
              <a:tr h="1044184">
                <a:tc>
                  <a:txBody>
                    <a:bodyPr/>
                    <a:lstStyle/>
                    <a:p>
                      <a:r>
                        <a:rPr lang="en-GB" sz="1400" b="1" dirty="0">
                          <a:solidFill>
                            <a:schemeClr val="tx1"/>
                          </a:solidFill>
                          <a:latin typeface="Arial" panose="020B0604020202020204" pitchFamily="34" charset="0"/>
                          <a:cs typeface="Arial" panose="020B0604020202020204" pitchFamily="34" charset="0"/>
                        </a:rPr>
                        <a:t>Aspirations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Male</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Female</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Single parent family</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Other families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Young carer</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Non-carer</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Special needs</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Non-special needs</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Most deprived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Least deprived</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Want to go to university or college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50%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62%</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50%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55%</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50%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61%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53%</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61%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2895529194"/>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Want to get a job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44%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46%</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49%</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47%</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39%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extLst>
                  <a:ext uri="{0D108BD9-81ED-4DB2-BD59-A6C34878D82A}">
                    <a16:rowId xmlns:a16="http://schemas.microsoft.com/office/drawing/2014/main" val="422419153"/>
                  </a:ext>
                </a:extLst>
              </a:tr>
              <a:tr h="457200">
                <a:tc>
                  <a:txBody>
                    <a:bodyPr/>
                    <a:lstStyle/>
                    <a:p>
                      <a:r>
                        <a:rPr lang="en-GB" sz="1200" dirty="0">
                          <a:solidFill>
                            <a:schemeClr val="tx1"/>
                          </a:solidFill>
                          <a:latin typeface="Arial" panose="020B0604020202020204" pitchFamily="34" charset="0"/>
                          <a:cs typeface="Arial" panose="020B0604020202020204" pitchFamily="34" charset="0"/>
                        </a:rPr>
                        <a:t>Want to start a family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28%</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27%</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31%</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30%</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29%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extLst>
                  <a:ext uri="{0D108BD9-81ED-4DB2-BD59-A6C34878D82A}">
                    <a16:rowId xmlns:a16="http://schemas.microsoft.com/office/drawing/2014/main" val="1635866637"/>
                  </a:ext>
                </a:extLst>
              </a:tr>
            </a:tbl>
          </a:graphicData>
        </a:graphic>
      </p:graphicFrame>
      <p:pic>
        <p:nvPicPr>
          <p:cNvPr id="2" name="Picture 1" descr="A picture containing light, drawing&#10;&#10;Description automatically generated">
            <a:extLst>
              <a:ext uri="{FF2B5EF4-FFF2-40B4-BE49-F238E27FC236}">
                <a16:creationId xmlns:a16="http://schemas.microsoft.com/office/drawing/2014/main" id="{CE0558E5-07A1-45F4-8AD1-2382936CA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0" name="Group 9">
            <a:extLst>
              <a:ext uri="{FF2B5EF4-FFF2-40B4-BE49-F238E27FC236}">
                <a16:creationId xmlns:a16="http://schemas.microsoft.com/office/drawing/2014/main" id="{3CE65D3D-5A1C-4D44-A8E7-1AB15D611A0F}"/>
              </a:ext>
            </a:extLst>
          </p:cNvPr>
          <p:cNvGrpSpPr/>
          <p:nvPr/>
        </p:nvGrpSpPr>
        <p:grpSpPr>
          <a:xfrm>
            <a:off x="985209" y="4667847"/>
            <a:ext cx="4844155" cy="646332"/>
            <a:chOff x="7122750" y="693961"/>
            <a:chExt cx="4844155" cy="646332"/>
          </a:xfrm>
        </p:grpSpPr>
        <p:sp>
          <p:nvSpPr>
            <p:cNvPr id="12" name="TextBox 11">
              <a:extLst>
                <a:ext uri="{FF2B5EF4-FFF2-40B4-BE49-F238E27FC236}">
                  <a16:creationId xmlns:a16="http://schemas.microsoft.com/office/drawing/2014/main" id="{70BCB1E9-17E1-42B0-8E04-C2ACAE3D0179}"/>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higher than other percentage(s) in group</a:t>
              </a:r>
            </a:p>
          </p:txBody>
        </p:sp>
        <p:sp>
          <p:nvSpPr>
            <p:cNvPr id="14" name="Rectangle 13">
              <a:extLst>
                <a:ext uri="{FF2B5EF4-FFF2-40B4-BE49-F238E27FC236}">
                  <a16:creationId xmlns:a16="http://schemas.microsoft.com/office/drawing/2014/main" id="{2C89559C-BA37-4681-9751-979A4C19E329}"/>
                </a:ext>
              </a:extLst>
            </p:cNvPr>
            <p:cNvSpPr/>
            <p:nvPr/>
          </p:nvSpPr>
          <p:spPr>
            <a:xfrm>
              <a:off x="9629798" y="834993"/>
              <a:ext cx="497791" cy="416844"/>
            </a:xfrm>
            <a:prstGeom prst="rect">
              <a:avLst/>
            </a:prstGeom>
            <a:solidFill>
              <a:srgbClr val="CAA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352D6D6-3C51-4D30-8BBA-3EAC634C85C7}"/>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lower than other percentage(s) in group</a:t>
              </a:r>
            </a:p>
          </p:txBody>
        </p:sp>
        <p:sp>
          <p:nvSpPr>
            <p:cNvPr id="16" name="Rectangle 15">
              <a:extLst>
                <a:ext uri="{FF2B5EF4-FFF2-40B4-BE49-F238E27FC236}">
                  <a16:creationId xmlns:a16="http://schemas.microsoft.com/office/drawing/2014/main" id="{DA1D6460-D9A9-4A3D-8674-F1D28A9E35C4}"/>
                </a:ext>
              </a:extLst>
            </p:cNvPr>
            <p:cNvSpPr/>
            <p:nvPr/>
          </p:nvSpPr>
          <p:spPr>
            <a:xfrm>
              <a:off x="7122750" y="834993"/>
              <a:ext cx="497791" cy="4168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13519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A0BF3B-DF06-4A48-A367-AF76ADB8C275}"/>
              </a:ext>
            </a:extLst>
          </p:cNvPr>
          <p:cNvSpPr>
            <a:spLocks noGrp="1"/>
          </p:cNvSpPr>
          <p:nvPr>
            <p:ph type="sldNum" sz="quarter" idx="12"/>
          </p:nvPr>
        </p:nvSpPr>
        <p:spPr/>
        <p:txBody>
          <a:bodyPr/>
          <a:lstStyle/>
          <a:p>
            <a:fld id="{2AB65736-E7D2-48B3-BCE6-5F419FA2F65B}" type="slidenum">
              <a:rPr lang="en-GB" smtClean="0"/>
              <a:t>42</a:t>
            </a:fld>
            <a:endParaRPr lang="en-GB"/>
          </a:p>
        </p:txBody>
      </p:sp>
      <p:sp>
        <p:nvSpPr>
          <p:cNvPr id="9" name="Title 1">
            <a:extLst>
              <a:ext uri="{FF2B5EF4-FFF2-40B4-BE49-F238E27FC236}">
                <a16:creationId xmlns:a16="http://schemas.microsoft.com/office/drawing/2014/main" id="{EC495379-709A-4EBA-9B90-5B384886774A}"/>
              </a:ext>
            </a:extLst>
          </p:cNvPr>
          <p:cNvSpPr>
            <a:spLocks noGrp="1"/>
          </p:cNvSpPr>
          <p:nvPr>
            <p:ph type="title"/>
          </p:nvPr>
        </p:nvSpPr>
        <p:spPr>
          <a:xfrm>
            <a:off x="838200" y="-69551"/>
            <a:ext cx="10515600" cy="1325563"/>
          </a:xfrm>
        </p:spPr>
        <p:txBody>
          <a:bodyPr/>
          <a:lstStyle/>
          <a:p>
            <a:r>
              <a:rPr lang="en-GB" b="1" dirty="0">
                <a:solidFill>
                  <a:srgbClr val="330099"/>
                </a:solidFill>
                <a:latin typeface="Arial" panose="020B0604020202020204" pitchFamily="34" charset="0"/>
                <a:cs typeface="Arial" panose="020B0604020202020204" pitchFamily="34" charset="0"/>
              </a:rPr>
              <a:t>Aspirations</a:t>
            </a:r>
          </a:p>
        </p:txBody>
      </p:sp>
      <p:pic>
        <p:nvPicPr>
          <p:cNvPr id="13" name="Picture 12">
            <a:extLst>
              <a:ext uri="{FF2B5EF4-FFF2-40B4-BE49-F238E27FC236}">
                <a16:creationId xmlns:a16="http://schemas.microsoft.com/office/drawing/2014/main" id="{E992C926-E961-4FD6-BC69-03824707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4080"/>
            <a:ext cx="1970418" cy="683710"/>
          </a:xfrm>
          <a:prstGeom prst="rect">
            <a:avLst/>
          </a:prstGeom>
        </p:spPr>
      </p:pic>
      <p:sp>
        <p:nvSpPr>
          <p:cNvPr id="3" name="Title 1">
            <a:extLst>
              <a:ext uri="{FF2B5EF4-FFF2-40B4-BE49-F238E27FC236}">
                <a16:creationId xmlns:a16="http://schemas.microsoft.com/office/drawing/2014/main" id="{3921BE79-D49B-4CBE-80FD-91A6ED7CC401}"/>
              </a:ext>
            </a:extLst>
          </p:cNvPr>
          <p:cNvSpPr txBox="1">
            <a:spLocks/>
          </p:cNvSpPr>
          <p:nvPr/>
        </p:nvSpPr>
        <p:spPr>
          <a:xfrm>
            <a:off x="838200" y="593230"/>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lumMod val="95000"/>
                  </a:schemeClr>
                </a:solidFill>
                <a:highlight>
                  <a:srgbClr val="330099"/>
                </a:highlight>
                <a:latin typeface="Arial" panose="020B0604020202020204" pitchFamily="34" charset="0"/>
                <a:cs typeface="Arial" panose="020B0604020202020204" pitchFamily="34" charset="0"/>
              </a:rPr>
              <a:t>Area² analysis</a:t>
            </a:r>
          </a:p>
        </p:txBody>
      </p:sp>
      <p:graphicFrame>
        <p:nvGraphicFramePr>
          <p:cNvPr id="10" name="Table 5">
            <a:extLst>
              <a:ext uri="{FF2B5EF4-FFF2-40B4-BE49-F238E27FC236}">
                <a16:creationId xmlns:a16="http://schemas.microsoft.com/office/drawing/2014/main" id="{DFC162B2-0878-43EF-85D0-FE451E1B7D41}"/>
              </a:ext>
            </a:extLst>
          </p:cNvPr>
          <p:cNvGraphicFramePr>
            <a:graphicFrameLocks noGrp="1"/>
          </p:cNvGraphicFramePr>
          <p:nvPr>
            <p:ph idx="1"/>
            <p:extLst>
              <p:ext uri="{D42A27DB-BD31-4B8C-83A1-F6EECF244321}">
                <p14:modId xmlns:p14="http://schemas.microsoft.com/office/powerpoint/2010/main" val="3072233032"/>
              </p:ext>
            </p:extLst>
          </p:nvPr>
        </p:nvGraphicFramePr>
        <p:xfrm>
          <a:off x="902368" y="1561264"/>
          <a:ext cx="8943392" cy="2483417"/>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3407477811"/>
                    </a:ext>
                  </a:extLst>
                </a:gridCol>
                <a:gridCol w="600424">
                  <a:extLst>
                    <a:ext uri="{9D8B030D-6E8A-4147-A177-3AD203B41FA5}">
                      <a16:colId xmlns:a16="http://schemas.microsoft.com/office/drawing/2014/main" val="3353312743"/>
                    </a:ext>
                  </a:extLst>
                </a:gridCol>
                <a:gridCol w="600424">
                  <a:extLst>
                    <a:ext uri="{9D8B030D-6E8A-4147-A177-3AD203B41FA5}">
                      <a16:colId xmlns:a16="http://schemas.microsoft.com/office/drawing/2014/main" val="1545089416"/>
                    </a:ext>
                  </a:extLst>
                </a:gridCol>
                <a:gridCol w="600424">
                  <a:extLst>
                    <a:ext uri="{9D8B030D-6E8A-4147-A177-3AD203B41FA5}">
                      <a16:colId xmlns:a16="http://schemas.microsoft.com/office/drawing/2014/main" val="1611723708"/>
                    </a:ext>
                  </a:extLst>
                </a:gridCol>
                <a:gridCol w="600424">
                  <a:extLst>
                    <a:ext uri="{9D8B030D-6E8A-4147-A177-3AD203B41FA5}">
                      <a16:colId xmlns:a16="http://schemas.microsoft.com/office/drawing/2014/main" val="1480247780"/>
                    </a:ext>
                  </a:extLst>
                </a:gridCol>
                <a:gridCol w="600424">
                  <a:extLst>
                    <a:ext uri="{9D8B030D-6E8A-4147-A177-3AD203B41FA5}">
                      <a16:colId xmlns:a16="http://schemas.microsoft.com/office/drawing/2014/main" val="1041209539"/>
                    </a:ext>
                  </a:extLst>
                </a:gridCol>
                <a:gridCol w="600424">
                  <a:extLst>
                    <a:ext uri="{9D8B030D-6E8A-4147-A177-3AD203B41FA5}">
                      <a16:colId xmlns:a16="http://schemas.microsoft.com/office/drawing/2014/main" val="1714916571"/>
                    </a:ext>
                  </a:extLst>
                </a:gridCol>
                <a:gridCol w="600424">
                  <a:extLst>
                    <a:ext uri="{9D8B030D-6E8A-4147-A177-3AD203B41FA5}">
                      <a16:colId xmlns:a16="http://schemas.microsoft.com/office/drawing/2014/main" val="4182732"/>
                    </a:ext>
                  </a:extLst>
                </a:gridCol>
                <a:gridCol w="600424">
                  <a:extLst>
                    <a:ext uri="{9D8B030D-6E8A-4147-A177-3AD203B41FA5}">
                      <a16:colId xmlns:a16="http://schemas.microsoft.com/office/drawing/2014/main" val="3263948067"/>
                    </a:ext>
                  </a:extLst>
                </a:gridCol>
              </a:tblGrid>
              <a:tr h="1073417">
                <a:tc>
                  <a:txBody>
                    <a:bodyPr/>
                    <a:lstStyle/>
                    <a:p>
                      <a:r>
                        <a:rPr lang="en-GB" sz="1400" b="1" dirty="0">
                          <a:solidFill>
                            <a:schemeClr val="tx1"/>
                          </a:solidFill>
                          <a:latin typeface="Arial" panose="020B0604020202020204" pitchFamily="34" charset="0"/>
                          <a:cs typeface="Arial" panose="020B0604020202020204" pitchFamily="34" charset="0"/>
                        </a:rPr>
                        <a:t>Aspirations</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All Year 5</a:t>
                      </a:r>
                    </a:p>
                  </a:txBody>
                  <a:tcPr vert="vert270"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Castleford</a:t>
                      </a:r>
                    </a:p>
                  </a:txBody>
                  <a:tcPr vert="vert270"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Normanton &amp; Featherstone</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Pontefract &amp; Knottingley</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South East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Central</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North West</a:t>
                      </a:r>
                    </a:p>
                  </a:txBody>
                  <a:tcPr vert="vert270"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Wakefield Rural</a:t>
                      </a:r>
                    </a:p>
                  </a:txBody>
                  <a:tcPr vert="vert270"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11835049"/>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Want to go to university or college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56%</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52%</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54%</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60%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56%</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59%</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28575"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extLst>
                  <a:ext uri="{0D108BD9-81ED-4DB2-BD59-A6C34878D82A}">
                    <a16:rowId xmlns:a16="http://schemas.microsoft.com/office/drawing/2014/main" val="3419536770"/>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Want to get a job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48%</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51%</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49%</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48%</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41%</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50%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43%</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6350" cap="flat" cmpd="sng" algn="ctr">
                      <a:solidFill>
                        <a:srgbClr val="330099"/>
                      </a:solidFill>
                      <a:prstDash val="solid"/>
                      <a:round/>
                      <a:headEnd type="none" w="med" len="med"/>
                      <a:tailEnd type="none" w="med" len="med"/>
                    </a:lnB>
                    <a:solidFill>
                      <a:srgbClr val="CAAFFF"/>
                    </a:solidFill>
                  </a:tcPr>
                </a:tc>
                <a:extLst>
                  <a:ext uri="{0D108BD9-81ED-4DB2-BD59-A6C34878D82A}">
                    <a16:rowId xmlns:a16="http://schemas.microsoft.com/office/drawing/2014/main" val="1911544842"/>
                  </a:ext>
                </a:extLst>
              </a:tr>
              <a:tr h="470000">
                <a:tc>
                  <a:txBody>
                    <a:bodyPr/>
                    <a:lstStyle/>
                    <a:p>
                      <a:r>
                        <a:rPr lang="en-GB" sz="1200" dirty="0">
                          <a:solidFill>
                            <a:schemeClr val="tx1"/>
                          </a:solidFill>
                          <a:latin typeface="Arial" panose="020B0604020202020204" pitchFamily="34" charset="0"/>
                          <a:cs typeface="Arial" panose="020B0604020202020204" pitchFamily="34" charset="0"/>
                        </a:rPr>
                        <a:t>Want to start a family after high school</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dirty="0">
                          <a:solidFill>
                            <a:schemeClr val="tx1"/>
                          </a:solidFill>
                          <a:latin typeface="Arial" panose="020B0604020202020204" pitchFamily="34" charset="0"/>
                          <a:cs typeface="Arial" panose="020B0604020202020204" pitchFamily="34" charset="0"/>
                        </a:rPr>
                        <a:t>29%</a:t>
                      </a:r>
                    </a:p>
                  </a:txBody>
                  <a:tcPr anchor="ctr">
                    <a:lnL w="28575"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34%</a:t>
                      </a:r>
                    </a:p>
                  </a:txBody>
                  <a:tcPr anchor="ctr">
                    <a:lnL w="28575"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23%</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1" dirty="0">
                          <a:solidFill>
                            <a:schemeClr val="bg1"/>
                          </a:solidFill>
                          <a:latin typeface="Arial" panose="020B0604020202020204" pitchFamily="34" charset="0"/>
                          <a:cs typeface="Arial" panose="020B0604020202020204" pitchFamily="34" charset="0"/>
                        </a:rPr>
                        <a:t>37%</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7030A0"/>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25%</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tc>
                  <a:txBody>
                    <a:bodyPr/>
                    <a:lstStyle/>
                    <a:p>
                      <a:pPr algn="ctr"/>
                      <a:r>
                        <a:rPr lang="en-GB" sz="1200" b="0" dirty="0">
                          <a:solidFill>
                            <a:schemeClr val="tx1"/>
                          </a:solidFill>
                          <a:latin typeface="Arial" panose="020B0604020202020204" pitchFamily="34" charset="0"/>
                          <a:cs typeface="Arial" panose="020B0604020202020204" pitchFamily="34" charset="0"/>
                        </a:rPr>
                        <a:t>30%</a:t>
                      </a:r>
                    </a:p>
                  </a:txBody>
                  <a:tcPr anchor="ctr">
                    <a:lnL w="6350" cap="flat" cmpd="sng" algn="ctr">
                      <a:solidFill>
                        <a:srgbClr val="330099"/>
                      </a:solidFill>
                      <a:prstDash val="solid"/>
                      <a:round/>
                      <a:headEnd type="none" w="med" len="med"/>
                      <a:tailEnd type="none" w="med" len="med"/>
                    </a:lnL>
                    <a:lnR w="6350"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no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24%</a:t>
                      </a:r>
                    </a:p>
                  </a:txBody>
                  <a:tcPr anchor="ctr">
                    <a:lnL w="6350" cap="flat" cmpd="sng" algn="ctr">
                      <a:solidFill>
                        <a:srgbClr val="330099"/>
                      </a:solidFill>
                      <a:prstDash val="solid"/>
                      <a:round/>
                      <a:headEnd type="none" w="med" len="med"/>
                      <a:tailEnd type="none" w="med" len="med"/>
                    </a:lnL>
                    <a:lnR w="28575" cap="flat" cmpd="sng" algn="ctr">
                      <a:solidFill>
                        <a:srgbClr val="330099"/>
                      </a:solidFill>
                      <a:prstDash val="solid"/>
                      <a:round/>
                      <a:headEnd type="none" w="med" len="med"/>
                      <a:tailEnd type="none" w="med" len="med"/>
                    </a:lnR>
                    <a:lnT w="6350" cap="flat" cmpd="sng" algn="ctr">
                      <a:solidFill>
                        <a:srgbClr val="330099"/>
                      </a:solidFill>
                      <a:prstDash val="solid"/>
                      <a:round/>
                      <a:headEnd type="none" w="med" len="med"/>
                      <a:tailEnd type="none" w="med" len="med"/>
                    </a:lnT>
                    <a:lnB w="28575" cap="flat" cmpd="sng" algn="ctr">
                      <a:solidFill>
                        <a:srgbClr val="330099"/>
                      </a:solidFill>
                      <a:prstDash val="solid"/>
                      <a:round/>
                      <a:headEnd type="none" w="med" len="med"/>
                      <a:tailEnd type="none" w="med" len="med"/>
                    </a:lnB>
                    <a:solidFill>
                      <a:srgbClr val="CAAFFF"/>
                    </a:solidFill>
                  </a:tcPr>
                </a:tc>
                <a:extLst>
                  <a:ext uri="{0D108BD9-81ED-4DB2-BD59-A6C34878D82A}">
                    <a16:rowId xmlns:a16="http://schemas.microsoft.com/office/drawing/2014/main" val="3211564767"/>
                  </a:ext>
                </a:extLst>
              </a:tr>
            </a:tbl>
          </a:graphicData>
        </a:graphic>
      </p:graphicFrame>
      <p:pic>
        <p:nvPicPr>
          <p:cNvPr id="5" name="Picture 4" descr="A picture containing light, drawing&#10;&#10;Description automatically generated">
            <a:extLst>
              <a:ext uri="{FF2B5EF4-FFF2-40B4-BE49-F238E27FC236}">
                <a16:creationId xmlns:a16="http://schemas.microsoft.com/office/drawing/2014/main" id="{CBCA317C-1BD1-4743-9E8F-809F9B362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1" name="Group 10">
            <a:extLst>
              <a:ext uri="{FF2B5EF4-FFF2-40B4-BE49-F238E27FC236}">
                <a16:creationId xmlns:a16="http://schemas.microsoft.com/office/drawing/2014/main" id="{923682B3-5325-49D3-ADBD-5DCE094CF37E}"/>
              </a:ext>
            </a:extLst>
          </p:cNvPr>
          <p:cNvGrpSpPr/>
          <p:nvPr/>
        </p:nvGrpSpPr>
        <p:grpSpPr>
          <a:xfrm>
            <a:off x="985209" y="4667847"/>
            <a:ext cx="4844155" cy="646332"/>
            <a:chOff x="7122750" y="693961"/>
            <a:chExt cx="4844155" cy="646332"/>
          </a:xfrm>
        </p:grpSpPr>
        <p:sp>
          <p:nvSpPr>
            <p:cNvPr id="12" name="TextBox 11">
              <a:extLst>
                <a:ext uri="{FF2B5EF4-FFF2-40B4-BE49-F238E27FC236}">
                  <a16:creationId xmlns:a16="http://schemas.microsoft.com/office/drawing/2014/main" id="{D7446971-B920-40FF-9FEB-0E0D607CE333}"/>
                </a:ext>
              </a:extLst>
            </p:cNvPr>
            <p:cNvSpPr txBox="1"/>
            <p:nvPr/>
          </p:nvSpPr>
          <p:spPr>
            <a:xfrm>
              <a:off x="7651514" y="693962"/>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higher than other percentage(s) in group</a:t>
              </a:r>
            </a:p>
          </p:txBody>
        </p:sp>
        <p:sp>
          <p:nvSpPr>
            <p:cNvPr id="14" name="Rectangle 13">
              <a:extLst>
                <a:ext uri="{FF2B5EF4-FFF2-40B4-BE49-F238E27FC236}">
                  <a16:creationId xmlns:a16="http://schemas.microsoft.com/office/drawing/2014/main" id="{CD46598B-7A5A-434B-83B6-E5D837306AE1}"/>
                </a:ext>
              </a:extLst>
            </p:cNvPr>
            <p:cNvSpPr/>
            <p:nvPr/>
          </p:nvSpPr>
          <p:spPr>
            <a:xfrm>
              <a:off x="9629798" y="834993"/>
              <a:ext cx="497791" cy="416844"/>
            </a:xfrm>
            <a:prstGeom prst="rect">
              <a:avLst/>
            </a:prstGeom>
            <a:solidFill>
              <a:srgbClr val="CAA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CB453F9-9130-4F44-8E64-BF3DC1293319}"/>
                </a:ext>
              </a:extLst>
            </p:cNvPr>
            <p:cNvSpPr txBox="1"/>
            <p:nvPr/>
          </p:nvSpPr>
          <p:spPr>
            <a:xfrm>
              <a:off x="10127738" y="693961"/>
              <a:ext cx="183916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Statistically significantly lower than other percentage(s) in group</a:t>
              </a:r>
            </a:p>
          </p:txBody>
        </p:sp>
        <p:sp>
          <p:nvSpPr>
            <p:cNvPr id="16" name="Rectangle 15">
              <a:extLst>
                <a:ext uri="{FF2B5EF4-FFF2-40B4-BE49-F238E27FC236}">
                  <a16:creationId xmlns:a16="http://schemas.microsoft.com/office/drawing/2014/main" id="{0A7898D0-2D7E-4712-92DA-F3C148DEB59F}"/>
                </a:ext>
              </a:extLst>
            </p:cNvPr>
            <p:cNvSpPr/>
            <p:nvPr/>
          </p:nvSpPr>
          <p:spPr>
            <a:xfrm>
              <a:off x="7122750" y="834993"/>
              <a:ext cx="497791" cy="4168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93673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9F8CE-CDE3-4EAA-8B1E-1C544085B2CA}"/>
              </a:ext>
            </a:extLst>
          </p:cNvPr>
          <p:cNvSpPr>
            <a:spLocks noGrp="1"/>
          </p:cNvSpPr>
          <p:nvPr>
            <p:ph idx="1"/>
          </p:nvPr>
        </p:nvSpPr>
        <p:spPr>
          <a:xfrm>
            <a:off x="838200" y="1256011"/>
            <a:ext cx="10515600" cy="4920951"/>
          </a:xfrm>
        </p:spPr>
        <p:txBody>
          <a:bodyPr>
            <a:normAutofit/>
          </a:bodyPr>
          <a:lstStyle/>
          <a:p>
            <a:pPr marL="0" indent="0" algn="just">
              <a:lnSpc>
                <a:spcPct val="134000"/>
              </a:lnSpc>
              <a:buNone/>
            </a:pPr>
            <a:r>
              <a:rPr lang="en-GB" sz="2400" b="1" dirty="0">
                <a:latin typeface="Arial" panose="020B0604020202020204" pitchFamily="34" charset="0"/>
                <a:cs typeface="Arial" panose="020B0604020202020204" pitchFamily="34" charset="0"/>
              </a:rPr>
              <a:t>Acknowledgments</a:t>
            </a:r>
          </a:p>
          <a:p>
            <a:pPr marL="0" indent="0" algn="just">
              <a:lnSpc>
                <a:spcPct val="134000"/>
              </a:lnSpc>
              <a:buNone/>
            </a:pPr>
            <a:r>
              <a:rPr lang="en-GB" sz="2400" dirty="0">
                <a:latin typeface="Arial" panose="020B0604020202020204" pitchFamily="34" charset="0"/>
                <a:cs typeface="Arial" panose="020B0604020202020204" pitchFamily="34" charset="0"/>
              </a:rPr>
              <a:t>Enventure Research would like to thank the Public Health Intelligence Team and the Health Improvement Team from Wakefield Council for their help and cooperation on this project, and to express gratitude to the schools and their pupils who took part in the research.</a:t>
            </a:r>
          </a:p>
          <a:p>
            <a:pPr marL="0" indent="0" algn="just">
              <a:lnSpc>
                <a:spcPct val="134000"/>
              </a:lnSpc>
              <a:buNone/>
            </a:pPr>
            <a:r>
              <a:rPr lang="en-GB" sz="2400" b="1" dirty="0">
                <a:latin typeface="Arial" panose="020B0604020202020204" pitchFamily="34" charset="0"/>
                <a:cs typeface="Arial" panose="020B0604020202020204" pitchFamily="34" charset="0"/>
              </a:rPr>
              <a:t>Notes</a:t>
            </a:r>
          </a:p>
          <a:p>
            <a:pPr marL="0" indent="0" algn="just">
              <a:lnSpc>
                <a:spcPct val="134000"/>
              </a:lnSpc>
              <a:spcBef>
                <a:spcPts val="600"/>
              </a:spcBef>
              <a:buNone/>
            </a:pPr>
            <a:r>
              <a:rPr lang="en-GB" sz="1600" dirty="0">
                <a:latin typeface="Arial" panose="020B0604020202020204" pitchFamily="34" charset="0"/>
                <a:cs typeface="Arial" panose="020B0604020202020204" pitchFamily="34" charset="0"/>
              </a:rPr>
              <a:t>¹School postcodes were mapped to local Index of Multiple Deprivation (IMD) Quintiles</a:t>
            </a:r>
          </a:p>
          <a:p>
            <a:pPr marL="0" indent="0" algn="just">
              <a:lnSpc>
                <a:spcPct val="134000"/>
              </a:lnSpc>
              <a:spcBef>
                <a:spcPts val="600"/>
              </a:spcBef>
              <a:buNone/>
            </a:pPr>
            <a:r>
              <a:rPr lang="en-GB" sz="1600" dirty="0">
                <a:latin typeface="Arial" panose="020B0604020202020204" pitchFamily="34" charset="0"/>
                <a:cs typeface="Arial" panose="020B0604020202020204" pitchFamily="34" charset="0"/>
              </a:rPr>
              <a:t>²Area of the district has been based on school location rather than where a pupil lives</a:t>
            </a:r>
          </a:p>
          <a:p>
            <a:pPr marL="0" indent="0" algn="just">
              <a:lnSpc>
                <a:spcPct val="134000"/>
              </a:lnSpc>
              <a:spcBef>
                <a:spcPts val="600"/>
              </a:spcBef>
              <a:buNone/>
            </a:pPr>
            <a:r>
              <a:rPr lang="en-GB" sz="1600" dirty="0">
                <a:latin typeface="Arial" panose="020B0604020202020204" pitchFamily="34" charset="0"/>
                <a:cs typeface="Arial" panose="020B0604020202020204" pitchFamily="34" charset="0"/>
              </a:rPr>
              <a:t>³Recommended amount according to the </a:t>
            </a:r>
            <a:r>
              <a:rPr lang="en-GB" sz="1600" dirty="0">
                <a:latin typeface="Arial" panose="020B0604020202020204" pitchFamily="34" charset="0"/>
                <a:cs typeface="Arial" panose="020B0604020202020204" pitchFamily="34" charset="0"/>
                <a:hlinkClick r:id="rId2"/>
              </a:rPr>
              <a:t>Millpond Children’s Sleep Clinic</a:t>
            </a:r>
            <a:r>
              <a:rPr lang="en-GB" sz="1600" dirty="0">
                <a:latin typeface="Arial" panose="020B0604020202020204" pitchFamily="34" charset="0"/>
                <a:cs typeface="Arial" panose="020B0604020202020204" pitchFamily="34" charset="0"/>
              </a:rPr>
              <a:t>. Enventure Research has concerns about these findings, due to many pupils not understanding the difference between AM and PM in the survey.</a:t>
            </a:r>
          </a:p>
          <a:p>
            <a:pPr marL="0" indent="0" algn="just">
              <a:lnSpc>
                <a:spcPct val="134000"/>
              </a:lnSpc>
              <a:spcBef>
                <a:spcPts val="600"/>
              </a:spcBef>
              <a:buNone/>
            </a:pPr>
            <a:endParaRPr lang="en-GB" sz="1600" dirty="0">
              <a:latin typeface="Arial" panose="020B0604020202020204" pitchFamily="34" charset="0"/>
              <a:cs typeface="Arial" panose="020B0604020202020204" pitchFamily="34" charset="0"/>
            </a:endParaRPr>
          </a:p>
          <a:p>
            <a:pPr marL="0" indent="0" algn="just">
              <a:lnSpc>
                <a:spcPct val="134000"/>
              </a:lnSpc>
              <a:buNone/>
            </a:pPr>
            <a:endParaRPr lang="en-GB" sz="1600" dirty="0">
              <a:latin typeface="Arial" panose="020B0604020202020204" pitchFamily="34" charset="0"/>
              <a:cs typeface="Arial" panose="020B0604020202020204" pitchFamily="34" charset="0"/>
            </a:endParaRPr>
          </a:p>
          <a:p>
            <a:pPr marL="0" indent="0" algn="just">
              <a:lnSpc>
                <a:spcPct val="134000"/>
              </a:lnSpc>
              <a:buNone/>
            </a:pPr>
            <a:endParaRPr lang="en-GB"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43</a:t>
            </a:fld>
            <a:endParaRPr lang="en-GB"/>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9" name="Title 1">
            <a:extLst>
              <a:ext uri="{FF2B5EF4-FFF2-40B4-BE49-F238E27FC236}">
                <a16:creationId xmlns:a16="http://schemas.microsoft.com/office/drawing/2014/main" id="{E69D1F63-5C0E-409A-ABD5-AF261EBC4951}"/>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Notes and acknowledgments</a:t>
            </a:r>
          </a:p>
        </p:txBody>
      </p:sp>
      <p:pic>
        <p:nvPicPr>
          <p:cNvPr id="2" name="Picture 1" descr="A picture containing light, drawing&#10;&#10;Description automatically generated">
            <a:extLst>
              <a:ext uri="{FF2B5EF4-FFF2-40B4-BE49-F238E27FC236}">
                <a16:creationId xmlns:a16="http://schemas.microsoft.com/office/drawing/2014/main" id="{06F177AF-AA23-4044-B6E8-1007DAFB9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369913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0EB70-FAED-409D-ACFC-DFADFD24F9BD}"/>
              </a:ext>
            </a:extLst>
          </p:cNvPr>
          <p:cNvSpPr>
            <a:spLocks noGrp="1"/>
          </p:cNvSpPr>
          <p:nvPr>
            <p:ph idx="1"/>
          </p:nvPr>
        </p:nvSpPr>
        <p:spPr>
          <a:xfrm>
            <a:off x="777240" y="728345"/>
            <a:ext cx="4099560" cy="3142615"/>
          </a:xfrm>
        </p:spPr>
        <p:txBody>
          <a:bodyPr/>
          <a:lstStyle/>
          <a:p>
            <a:pPr marL="0" indent="0">
              <a:lnSpc>
                <a:spcPct val="100000"/>
              </a:lnSpc>
              <a:spcBef>
                <a:spcPts val="0"/>
              </a:spcBef>
              <a:buNone/>
            </a:pPr>
            <a:r>
              <a:rPr lang="en-GB" sz="1800" b="1" dirty="0">
                <a:effectLst/>
                <a:latin typeface="Arial" panose="020B0604020202020204" pitchFamily="34" charset="0"/>
                <a:ea typeface="Fira Sans"/>
              </a:rPr>
              <a:t>Report prepared by:</a:t>
            </a:r>
            <a:endParaRPr lang="en-GB" sz="1800" dirty="0">
              <a:effectLst/>
              <a:latin typeface="Arial" panose="020B0604020202020204" pitchFamily="34" charset="0"/>
              <a:ea typeface="Fira Sans"/>
            </a:endParaRPr>
          </a:p>
          <a:p>
            <a:pPr>
              <a:lnSpc>
                <a:spcPct val="100000"/>
              </a:lnSpc>
              <a:spcBef>
                <a:spcPts val="0"/>
              </a:spcBef>
            </a:pPr>
            <a:endParaRPr lang="en-GB" sz="1800" dirty="0">
              <a:effectLst/>
              <a:latin typeface="Arial" panose="020B0604020202020204" pitchFamily="34" charset="0"/>
              <a:ea typeface="Fira Sans"/>
            </a:endParaRPr>
          </a:p>
          <a:p>
            <a:pPr marL="0" indent="0">
              <a:lnSpc>
                <a:spcPct val="100000"/>
              </a:lnSpc>
              <a:spcBef>
                <a:spcPts val="0"/>
              </a:spcBef>
              <a:buNone/>
            </a:pPr>
            <a:r>
              <a:rPr lang="en-GB" sz="1800" dirty="0">
                <a:effectLst/>
                <a:latin typeface="Arial" panose="020B0604020202020204" pitchFamily="34" charset="0"/>
                <a:ea typeface="Fira Sans"/>
              </a:rPr>
              <a:t>Andrew Cameron</a:t>
            </a:r>
          </a:p>
          <a:p>
            <a:pPr marL="0" indent="0">
              <a:lnSpc>
                <a:spcPct val="100000"/>
              </a:lnSpc>
              <a:spcBef>
                <a:spcPts val="0"/>
              </a:spcBef>
              <a:buNone/>
            </a:pPr>
            <a:r>
              <a:rPr lang="en-GB" sz="1800" dirty="0">
                <a:solidFill>
                  <a:srgbClr val="425363"/>
                </a:solidFill>
                <a:effectLst/>
                <a:latin typeface="Arial" panose="020B0604020202020204" pitchFamily="34" charset="0"/>
                <a:ea typeface="Fira Sans"/>
                <a:hlinkClick r:id="rId2"/>
              </a:rPr>
              <a:t>andrew@enventure.co.uk</a:t>
            </a:r>
            <a:endParaRPr lang="en-GB" sz="1800" dirty="0">
              <a:solidFill>
                <a:srgbClr val="425363"/>
              </a:solidFill>
              <a:effectLst/>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r>
              <a:rPr lang="en-GB" sz="1800" dirty="0">
                <a:effectLst/>
                <a:latin typeface="Arial" panose="020B0604020202020204" pitchFamily="34" charset="0"/>
                <a:ea typeface="Fira Sans"/>
              </a:rPr>
              <a:t>Katie Osborne</a:t>
            </a:r>
          </a:p>
          <a:p>
            <a:pPr marL="0" indent="0">
              <a:lnSpc>
                <a:spcPct val="100000"/>
              </a:lnSpc>
              <a:spcBef>
                <a:spcPts val="0"/>
              </a:spcBef>
              <a:buNone/>
            </a:pPr>
            <a:r>
              <a:rPr lang="en-GB" sz="1800" dirty="0">
                <a:solidFill>
                  <a:srgbClr val="425363"/>
                </a:solidFill>
                <a:latin typeface="Arial" panose="020B0604020202020204" pitchFamily="34" charset="0"/>
                <a:ea typeface="Fira Sans"/>
                <a:hlinkClick r:id="rId3"/>
              </a:rPr>
              <a:t>katie@enventure.co.uk</a:t>
            </a: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r>
              <a:rPr lang="en-GB" sz="1800" dirty="0">
                <a:latin typeface="Arial" panose="020B0604020202020204" pitchFamily="34" charset="0"/>
                <a:ea typeface="Fira Sans"/>
              </a:rPr>
              <a:t>Matt Thurman</a:t>
            </a:r>
          </a:p>
          <a:p>
            <a:pPr marL="0" indent="0">
              <a:lnSpc>
                <a:spcPct val="100000"/>
              </a:lnSpc>
              <a:spcBef>
                <a:spcPts val="0"/>
              </a:spcBef>
              <a:buNone/>
            </a:pPr>
            <a:r>
              <a:rPr lang="en-GB" sz="1800" dirty="0">
                <a:solidFill>
                  <a:srgbClr val="425363"/>
                </a:solidFill>
                <a:latin typeface="Arial" panose="020B0604020202020204" pitchFamily="34" charset="0"/>
                <a:ea typeface="Fira Sans"/>
                <a:hlinkClick r:id="rId4"/>
              </a:rPr>
              <a:t>matt@enventure.co.uk</a:t>
            </a: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effectLst/>
              <a:latin typeface="Arial" panose="020B0604020202020204" pitchFamily="34" charset="0"/>
              <a:ea typeface="Fira Sans"/>
            </a:endParaRPr>
          </a:p>
          <a:p>
            <a:pPr marL="0" indent="0">
              <a:buNone/>
            </a:pPr>
            <a:endParaRPr lang="en-GB" dirty="0"/>
          </a:p>
        </p:txBody>
      </p:sp>
      <p:sp>
        <p:nvSpPr>
          <p:cNvPr id="4" name="Slide Number Placeholder 3">
            <a:extLst>
              <a:ext uri="{FF2B5EF4-FFF2-40B4-BE49-F238E27FC236}">
                <a16:creationId xmlns:a16="http://schemas.microsoft.com/office/drawing/2014/main" id="{7E70116B-3874-4A20-B2F2-A8F88529DF28}"/>
              </a:ext>
            </a:extLst>
          </p:cNvPr>
          <p:cNvSpPr>
            <a:spLocks noGrp="1"/>
          </p:cNvSpPr>
          <p:nvPr>
            <p:ph type="sldNum" sz="quarter" idx="12"/>
          </p:nvPr>
        </p:nvSpPr>
        <p:spPr/>
        <p:txBody>
          <a:bodyPr/>
          <a:lstStyle/>
          <a:p>
            <a:fld id="{2AB65736-E7D2-48B3-BCE6-5F419FA2F65B}" type="slidenum">
              <a:rPr lang="en-GB" smtClean="0"/>
              <a:t>44</a:t>
            </a:fld>
            <a:endParaRPr lang="en-GB"/>
          </a:p>
        </p:txBody>
      </p:sp>
      <p:sp>
        <p:nvSpPr>
          <p:cNvPr id="7" name="Text Box 2">
            <a:extLst>
              <a:ext uri="{FF2B5EF4-FFF2-40B4-BE49-F238E27FC236}">
                <a16:creationId xmlns:a16="http://schemas.microsoft.com/office/drawing/2014/main" id="{5173C2E7-A658-4AC1-8F61-72B07D323605}"/>
              </a:ext>
            </a:extLst>
          </p:cNvPr>
          <p:cNvSpPr txBox="1">
            <a:spLocks noChangeArrowheads="1"/>
          </p:cNvSpPr>
          <p:nvPr/>
        </p:nvSpPr>
        <p:spPr bwMode="auto">
          <a:xfrm>
            <a:off x="777240" y="4158285"/>
            <a:ext cx="8229600" cy="16675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1000"/>
              </a:spcAft>
            </a:pPr>
            <a:r>
              <a:rPr lang="en-GB" b="1" dirty="0">
                <a:latin typeface="Arial" panose="020B0604020202020204" pitchFamily="34" charset="0"/>
              </a:rPr>
              <a:t>Enventure Research</a:t>
            </a:r>
          </a:p>
          <a:p>
            <a:pPr>
              <a:spcAft>
                <a:spcPts val="1000"/>
              </a:spcAft>
            </a:pPr>
            <a:r>
              <a:rPr lang="en-GB" dirty="0">
                <a:latin typeface="Arial" panose="020B0604020202020204" pitchFamily="34" charset="0"/>
              </a:rPr>
              <a:t>Thornhill Brigg Mill, Thornhill Beck Lane, Brighouse, West Yorkshire, HD6 4AH</a:t>
            </a:r>
          </a:p>
          <a:p>
            <a:pPr>
              <a:spcAft>
                <a:spcPts val="1000"/>
              </a:spcAft>
            </a:pPr>
            <a:r>
              <a:rPr lang="en-GB" dirty="0">
                <a:latin typeface="Arial" panose="020B0604020202020204" pitchFamily="34" charset="0"/>
              </a:rPr>
              <a:t>T: 01484 404797 </a:t>
            </a:r>
          </a:p>
          <a:p>
            <a:pPr>
              <a:spcAft>
                <a:spcPts val="1000"/>
              </a:spcAft>
            </a:pPr>
            <a:r>
              <a:rPr lang="en-GB" dirty="0">
                <a:latin typeface="Arial" panose="020B0604020202020204" pitchFamily="34" charset="0"/>
              </a:rPr>
              <a:t>W: </a:t>
            </a:r>
            <a:r>
              <a:rPr lang="en-GB" dirty="0">
                <a:latin typeface="Arial" panose="020B0604020202020204" pitchFamily="34" charset="0"/>
                <a:hlinkClick r:id="rId5"/>
              </a:rPr>
              <a:t>www.enventure.co.uk</a:t>
            </a:r>
            <a:r>
              <a:rPr lang="en-GB" dirty="0">
                <a:latin typeface="Arial" panose="020B0604020202020204" pitchFamily="34" charset="0"/>
              </a:rPr>
              <a:t>   E: </a:t>
            </a:r>
            <a:r>
              <a:rPr lang="en-GB" dirty="0">
                <a:latin typeface="Arial" panose="020B0604020202020204" pitchFamily="34" charset="0"/>
                <a:hlinkClick r:id="rId6"/>
              </a:rPr>
              <a:t>info@enventure.co.uk</a:t>
            </a:r>
            <a:r>
              <a:rPr lang="en-GB" dirty="0">
                <a:latin typeface="Arial" panose="020B0604020202020204" pitchFamily="34" charset="0"/>
              </a:rPr>
              <a:t>  </a:t>
            </a:r>
          </a:p>
          <a:p>
            <a:pPr>
              <a:lnSpc>
                <a:spcPct val="115000"/>
              </a:lnSpc>
              <a:spcAft>
                <a:spcPts val="1000"/>
              </a:spcAft>
            </a:pPr>
            <a:r>
              <a:rPr lang="en-GB" sz="1100" dirty="0">
                <a:solidFill>
                  <a:srgbClr val="425363"/>
                </a:solidFill>
                <a:effectLst/>
                <a:latin typeface="Arial" panose="020B0604020202020204" pitchFamily="34" charset="0"/>
                <a:ea typeface="Fira Sans"/>
              </a:rPr>
              <a:t> </a:t>
            </a:r>
          </a:p>
        </p:txBody>
      </p:sp>
      <p:pic>
        <p:nvPicPr>
          <p:cNvPr id="9" name="Picture 8">
            <a:extLst>
              <a:ext uri="{FF2B5EF4-FFF2-40B4-BE49-F238E27FC236}">
                <a16:creationId xmlns:a16="http://schemas.microsoft.com/office/drawing/2014/main" id="{07D13AA0-F535-4128-B8EB-1E9D05307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pic>
        <p:nvPicPr>
          <p:cNvPr id="2" name="Picture 1" descr="A picture containing light, drawing&#10;&#10;Description automatically generated">
            <a:extLst>
              <a:ext uri="{FF2B5EF4-FFF2-40B4-BE49-F238E27FC236}">
                <a16:creationId xmlns:a16="http://schemas.microsoft.com/office/drawing/2014/main" id="{77EA519C-37F9-4EA7-A9E3-798F73C56A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11557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5</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30" name="Straight Connector 29">
            <a:extLst>
              <a:ext uri="{FF2B5EF4-FFF2-40B4-BE49-F238E27FC236}">
                <a16:creationId xmlns:a16="http://schemas.microsoft.com/office/drawing/2014/main" id="{3A99B648-AAE4-4973-9922-5334A0C0775F}"/>
              </a:ext>
            </a:extLst>
          </p:cNvPr>
          <p:cNvCxnSpPr>
            <a:cxnSpLocks/>
          </p:cNvCxnSpPr>
          <p:nvPr/>
        </p:nvCxnSpPr>
        <p:spPr>
          <a:xfrm>
            <a:off x="4130211" y="1646719"/>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E85FD57-A405-40E8-B3C2-C1990B6A5078}"/>
              </a:ext>
            </a:extLst>
          </p:cNvPr>
          <p:cNvCxnSpPr>
            <a:cxnSpLocks/>
          </p:cNvCxnSpPr>
          <p:nvPr/>
        </p:nvCxnSpPr>
        <p:spPr>
          <a:xfrm>
            <a:off x="273578" y="382484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49" name="Picture 48" descr="A close up of a logo&#10;&#10;Description automatically generated">
            <a:extLst>
              <a:ext uri="{FF2B5EF4-FFF2-40B4-BE49-F238E27FC236}">
                <a16:creationId xmlns:a16="http://schemas.microsoft.com/office/drawing/2014/main" id="{4ADE43E4-E37B-4CA2-8F52-F989DCCE2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87" y="4022364"/>
            <a:ext cx="1252298" cy="1252298"/>
          </a:xfrm>
          <a:prstGeom prst="rect">
            <a:avLst/>
          </a:prstGeom>
        </p:spPr>
      </p:pic>
      <p:pic>
        <p:nvPicPr>
          <p:cNvPr id="68" name="Picture 67" descr="A close up of a logo&#10;&#10;Description automatically generated">
            <a:extLst>
              <a:ext uri="{FF2B5EF4-FFF2-40B4-BE49-F238E27FC236}">
                <a16:creationId xmlns:a16="http://schemas.microsoft.com/office/drawing/2014/main" id="{B768D9C0-B36C-475A-9E1B-DF2C94403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793" y="1783813"/>
            <a:ext cx="1216110" cy="1216110"/>
          </a:xfrm>
          <a:prstGeom prst="rect">
            <a:avLst/>
          </a:prstGeom>
        </p:spPr>
      </p:pic>
      <p:grpSp>
        <p:nvGrpSpPr>
          <p:cNvPr id="221" name="Graphic 85" descr="Man">
            <a:extLst>
              <a:ext uri="{FF2B5EF4-FFF2-40B4-BE49-F238E27FC236}">
                <a16:creationId xmlns:a16="http://schemas.microsoft.com/office/drawing/2014/main" id="{4AEE535E-65E8-4430-B788-FCE2378C9EE4}"/>
              </a:ext>
            </a:extLst>
          </p:cNvPr>
          <p:cNvGrpSpPr/>
          <p:nvPr/>
        </p:nvGrpSpPr>
        <p:grpSpPr>
          <a:xfrm>
            <a:off x="7481890" y="3187169"/>
            <a:ext cx="269113" cy="523047"/>
            <a:chOff x="10349602" y="5557654"/>
            <a:chExt cx="291641" cy="596539"/>
          </a:xfrm>
          <a:solidFill>
            <a:srgbClr val="7C7C7C"/>
          </a:solidFill>
        </p:grpSpPr>
        <p:sp>
          <p:nvSpPr>
            <p:cNvPr id="222" name="Freeform: Shape 221">
              <a:extLst>
                <a:ext uri="{FF2B5EF4-FFF2-40B4-BE49-F238E27FC236}">
                  <a16:creationId xmlns:a16="http://schemas.microsoft.com/office/drawing/2014/main" id="{63F5BC34-2B76-4699-8A8C-C27EEE350393}"/>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38D42CE6-9226-4E24-8BC5-731986F660E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24" name="Graphic 69" descr="Man">
            <a:extLst>
              <a:ext uri="{FF2B5EF4-FFF2-40B4-BE49-F238E27FC236}">
                <a16:creationId xmlns:a16="http://schemas.microsoft.com/office/drawing/2014/main" id="{4B94DC7D-5B27-4C74-ABB6-9576884DFAE3}"/>
              </a:ext>
            </a:extLst>
          </p:cNvPr>
          <p:cNvGrpSpPr/>
          <p:nvPr/>
        </p:nvGrpSpPr>
        <p:grpSpPr>
          <a:xfrm>
            <a:off x="4844264" y="3187165"/>
            <a:ext cx="269113" cy="523047"/>
            <a:chOff x="7711976" y="5557650"/>
            <a:chExt cx="291641" cy="596539"/>
          </a:xfrm>
          <a:solidFill>
            <a:srgbClr val="330099"/>
          </a:solidFill>
        </p:grpSpPr>
        <p:sp>
          <p:nvSpPr>
            <p:cNvPr id="225" name="Freeform: Shape 224">
              <a:extLst>
                <a:ext uri="{FF2B5EF4-FFF2-40B4-BE49-F238E27FC236}">
                  <a16:creationId xmlns:a16="http://schemas.microsoft.com/office/drawing/2014/main" id="{BFC784D7-72CB-4806-9581-EB77BF4EC47E}"/>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913AA1C8-DF5B-4DF7-8779-4C6213AE2D36}"/>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27" name="Graphic 71" descr="Man">
            <a:extLst>
              <a:ext uri="{FF2B5EF4-FFF2-40B4-BE49-F238E27FC236}">
                <a16:creationId xmlns:a16="http://schemas.microsoft.com/office/drawing/2014/main" id="{04C2B731-5C44-4139-8A14-6FC5873FC101}"/>
              </a:ext>
            </a:extLst>
          </p:cNvPr>
          <p:cNvGrpSpPr/>
          <p:nvPr/>
        </p:nvGrpSpPr>
        <p:grpSpPr>
          <a:xfrm>
            <a:off x="5190476" y="3187166"/>
            <a:ext cx="269113" cy="523047"/>
            <a:chOff x="8058188" y="5557651"/>
            <a:chExt cx="291641" cy="596539"/>
          </a:xfrm>
          <a:solidFill>
            <a:srgbClr val="330099"/>
          </a:solidFill>
        </p:grpSpPr>
        <p:sp>
          <p:nvSpPr>
            <p:cNvPr id="228" name="Freeform: Shape 227">
              <a:extLst>
                <a:ext uri="{FF2B5EF4-FFF2-40B4-BE49-F238E27FC236}">
                  <a16:creationId xmlns:a16="http://schemas.microsoft.com/office/drawing/2014/main" id="{92B271C8-0958-45F5-B035-2AD0716F7E2A}"/>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9F4E6935-DCCD-4088-BC5B-EEA5C48BF2F7}"/>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30" name="Graphic 73" descr="Man">
            <a:extLst>
              <a:ext uri="{FF2B5EF4-FFF2-40B4-BE49-F238E27FC236}">
                <a16:creationId xmlns:a16="http://schemas.microsoft.com/office/drawing/2014/main" id="{51357ADF-4FA0-4C03-B6C4-2992D2B1E462}"/>
              </a:ext>
            </a:extLst>
          </p:cNvPr>
          <p:cNvGrpSpPr/>
          <p:nvPr/>
        </p:nvGrpSpPr>
        <p:grpSpPr>
          <a:xfrm>
            <a:off x="5536688" y="3187166"/>
            <a:ext cx="269113" cy="523047"/>
            <a:chOff x="8404400" y="5557651"/>
            <a:chExt cx="291641" cy="596539"/>
          </a:xfrm>
          <a:solidFill>
            <a:srgbClr val="330099"/>
          </a:solidFill>
        </p:grpSpPr>
        <p:sp>
          <p:nvSpPr>
            <p:cNvPr id="231" name="Freeform: Shape 230">
              <a:extLst>
                <a:ext uri="{FF2B5EF4-FFF2-40B4-BE49-F238E27FC236}">
                  <a16:creationId xmlns:a16="http://schemas.microsoft.com/office/drawing/2014/main" id="{9E0A374E-802E-4D66-9961-883A354BA8A6}"/>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40F5C01A-06E7-4608-A016-3EEDD07F501D}"/>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33" name="Graphic 75" descr="Man">
            <a:extLst>
              <a:ext uri="{FF2B5EF4-FFF2-40B4-BE49-F238E27FC236}">
                <a16:creationId xmlns:a16="http://schemas.microsoft.com/office/drawing/2014/main" id="{0EA01C13-54AC-4D3C-BD1B-7D834907034E}"/>
              </a:ext>
            </a:extLst>
          </p:cNvPr>
          <p:cNvGrpSpPr/>
          <p:nvPr/>
        </p:nvGrpSpPr>
        <p:grpSpPr>
          <a:xfrm>
            <a:off x="5882900" y="3187167"/>
            <a:ext cx="269113" cy="523047"/>
            <a:chOff x="8750612" y="5557652"/>
            <a:chExt cx="291641" cy="596539"/>
          </a:xfrm>
          <a:solidFill>
            <a:srgbClr val="330099"/>
          </a:solidFill>
        </p:grpSpPr>
        <p:sp>
          <p:nvSpPr>
            <p:cNvPr id="234" name="Freeform: Shape 233">
              <a:extLst>
                <a:ext uri="{FF2B5EF4-FFF2-40B4-BE49-F238E27FC236}">
                  <a16:creationId xmlns:a16="http://schemas.microsoft.com/office/drawing/2014/main" id="{A8D98F3B-4FA6-428F-BBE5-6C75856885D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89EE5E99-E222-40DF-96F5-A99AD733BBB1}"/>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36" name="Graphic 77" descr="Man">
            <a:extLst>
              <a:ext uri="{FF2B5EF4-FFF2-40B4-BE49-F238E27FC236}">
                <a16:creationId xmlns:a16="http://schemas.microsoft.com/office/drawing/2014/main" id="{52F8A2FD-2409-4AF8-B1E4-EBA179419DAF}"/>
              </a:ext>
            </a:extLst>
          </p:cNvPr>
          <p:cNvGrpSpPr/>
          <p:nvPr/>
        </p:nvGrpSpPr>
        <p:grpSpPr>
          <a:xfrm>
            <a:off x="6205163" y="3187168"/>
            <a:ext cx="269113" cy="523047"/>
            <a:chOff x="9072875" y="5557653"/>
            <a:chExt cx="291641" cy="596539"/>
          </a:xfrm>
          <a:solidFill>
            <a:srgbClr val="330099"/>
          </a:solidFill>
        </p:grpSpPr>
        <p:sp>
          <p:nvSpPr>
            <p:cNvPr id="237" name="Freeform: Shape 236">
              <a:extLst>
                <a:ext uri="{FF2B5EF4-FFF2-40B4-BE49-F238E27FC236}">
                  <a16:creationId xmlns:a16="http://schemas.microsoft.com/office/drawing/2014/main" id="{54DC3FCC-0AC3-44DE-B9A3-7282982D37D7}"/>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D35E999D-C5F3-4202-8F41-61911C0258E3}"/>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39" name="Graphic 79" descr="Man">
            <a:extLst>
              <a:ext uri="{FF2B5EF4-FFF2-40B4-BE49-F238E27FC236}">
                <a16:creationId xmlns:a16="http://schemas.microsoft.com/office/drawing/2014/main" id="{6E2F6981-7F32-48AE-B92F-7091F1DBB2E4}"/>
              </a:ext>
            </a:extLst>
          </p:cNvPr>
          <p:cNvGrpSpPr/>
          <p:nvPr/>
        </p:nvGrpSpPr>
        <p:grpSpPr>
          <a:xfrm>
            <a:off x="6525372" y="3187168"/>
            <a:ext cx="269113" cy="523047"/>
            <a:chOff x="9393084" y="5557653"/>
            <a:chExt cx="291641" cy="596539"/>
          </a:xfrm>
          <a:solidFill>
            <a:srgbClr val="330099"/>
          </a:solidFill>
        </p:grpSpPr>
        <p:sp>
          <p:nvSpPr>
            <p:cNvPr id="240" name="Freeform: Shape 239">
              <a:extLst>
                <a:ext uri="{FF2B5EF4-FFF2-40B4-BE49-F238E27FC236}">
                  <a16:creationId xmlns:a16="http://schemas.microsoft.com/office/drawing/2014/main" id="{692E33F6-4517-4E7C-89FD-C5B14A504FDB}"/>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762FB76B-3C60-409A-BD79-CE70C5DBEAAD}"/>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42" name="Graphic 81" descr="Man">
            <a:extLst>
              <a:ext uri="{FF2B5EF4-FFF2-40B4-BE49-F238E27FC236}">
                <a16:creationId xmlns:a16="http://schemas.microsoft.com/office/drawing/2014/main" id="{A8BE08B3-37CD-4C72-8207-69E397172BC1}"/>
              </a:ext>
            </a:extLst>
          </p:cNvPr>
          <p:cNvGrpSpPr/>
          <p:nvPr/>
        </p:nvGrpSpPr>
        <p:grpSpPr>
          <a:xfrm>
            <a:off x="6845580" y="3187168"/>
            <a:ext cx="269113" cy="523047"/>
            <a:chOff x="9713292" y="5557653"/>
            <a:chExt cx="291641" cy="596539"/>
          </a:xfrm>
          <a:solidFill>
            <a:srgbClr val="330099"/>
          </a:solidFill>
        </p:grpSpPr>
        <p:sp>
          <p:nvSpPr>
            <p:cNvPr id="243" name="Freeform: Shape 242">
              <a:extLst>
                <a:ext uri="{FF2B5EF4-FFF2-40B4-BE49-F238E27FC236}">
                  <a16:creationId xmlns:a16="http://schemas.microsoft.com/office/drawing/2014/main" id="{151E590F-7452-43E7-B62D-8CE904C8DAE3}"/>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478C42A2-6109-44B7-BF2D-8071FEF40AB9}"/>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48" name="Graphic 87" descr="Man">
            <a:extLst>
              <a:ext uri="{FF2B5EF4-FFF2-40B4-BE49-F238E27FC236}">
                <a16:creationId xmlns:a16="http://schemas.microsoft.com/office/drawing/2014/main" id="{5DB09B67-C044-4070-8187-96C75067F02B}"/>
              </a:ext>
            </a:extLst>
          </p:cNvPr>
          <p:cNvGrpSpPr/>
          <p:nvPr/>
        </p:nvGrpSpPr>
        <p:grpSpPr>
          <a:xfrm>
            <a:off x="4498052" y="3187165"/>
            <a:ext cx="269113" cy="523047"/>
            <a:chOff x="7365764" y="5557650"/>
            <a:chExt cx="291641" cy="596539"/>
          </a:xfrm>
          <a:solidFill>
            <a:srgbClr val="330099"/>
          </a:solidFill>
        </p:grpSpPr>
        <p:sp>
          <p:nvSpPr>
            <p:cNvPr id="249" name="Freeform: Shape 248">
              <a:extLst>
                <a:ext uri="{FF2B5EF4-FFF2-40B4-BE49-F238E27FC236}">
                  <a16:creationId xmlns:a16="http://schemas.microsoft.com/office/drawing/2014/main" id="{93DF16D1-1483-4D12-9BAA-2A233369006A}"/>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8C5669E6-E3D2-47B8-B64A-75B93266678F}"/>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51" name="Graphic 85" descr="Man">
            <a:extLst>
              <a:ext uri="{FF2B5EF4-FFF2-40B4-BE49-F238E27FC236}">
                <a16:creationId xmlns:a16="http://schemas.microsoft.com/office/drawing/2014/main" id="{600E0DCE-4B1E-40CB-969C-2326FBAFBDC7}"/>
              </a:ext>
            </a:extLst>
          </p:cNvPr>
          <p:cNvGrpSpPr/>
          <p:nvPr/>
        </p:nvGrpSpPr>
        <p:grpSpPr>
          <a:xfrm>
            <a:off x="3517118" y="5565024"/>
            <a:ext cx="269113" cy="523047"/>
            <a:chOff x="10349602" y="5557654"/>
            <a:chExt cx="291641" cy="596539"/>
          </a:xfrm>
          <a:solidFill>
            <a:srgbClr val="7C7C7C"/>
          </a:solidFill>
        </p:grpSpPr>
        <p:sp>
          <p:nvSpPr>
            <p:cNvPr id="252" name="Freeform: Shape 251">
              <a:extLst>
                <a:ext uri="{FF2B5EF4-FFF2-40B4-BE49-F238E27FC236}">
                  <a16:creationId xmlns:a16="http://schemas.microsoft.com/office/drawing/2014/main" id="{6EB9E8BE-2381-448C-98F1-6F5458080E6C}"/>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2AE6D409-1A39-40E1-98F6-8DE47A68762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57" name="Graphic 71" descr="Man">
            <a:extLst>
              <a:ext uri="{FF2B5EF4-FFF2-40B4-BE49-F238E27FC236}">
                <a16:creationId xmlns:a16="http://schemas.microsoft.com/office/drawing/2014/main" id="{91E34AF1-0C1F-4BA7-8DE7-77678A56EE97}"/>
              </a:ext>
            </a:extLst>
          </p:cNvPr>
          <p:cNvGrpSpPr/>
          <p:nvPr/>
        </p:nvGrpSpPr>
        <p:grpSpPr>
          <a:xfrm>
            <a:off x="1225704" y="5565021"/>
            <a:ext cx="269113" cy="523047"/>
            <a:chOff x="8058188" y="5557651"/>
            <a:chExt cx="291641" cy="596539"/>
          </a:xfrm>
          <a:solidFill>
            <a:schemeClr val="accent3">
              <a:lumMod val="75000"/>
            </a:schemeClr>
          </a:solidFill>
        </p:grpSpPr>
        <p:sp>
          <p:nvSpPr>
            <p:cNvPr id="258" name="Freeform: Shape 257">
              <a:extLst>
                <a:ext uri="{FF2B5EF4-FFF2-40B4-BE49-F238E27FC236}">
                  <a16:creationId xmlns:a16="http://schemas.microsoft.com/office/drawing/2014/main" id="{93BFCBBB-9C38-4C26-A9B7-AB863DF3388C}"/>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0A5A09A4-08CB-45C4-9DBF-E1CCEFD9A6E2}"/>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0" name="Graphic 73" descr="Man">
            <a:extLst>
              <a:ext uri="{FF2B5EF4-FFF2-40B4-BE49-F238E27FC236}">
                <a16:creationId xmlns:a16="http://schemas.microsoft.com/office/drawing/2014/main" id="{E3702E03-40DA-4FE9-AF29-D7BEF3F6EBAA}"/>
              </a:ext>
            </a:extLst>
          </p:cNvPr>
          <p:cNvGrpSpPr/>
          <p:nvPr/>
        </p:nvGrpSpPr>
        <p:grpSpPr>
          <a:xfrm>
            <a:off x="1571916" y="5565021"/>
            <a:ext cx="269113" cy="523047"/>
            <a:chOff x="8404400" y="5557651"/>
            <a:chExt cx="291641" cy="596539"/>
          </a:xfrm>
          <a:solidFill>
            <a:schemeClr val="accent3">
              <a:lumMod val="75000"/>
            </a:schemeClr>
          </a:solidFill>
        </p:grpSpPr>
        <p:sp>
          <p:nvSpPr>
            <p:cNvPr id="261" name="Freeform: Shape 260">
              <a:extLst>
                <a:ext uri="{FF2B5EF4-FFF2-40B4-BE49-F238E27FC236}">
                  <a16:creationId xmlns:a16="http://schemas.microsoft.com/office/drawing/2014/main" id="{A8E76D8C-AE51-4D24-AF85-F852B0AA136E}"/>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F5D2A49C-4C38-4DE3-81CA-AB3AE6320C94}"/>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3" name="Graphic 75" descr="Man">
            <a:extLst>
              <a:ext uri="{FF2B5EF4-FFF2-40B4-BE49-F238E27FC236}">
                <a16:creationId xmlns:a16="http://schemas.microsoft.com/office/drawing/2014/main" id="{26CDAFD1-CD44-41FC-B04C-9CE89E7E7477}"/>
              </a:ext>
            </a:extLst>
          </p:cNvPr>
          <p:cNvGrpSpPr/>
          <p:nvPr/>
        </p:nvGrpSpPr>
        <p:grpSpPr>
          <a:xfrm>
            <a:off x="1918128" y="5565022"/>
            <a:ext cx="269113" cy="523047"/>
            <a:chOff x="8750612" y="5557652"/>
            <a:chExt cx="291641" cy="596539"/>
          </a:xfrm>
          <a:solidFill>
            <a:schemeClr val="accent3">
              <a:lumMod val="75000"/>
            </a:schemeClr>
          </a:solidFill>
        </p:grpSpPr>
        <p:sp>
          <p:nvSpPr>
            <p:cNvPr id="264" name="Freeform: Shape 263">
              <a:extLst>
                <a:ext uri="{FF2B5EF4-FFF2-40B4-BE49-F238E27FC236}">
                  <a16:creationId xmlns:a16="http://schemas.microsoft.com/office/drawing/2014/main" id="{5C8B8097-1C58-4183-ACF9-D297AA38EE24}"/>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053E4D52-2971-4B82-A7A2-BE23D9557DE7}"/>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6" name="Graphic 77" descr="Man">
            <a:extLst>
              <a:ext uri="{FF2B5EF4-FFF2-40B4-BE49-F238E27FC236}">
                <a16:creationId xmlns:a16="http://schemas.microsoft.com/office/drawing/2014/main" id="{95496E57-800D-4557-B00F-A315E79C2AAD}"/>
              </a:ext>
            </a:extLst>
          </p:cNvPr>
          <p:cNvGrpSpPr/>
          <p:nvPr/>
        </p:nvGrpSpPr>
        <p:grpSpPr>
          <a:xfrm>
            <a:off x="2240391" y="5565023"/>
            <a:ext cx="269113" cy="523047"/>
            <a:chOff x="9072875" y="5557653"/>
            <a:chExt cx="291641" cy="596539"/>
          </a:xfrm>
          <a:solidFill>
            <a:schemeClr val="accent3">
              <a:lumMod val="75000"/>
            </a:schemeClr>
          </a:solidFill>
        </p:grpSpPr>
        <p:sp>
          <p:nvSpPr>
            <p:cNvPr id="267" name="Freeform: Shape 266">
              <a:extLst>
                <a:ext uri="{FF2B5EF4-FFF2-40B4-BE49-F238E27FC236}">
                  <a16:creationId xmlns:a16="http://schemas.microsoft.com/office/drawing/2014/main" id="{CD2DA903-0D54-4557-8DF8-20815DD66893}"/>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695577ED-E716-452A-B234-D48545D32CE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9" name="Graphic 79" descr="Man">
            <a:extLst>
              <a:ext uri="{FF2B5EF4-FFF2-40B4-BE49-F238E27FC236}">
                <a16:creationId xmlns:a16="http://schemas.microsoft.com/office/drawing/2014/main" id="{C3ECE1AE-431F-4118-98D5-B06A12AB05DC}"/>
              </a:ext>
            </a:extLst>
          </p:cNvPr>
          <p:cNvGrpSpPr/>
          <p:nvPr/>
        </p:nvGrpSpPr>
        <p:grpSpPr>
          <a:xfrm>
            <a:off x="2560600" y="5565023"/>
            <a:ext cx="269113" cy="523047"/>
            <a:chOff x="9393084" y="5557653"/>
            <a:chExt cx="291641" cy="596539"/>
          </a:xfrm>
          <a:solidFill>
            <a:srgbClr val="7C7C7C"/>
          </a:solidFill>
        </p:grpSpPr>
        <p:sp>
          <p:nvSpPr>
            <p:cNvPr id="270" name="Freeform: Shape 269">
              <a:extLst>
                <a:ext uri="{FF2B5EF4-FFF2-40B4-BE49-F238E27FC236}">
                  <a16:creationId xmlns:a16="http://schemas.microsoft.com/office/drawing/2014/main" id="{3ACDB848-933D-4650-97FF-D9802775AA49}"/>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CAFB2353-01FE-47CD-8FF9-4F603B359866}"/>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2" name="Graphic 81" descr="Man">
            <a:extLst>
              <a:ext uri="{FF2B5EF4-FFF2-40B4-BE49-F238E27FC236}">
                <a16:creationId xmlns:a16="http://schemas.microsoft.com/office/drawing/2014/main" id="{F9EFCFC5-1024-4F59-8901-DA0BD3EC1E98}"/>
              </a:ext>
            </a:extLst>
          </p:cNvPr>
          <p:cNvGrpSpPr/>
          <p:nvPr/>
        </p:nvGrpSpPr>
        <p:grpSpPr>
          <a:xfrm>
            <a:off x="2880808" y="5565023"/>
            <a:ext cx="269113" cy="523047"/>
            <a:chOff x="9713292" y="5557653"/>
            <a:chExt cx="291641" cy="596539"/>
          </a:xfrm>
          <a:solidFill>
            <a:srgbClr val="7C7C7C"/>
          </a:solidFill>
        </p:grpSpPr>
        <p:sp>
          <p:nvSpPr>
            <p:cNvPr id="273" name="Freeform: Shape 272">
              <a:extLst>
                <a:ext uri="{FF2B5EF4-FFF2-40B4-BE49-F238E27FC236}">
                  <a16:creationId xmlns:a16="http://schemas.microsoft.com/office/drawing/2014/main" id="{6B9AA9FE-E77C-49A9-924E-A8E8775BC30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C043A337-3C56-4BDB-989E-089E92458E71}"/>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5" name="Graphic 83" descr="Man">
            <a:extLst>
              <a:ext uri="{FF2B5EF4-FFF2-40B4-BE49-F238E27FC236}">
                <a16:creationId xmlns:a16="http://schemas.microsoft.com/office/drawing/2014/main" id="{DE4BB3B5-D21B-4571-B8B6-E5A406ABBD6D}"/>
              </a:ext>
            </a:extLst>
          </p:cNvPr>
          <p:cNvGrpSpPr/>
          <p:nvPr/>
        </p:nvGrpSpPr>
        <p:grpSpPr>
          <a:xfrm>
            <a:off x="3198963" y="5565023"/>
            <a:ext cx="269113" cy="523047"/>
            <a:chOff x="10031447" y="5557653"/>
            <a:chExt cx="291641" cy="596539"/>
          </a:xfrm>
          <a:solidFill>
            <a:srgbClr val="7C7C7C"/>
          </a:solidFill>
        </p:grpSpPr>
        <p:sp>
          <p:nvSpPr>
            <p:cNvPr id="276" name="Freeform: Shape 275">
              <a:extLst>
                <a:ext uri="{FF2B5EF4-FFF2-40B4-BE49-F238E27FC236}">
                  <a16:creationId xmlns:a16="http://schemas.microsoft.com/office/drawing/2014/main" id="{878277E4-AE92-43DB-9797-2D958E696AD8}"/>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64A8BF3E-99E5-43C8-AACA-28BECD2F4197}"/>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8" name="Graphic 87" descr="Man">
            <a:extLst>
              <a:ext uri="{FF2B5EF4-FFF2-40B4-BE49-F238E27FC236}">
                <a16:creationId xmlns:a16="http://schemas.microsoft.com/office/drawing/2014/main" id="{A2F5F930-304A-41C2-9D21-58AA8C377451}"/>
              </a:ext>
            </a:extLst>
          </p:cNvPr>
          <p:cNvGrpSpPr/>
          <p:nvPr/>
        </p:nvGrpSpPr>
        <p:grpSpPr>
          <a:xfrm>
            <a:off x="533280" y="5565020"/>
            <a:ext cx="269113" cy="523047"/>
            <a:chOff x="7365764" y="5557650"/>
            <a:chExt cx="291641" cy="596539"/>
          </a:xfrm>
          <a:solidFill>
            <a:srgbClr val="330099"/>
          </a:solidFill>
        </p:grpSpPr>
        <p:sp>
          <p:nvSpPr>
            <p:cNvPr id="279" name="Freeform: Shape 278">
              <a:extLst>
                <a:ext uri="{FF2B5EF4-FFF2-40B4-BE49-F238E27FC236}">
                  <a16:creationId xmlns:a16="http://schemas.microsoft.com/office/drawing/2014/main" id="{A14997E2-862A-4C63-A4C0-98BFE6F33C59}"/>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D4A3AF58-16F0-4640-92E2-6DB8CA063F92}"/>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316" name="TextBox 315">
            <a:extLst>
              <a:ext uri="{FF2B5EF4-FFF2-40B4-BE49-F238E27FC236}">
                <a16:creationId xmlns:a16="http://schemas.microsoft.com/office/drawing/2014/main" id="{B8DA2C4D-F46B-455D-9EF2-65C35676C8E8}"/>
              </a:ext>
            </a:extLst>
          </p:cNvPr>
          <p:cNvSpPr txBox="1"/>
          <p:nvPr/>
        </p:nvSpPr>
        <p:spPr>
          <a:xfrm>
            <a:off x="1869465" y="1724452"/>
            <a:ext cx="2360231"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61%</a:t>
            </a:r>
            <a:r>
              <a:rPr lang="en-GB" sz="2400" dirty="0">
                <a:latin typeface="Arial" panose="020B0604020202020204" pitchFamily="34" charset="0"/>
                <a:cs typeface="Arial" panose="020B0604020202020204" pitchFamily="34" charset="0"/>
              </a:rPr>
              <a:t> eat fruit and vegetables most days</a:t>
            </a:r>
          </a:p>
        </p:txBody>
      </p:sp>
      <p:sp>
        <p:nvSpPr>
          <p:cNvPr id="318" name="TextBox 317">
            <a:extLst>
              <a:ext uri="{FF2B5EF4-FFF2-40B4-BE49-F238E27FC236}">
                <a16:creationId xmlns:a16="http://schemas.microsoft.com/office/drawing/2014/main" id="{51094BD5-E0F5-4FA3-8170-AB377F4280B5}"/>
              </a:ext>
            </a:extLst>
          </p:cNvPr>
          <p:cNvSpPr txBox="1"/>
          <p:nvPr/>
        </p:nvSpPr>
        <p:spPr>
          <a:xfrm>
            <a:off x="1565597" y="4142444"/>
            <a:ext cx="2360231"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17%</a:t>
            </a:r>
            <a:r>
              <a:rPr lang="en-GB" sz="2400" dirty="0">
                <a:latin typeface="Arial" panose="020B0604020202020204" pitchFamily="34" charset="0"/>
                <a:cs typeface="Arial" panose="020B0604020202020204" pitchFamily="34" charset="0"/>
              </a:rPr>
              <a:t> drink fizzy drinks most days </a:t>
            </a:r>
          </a:p>
        </p:txBody>
      </p:sp>
      <p:sp>
        <p:nvSpPr>
          <p:cNvPr id="320" name="TextBox 319">
            <a:extLst>
              <a:ext uri="{FF2B5EF4-FFF2-40B4-BE49-F238E27FC236}">
                <a16:creationId xmlns:a16="http://schemas.microsoft.com/office/drawing/2014/main" id="{77A4B866-DF35-4DE2-A43A-E8E2A0E65D44}"/>
              </a:ext>
            </a:extLst>
          </p:cNvPr>
          <p:cNvSpPr txBox="1"/>
          <p:nvPr/>
        </p:nvSpPr>
        <p:spPr>
          <a:xfrm>
            <a:off x="5657382" y="1756641"/>
            <a:ext cx="2360231"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80%</a:t>
            </a:r>
            <a:r>
              <a:rPr lang="en-GB" sz="2400" dirty="0">
                <a:latin typeface="Arial" panose="020B0604020202020204" pitchFamily="34" charset="0"/>
                <a:cs typeface="Arial" panose="020B0604020202020204" pitchFamily="34" charset="0"/>
              </a:rPr>
              <a:t> brush their teeth at least twice a day</a:t>
            </a:r>
          </a:p>
        </p:txBody>
      </p:sp>
      <p:sp>
        <p:nvSpPr>
          <p:cNvPr id="311" name="Title 1">
            <a:extLst>
              <a:ext uri="{FF2B5EF4-FFF2-40B4-BE49-F238E27FC236}">
                <a16:creationId xmlns:a16="http://schemas.microsoft.com/office/drawing/2014/main" id="{AE2293E1-16F3-471E-BFBB-DAFF8D26CDCC}"/>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Diet and oral health</a:t>
            </a:r>
          </a:p>
        </p:txBody>
      </p:sp>
      <p:sp>
        <p:nvSpPr>
          <p:cNvPr id="313" name="Title 1">
            <a:extLst>
              <a:ext uri="{FF2B5EF4-FFF2-40B4-BE49-F238E27FC236}">
                <a16:creationId xmlns:a16="http://schemas.microsoft.com/office/drawing/2014/main" id="{1AF376D0-D2FD-4F39-A905-9B2D7C8AD929}"/>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pic>
        <p:nvPicPr>
          <p:cNvPr id="2" name="Picture 1" descr="A picture containing light, drawing&#10;&#10;Description automatically generated">
            <a:extLst>
              <a:ext uri="{FF2B5EF4-FFF2-40B4-BE49-F238E27FC236}">
                <a16:creationId xmlns:a16="http://schemas.microsoft.com/office/drawing/2014/main" id="{25DD452C-A74C-4B74-8F4F-33C1AE896B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cxnSp>
        <p:nvCxnSpPr>
          <p:cNvPr id="245" name="Straight Connector 244">
            <a:extLst>
              <a:ext uri="{FF2B5EF4-FFF2-40B4-BE49-F238E27FC236}">
                <a16:creationId xmlns:a16="http://schemas.microsoft.com/office/drawing/2014/main" id="{2FB45BD8-6D09-49A2-8E3F-C763F5BD3304}"/>
              </a:ext>
            </a:extLst>
          </p:cNvPr>
          <p:cNvCxnSpPr>
            <a:cxnSpLocks/>
          </p:cNvCxnSpPr>
          <p:nvPr/>
        </p:nvCxnSpPr>
        <p:spPr>
          <a:xfrm>
            <a:off x="8135542" y="1624164"/>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351" name="Picture 350" descr="A picture containing graphics, drawing&#10;&#10;Description automatically generated">
            <a:extLst>
              <a:ext uri="{FF2B5EF4-FFF2-40B4-BE49-F238E27FC236}">
                <a16:creationId xmlns:a16="http://schemas.microsoft.com/office/drawing/2014/main" id="{6676BE8A-1C69-4CF6-A9EB-E7F20868AA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484" y="1666389"/>
            <a:ext cx="1327152" cy="1327152"/>
          </a:xfrm>
          <a:prstGeom prst="rect">
            <a:avLst/>
          </a:prstGeom>
        </p:spPr>
      </p:pic>
      <p:grpSp>
        <p:nvGrpSpPr>
          <p:cNvPr id="352" name="Graphic 85" descr="Man">
            <a:extLst>
              <a:ext uri="{FF2B5EF4-FFF2-40B4-BE49-F238E27FC236}">
                <a16:creationId xmlns:a16="http://schemas.microsoft.com/office/drawing/2014/main" id="{2EADFC99-B64B-4B4D-9166-2E4A554288AE}"/>
              </a:ext>
            </a:extLst>
          </p:cNvPr>
          <p:cNvGrpSpPr/>
          <p:nvPr/>
        </p:nvGrpSpPr>
        <p:grpSpPr>
          <a:xfrm>
            <a:off x="3536127" y="3174854"/>
            <a:ext cx="269113" cy="523047"/>
            <a:chOff x="10349602" y="5557654"/>
            <a:chExt cx="291641" cy="596539"/>
          </a:xfrm>
          <a:solidFill>
            <a:srgbClr val="7C7C7C"/>
          </a:solidFill>
        </p:grpSpPr>
        <p:sp>
          <p:nvSpPr>
            <p:cNvPr id="353" name="Freeform: Shape 352">
              <a:extLst>
                <a:ext uri="{FF2B5EF4-FFF2-40B4-BE49-F238E27FC236}">
                  <a16:creationId xmlns:a16="http://schemas.microsoft.com/office/drawing/2014/main" id="{E93DC3B2-0F47-4713-88D2-980E675B4AE3}"/>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54" name="Freeform: Shape 353">
              <a:extLst>
                <a:ext uri="{FF2B5EF4-FFF2-40B4-BE49-F238E27FC236}">
                  <a16:creationId xmlns:a16="http://schemas.microsoft.com/office/drawing/2014/main" id="{8B75E808-1370-46CF-AB5E-C93F71AA29F7}"/>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55" name="Graphic 69" descr="Man">
            <a:extLst>
              <a:ext uri="{FF2B5EF4-FFF2-40B4-BE49-F238E27FC236}">
                <a16:creationId xmlns:a16="http://schemas.microsoft.com/office/drawing/2014/main" id="{B4247892-2103-426B-A137-B9377A23D791}"/>
              </a:ext>
            </a:extLst>
          </p:cNvPr>
          <p:cNvGrpSpPr/>
          <p:nvPr/>
        </p:nvGrpSpPr>
        <p:grpSpPr>
          <a:xfrm>
            <a:off x="898501" y="3174850"/>
            <a:ext cx="269113" cy="523047"/>
            <a:chOff x="7711976" y="5557650"/>
            <a:chExt cx="291641" cy="596539"/>
          </a:xfrm>
          <a:solidFill>
            <a:srgbClr val="330099"/>
          </a:solidFill>
        </p:grpSpPr>
        <p:sp>
          <p:nvSpPr>
            <p:cNvPr id="356" name="Freeform: Shape 355">
              <a:extLst>
                <a:ext uri="{FF2B5EF4-FFF2-40B4-BE49-F238E27FC236}">
                  <a16:creationId xmlns:a16="http://schemas.microsoft.com/office/drawing/2014/main" id="{15630789-392E-41B4-B22F-399E3260B9D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57" name="Freeform: Shape 356">
              <a:extLst>
                <a:ext uri="{FF2B5EF4-FFF2-40B4-BE49-F238E27FC236}">
                  <a16:creationId xmlns:a16="http://schemas.microsoft.com/office/drawing/2014/main" id="{B8C12C1A-1B6D-4221-8A63-D73ACDFF5D8F}"/>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58" name="Graphic 71" descr="Man">
            <a:extLst>
              <a:ext uri="{FF2B5EF4-FFF2-40B4-BE49-F238E27FC236}">
                <a16:creationId xmlns:a16="http://schemas.microsoft.com/office/drawing/2014/main" id="{10EB4A20-C8C0-4F40-A2E6-2A8E7AA6D8B6}"/>
              </a:ext>
            </a:extLst>
          </p:cNvPr>
          <p:cNvGrpSpPr/>
          <p:nvPr/>
        </p:nvGrpSpPr>
        <p:grpSpPr>
          <a:xfrm>
            <a:off x="1244713" y="3174851"/>
            <a:ext cx="269113" cy="523047"/>
            <a:chOff x="8058188" y="5557651"/>
            <a:chExt cx="291641" cy="596539"/>
          </a:xfrm>
          <a:solidFill>
            <a:srgbClr val="330099"/>
          </a:solidFill>
        </p:grpSpPr>
        <p:sp>
          <p:nvSpPr>
            <p:cNvPr id="359" name="Freeform: Shape 358">
              <a:extLst>
                <a:ext uri="{FF2B5EF4-FFF2-40B4-BE49-F238E27FC236}">
                  <a16:creationId xmlns:a16="http://schemas.microsoft.com/office/drawing/2014/main" id="{4F560FDD-F144-4EDA-9ABE-B00E0A200AD5}"/>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63D89E4E-9B3E-4E9F-AEC1-14C5AE962791}"/>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61" name="Graphic 73" descr="Man">
            <a:extLst>
              <a:ext uri="{FF2B5EF4-FFF2-40B4-BE49-F238E27FC236}">
                <a16:creationId xmlns:a16="http://schemas.microsoft.com/office/drawing/2014/main" id="{7F5C4D14-5B6C-4C5D-B2E7-A5BCB36FCC48}"/>
              </a:ext>
            </a:extLst>
          </p:cNvPr>
          <p:cNvGrpSpPr/>
          <p:nvPr/>
        </p:nvGrpSpPr>
        <p:grpSpPr>
          <a:xfrm>
            <a:off x="1590925" y="3174851"/>
            <a:ext cx="269113" cy="523047"/>
            <a:chOff x="8404400" y="5557651"/>
            <a:chExt cx="291641" cy="596539"/>
          </a:xfrm>
          <a:solidFill>
            <a:srgbClr val="330099"/>
          </a:solidFill>
        </p:grpSpPr>
        <p:sp>
          <p:nvSpPr>
            <p:cNvPr id="362" name="Freeform: Shape 361">
              <a:extLst>
                <a:ext uri="{FF2B5EF4-FFF2-40B4-BE49-F238E27FC236}">
                  <a16:creationId xmlns:a16="http://schemas.microsoft.com/office/drawing/2014/main" id="{6887BD60-64C8-4B0D-A011-FA3BB8B27620}"/>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FE626956-0717-4E0B-B144-F1B58EE1568A}"/>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64" name="Graphic 75" descr="Man">
            <a:extLst>
              <a:ext uri="{FF2B5EF4-FFF2-40B4-BE49-F238E27FC236}">
                <a16:creationId xmlns:a16="http://schemas.microsoft.com/office/drawing/2014/main" id="{A6259CF7-2101-43D2-A52D-E1579C009441}"/>
              </a:ext>
            </a:extLst>
          </p:cNvPr>
          <p:cNvGrpSpPr/>
          <p:nvPr/>
        </p:nvGrpSpPr>
        <p:grpSpPr>
          <a:xfrm>
            <a:off x="1937137" y="3174852"/>
            <a:ext cx="269113" cy="523047"/>
            <a:chOff x="8750612" y="5557652"/>
            <a:chExt cx="291641" cy="596539"/>
          </a:xfrm>
          <a:solidFill>
            <a:srgbClr val="330099"/>
          </a:solidFill>
        </p:grpSpPr>
        <p:sp>
          <p:nvSpPr>
            <p:cNvPr id="365" name="Freeform: Shape 364">
              <a:extLst>
                <a:ext uri="{FF2B5EF4-FFF2-40B4-BE49-F238E27FC236}">
                  <a16:creationId xmlns:a16="http://schemas.microsoft.com/office/drawing/2014/main" id="{20317905-178B-43F8-B06C-EFEF240D6748}"/>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4B958278-E9CC-4ED1-8E01-0DB26A91C634}"/>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67" name="Graphic 77" descr="Man">
            <a:extLst>
              <a:ext uri="{FF2B5EF4-FFF2-40B4-BE49-F238E27FC236}">
                <a16:creationId xmlns:a16="http://schemas.microsoft.com/office/drawing/2014/main" id="{0A63C37E-B6BD-4674-9197-2C7692FD0FA6}"/>
              </a:ext>
            </a:extLst>
          </p:cNvPr>
          <p:cNvGrpSpPr/>
          <p:nvPr/>
        </p:nvGrpSpPr>
        <p:grpSpPr>
          <a:xfrm>
            <a:off x="9750236" y="5569725"/>
            <a:ext cx="291645" cy="534386"/>
            <a:chOff x="9072877" y="5557653"/>
            <a:chExt cx="291641" cy="596527"/>
          </a:xfrm>
          <a:gradFill>
            <a:gsLst>
              <a:gs pos="50000">
                <a:srgbClr val="330099"/>
              </a:gs>
              <a:gs pos="50000">
                <a:schemeClr val="bg1">
                  <a:lumMod val="50000"/>
                </a:schemeClr>
              </a:gs>
            </a:gsLst>
            <a:lin ang="16200000" scaled="0"/>
          </a:gradFill>
        </p:grpSpPr>
        <p:sp>
          <p:nvSpPr>
            <p:cNvPr id="368" name="Freeform: Shape 367">
              <a:extLst>
                <a:ext uri="{FF2B5EF4-FFF2-40B4-BE49-F238E27FC236}">
                  <a16:creationId xmlns:a16="http://schemas.microsoft.com/office/drawing/2014/main" id="{0CA6F9D3-2A5E-46EB-81E6-BA0C7C518DC6}"/>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8024F53B-3B0C-4FF7-AEB6-C782F2ACB5F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370" name="Graphic 79" descr="Man">
            <a:extLst>
              <a:ext uri="{FF2B5EF4-FFF2-40B4-BE49-F238E27FC236}">
                <a16:creationId xmlns:a16="http://schemas.microsoft.com/office/drawing/2014/main" id="{263EE965-1A16-432B-AF7E-7553B15B5F4B}"/>
              </a:ext>
            </a:extLst>
          </p:cNvPr>
          <p:cNvGrpSpPr/>
          <p:nvPr/>
        </p:nvGrpSpPr>
        <p:grpSpPr>
          <a:xfrm>
            <a:off x="2579609" y="3174853"/>
            <a:ext cx="269113" cy="523047"/>
            <a:chOff x="9393084" y="5557653"/>
            <a:chExt cx="291641" cy="596539"/>
          </a:xfrm>
          <a:solidFill>
            <a:srgbClr val="7C7C7C"/>
          </a:solidFill>
        </p:grpSpPr>
        <p:sp>
          <p:nvSpPr>
            <p:cNvPr id="371" name="Freeform: Shape 370">
              <a:extLst>
                <a:ext uri="{FF2B5EF4-FFF2-40B4-BE49-F238E27FC236}">
                  <a16:creationId xmlns:a16="http://schemas.microsoft.com/office/drawing/2014/main" id="{AD7B25F2-2F43-4856-82EC-9E45B72175AD}"/>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310AB0CF-02C6-497A-8FF0-0D296E290380}"/>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chemeClr val="bg1">
                <a:lumMod val="50000"/>
              </a:schemeClr>
            </a:solidFill>
            <a:ln w="6549" cap="flat">
              <a:solidFill>
                <a:srgbClr val="7C7C7C"/>
              </a:solidFill>
              <a:prstDash val="solid"/>
              <a:miter/>
            </a:ln>
          </p:spPr>
          <p:txBody>
            <a:bodyPr rtlCol="0" anchor="ctr"/>
            <a:lstStyle/>
            <a:p>
              <a:endParaRPr lang="en-GB"/>
            </a:p>
          </p:txBody>
        </p:sp>
      </p:grpSp>
      <p:grpSp>
        <p:nvGrpSpPr>
          <p:cNvPr id="373" name="Graphic 81" descr="Man">
            <a:extLst>
              <a:ext uri="{FF2B5EF4-FFF2-40B4-BE49-F238E27FC236}">
                <a16:creationId xmlns:a16="http://schemas.microsoft.com/office/drawing/2014/main" id="{030517DE-2DBD-4D27-8095-08EF6FB0401A}"/>
              </a:ext>
            </a:extLst>
          </p:cNvPr>
          <p:cNvGrpSpPr/>
          <p:nvPr/>
        </p:nvGrpSpPr>
        <p:grpSpPr>
          <a:xfrm>
            <a:off x="2899817" y="3174853"/>
            <a:ext cx="269113" cy="523047"/>
            <a:chOff x="9713292" y="5557653"/>
            <a:chExt cx="291641" cy="596539"/>
          </a:xfrm>
          <a:solidFill>
            <a:srgbClr val="7C7C7C"/>
          </a:solidFill>
        </p:grpSpPr>
        <p:sp>
          <p:nvSpPr>
            <p:cNvPr id="374" name="Freeform: Shape 373">
              <a:extLst>
                <a:ext uri="{FF2B5EF4-FFF2-40B4-BE49-F238E27FC236}">
                  <a16:creationId xmlns:a16="http://schemas.microsoft.com/office/drawing/2014/main" id="{8BBF124F-A8B6-4309-B2C9-A8C6E634441A}"/>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2DE84BAC-FC41-4200-80CB-68723756B40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76" name="Graphic 83" descr="Man">
            <a:extLst>
              <a:ext uri="{FF2B5EF4-FFF2-40B4-BE49-F238E27FC236}">
                <a16:creationId xmlns:a16="http://schemas.microsoft.com/office/drawing/2014/main" id="{34001864-4431-4A6B-A1A7-05EFE47B29B7}"/>
              </a:ext>
            </a:extLst>
          </p:cNvPr>
          <p:cNvGrpSpPr/>
          <p:nvPr/>
        </p:nvGrpSpPr>
        <p:grpSpPr>
          <a:xfrm>
            <a:off x="3217972" y="3174853"/>
            <a:ext cx="269113" cy="523047"/>
            <a:chOff x="10031447" y="5557653"/>
            <a:chExt cx="291641" cy="596539"/>
          </a:xfrm>
          <a:solidFill>
            <a:srgbClr val="7C7C7C"/>
          </a:solidFill>
        </p:grpSpPr>
        <p:sp>
          <p:nvSpPr>
            <p:cNvPr id="377" name="Freeform: Shape 376">
              <a:extLst>
                <a:ext uri="{FF2B5EF4-FFF2-40B4-BE49-F238E27FC236}">
                  <a16:creationId xmlns:a16="http://schemas.microsoft.com/office/drawing/2014/main" id="{AE7DB640-B405-4740-970D-5D0253DE9FA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41423DCD-53CB-4181-8067-25C474FE645F}"/>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79" name="Graphic 87" descr="Man">
            <a:extLst>
              <a:ext uri="{FF2B5EF4-FFF2-40B4-BE49-F238E27FC236}">
                <a16:creationId xmlns:a16="http://schemas.microsoft.com/office/drawing/2014/main" id="{AD86AE88-661C-4FA2-B5E1-09EA9AE3B5A2}"/>
              </a:ext>
            </a:extLst>
          </p:cNvPr>
          <p:cNvGrpSpPr/>
          <p:nvPr/>
        </p:nvGrpSpPr>
        <p:grpSpPr>
          <a:xfrm>
            <a:off x="552289" y="3174850"/>
            <a:ext cx="269113" cy="523047"/>
            <a:chOff x="7365764" y="5557650"/>
            <a:chExt cx="291641" cy="596539"/>
          </a:xfrm>
          <a:solidFill>
            <a:srgbClr val="330099"/>
          </a:solidFill>
        </p:grpSpPr>
        <p:sp>
          <p:nvSpPr>
            <p:cNvPr id="380" name="Freeform: Shape 379">
              <a:extLst>
                <a:ext uri="{FF2B5EF4-FFF2-40B4-BE49-F238E27FC236}">
                  <a16:creationId xmlns:a16="http://schemas.microsoft.com/office/drawing/2014/main" id="{8C15279A-0EB9-44B7-BDC3-DBE97FCA55E4}"/>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E63424CE-4536-4BB3-8F28-E8490E8CCA0D}"/>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pic>
        <p:nvPicPr>
          <p:cNvPr id="382" name="Picture 381" descr="A close up of a logo&#10;&#10;Description automatically generated">
            <a:extLst>
              <a:ext uri="{FF2B5EF4-FFF2-40B4-BE49-F238E27FC236}">
                <a16:creationId xmlns:a16="http://schemas.microsoft.com/office/drawing/2014/main" id="{5F604EFA-1FAB-4635-A716-0E4F00A261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9748" y="4009639"/>
            <a:ext cx="1485226" cy="1485226"/>
          </a:xfrm>
          <a:prstGeom prst="rect">
            <a:avLst/>
          </a:prstGeom>
        </p:spPr>
      </p:pic>
      <p:pic>
        <p:nvPicPr>
          <p:cNvPr id="383" name="Graphic 382" descr="Close">
            <a:extLst>
              <a:ext uri="{FF2B5EF4-FFF2-40B4-BE49-F238E27FC236}">
                <a16:creationId xmlns:a16="http://schemas.microsoft.com/office/drawing/2014/main" id="{A07F345D-7331-4151-B989-3C67895273E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93689" y="4183232"/>
            <a:ext cx="1117883" cy="1178044"/>
          </a:xfrm>
          <a:prstGeom prst="rect">
            <a:avLst/>
          </a:prstGeom>
        </p:spPr>
      </p:pic>
      <p:grpSp>
        <p:nvGrpSpPr>
          <p:cNvPr id="385" name="Graphic 85" descr="Man">
            <a:extLst>
              <a:ext uri="{FF2B5EF4-FFF2-40B4-BE49-F238E27FC236}">
                <a16:creationId xmlns:a16="http://schemas.microsoft.com/office/drawing/2014/main" id="{3CE328C1-5807-4674-A3BC-C3C027F93DE7}"/>
              </a:ext>
            </a:extLst>
          </p:cNvPr>
          <p:cNvGrpSpPr/>
          <p:nvPr/>
        </p:nvGrpSpPr>
        <p:grpSpPr>
          <a:xfrm>
            <a:off x="7447874" y="5565020"/>
            <a:ext cx="269113" cy="523047"/>
            <a:chOff x="10349602" y="5557654"/>
            <a:chExt cx="291641" cy="596539"/>
          </a:xfrm>
          <a:solidFill>
            <a:srgbClr val="7C7C7C"/>
          </a:solidFill>
        </p:grpSpPr>
        <p:sp>
          <p:nvSpPr>
            <p:cNvPr id="413" name="Freeform: Shape 412">
              <a:extLst>
                <a:ext uri="{FF2B5EF4-FFF2-40B4-BE49-F238E27FC236}">
                  <a16:creationId xmlns:a16="http://schemas.microsoft.com/office/drawing/2014/main" id="{EC1D2BCE-AA55-41F4-9236-704A106935D5}"/>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14" name="Freeform: Shape 413">
              <a:extLst>
                <a:ext uri="{FF2B5EF4-FFF2-40B4-BE49-F238E27FC236}">
                  <a16:creationId xmlns:a16="http://schemas.microsoft.com/office/drawing/2014/main" id="{B13A762D-F7C7-481A-A018-9FDA511A787F}"/>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88" name="Graphic 73" descr="Man">
            <a:extLst>
              <a:ext uri="{FF2B5EF4-FFF2-40B4-BE49-F238E27FC236}">
                <a16:creationId xmlns:a16="http://schemas.microsoft.com/office/drawing/2014/main" id="{9E672E17-4889-4D2E-8F63-9EF20247D490}"/>
              </a:ext>
            </a:extLst>
          </p:cNvPr>
          <p:cNvGrpSpPr/>
          <p:nvPr/>
        </p:nvGrpSpPr>
        <p:grpSpPr>
          <a:xfrm>
            <a:off x="5502669" y="5565013"/>
            <a:ext cx="269113" cy="523045"/>
            <a:chOff x="8404397" y="5557631"/>
            <a:chExt cx="291641" cy="596535"/>
          </a:xfrm>
          <a:solidFill>
            <a:schemeClr val="accent3">
              <a:lumMod val="75000"/>
            </a:schemeClr>
          </a:solidFill>
        </p:grpSpPr>
        <p:sp>
          <p:nvSpPr>
            <p:cNvPr id="407" name="Freeform: Shape 406">
              <a:extLst>
                <a:ext uri="{FF2B5EF4-FFF2-40B4-BE49-F238E27FC236}">
                  <a16:creationId xmlns:a16="http://schemas.microsoft.com/office/drawing/2014/main" id="{AFE99B4D-61EC-4426-958C-5A1702959142}"/>
                </a:ext>
              </a:extLst>
            </p:cNvPr>
            <p:cNvSpPr/>
            <p:nvPr/>
          </p:nvSpPr>
          <p:spPr>
            <a:xfrm>
              <a:off x="8497192" y="555763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08" name="Freeform: Shape 407">
              <a:extLst>
                <a:ext uri="{FF2B5EF4-FFF2-40B4-BE49-F238E27FC236}">
                  <a16:creationId xmlns:a16="http://schemas.microsoft.com/office/drawing/2014/main" id="{6FA7F151-F1AF-41EE-A797-F494837B319D}"/>
                </a:ext>
              </a:extLst>
            </p:cNvPr>
            <p:cNvSpPr/>
            <p:nvPr/>
          </p:nvSpPr>
          <p:spPr>
            <a:xfrm>
              <a:off x="8404397" y="5676936"/>
              <a:ext cx="291641" cy="477230"/>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89" name="Graphic 75" descr="Man">
            <a:extLst>
              <a:ext uri="{FF2B5EF4-FFF2-40B4-BE49-F238E27FC236}">
                <a16:creationId xmlns:a16="http://schemas.microsoft.com/office/drawing/2014/main" id="{3CA49C17-AAA7-42EF-A0B2-E11CA286882F}"/>
              </a:ext>
            </a:extLst>
          </p:cNvPr>
          <p:cNvGrpSpPr/>
          <p:nvPr/>
        </p:nvGrpSpPr>
        <p:grpSpPr>
          <a:xfrm>
            <a:off x="5848884" y="5565018"/>
            <a:ext cx="269113" cy="523047"/>
            <a:chOff x="8750612" y="5557652"/>
            <a:chExt cx="291641" cy="596539"/>
          </a:xfrm>
          <a:solidFill>
            <a:schemeClr val="accent3">
              <a:lumMod val="75000"/>
            </a:schemeClr>
          </a:solidFill>
        </p:grpSpPr>
        <p:sp>
          <p:nvSpPr>
            <p:cNvPr id="405" name="Freeform: Shape 404">
              <a:extLst>
                <a:ext uri="{FF2B5EF4-FFF2-40B4-BE49-F238E27FC236}">
                  <a16:creationId xmlns:a16="http://schemas.microsoft.com/office/drawing/2014/main" id="{CA1659B0-E5AA-44F5-BE48-BA42F94A9FB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06" name="Freeform: Shape 405">
              <a:extLst>
                <a:ext uri="{FF2B5EF4-FFF2-40B4-BE49-F238E27FC236}">
                  <a16:creationId xmlns:a16="http://schemas.microsoft.com/office/drawing/2014/main" id="{D34E6D94-B146-43E2-AB0E-E24F1B618576}"/>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90" name="Graphic 77" descr="Man">
            <a:extLst>
              <a:ext uri="{FF2B5EF4-FFF2-40B4-BE49-F238E27FC236}">
                <a16:creationId xmlns:a16="http://schemas.microsoft.com/office/drawing/2014/main" id="{DFD55745-1DD0-4C02-B0FA-75DD853329F9}"/>
              </a:ext>
            </a:extLst>
          </p:cNvPr>
          <p:cNvGrpSpPr/>
          <p:nvPr/>
        </p:nvGrpSpPr>
        <p:grpSpPr>
          <a:xfrm>
            <a:off x="6171147" y="5565019"/>
            <a:ext cx="269113" cy="523047"/>
            <a:chOff x="9072875" y="5557653"/>
            <a:chExt cx="291641" cy="596539"/>
          </a:xfrm>
          <a:solidFill>
            <a:schemeClr val="accent3">
              <a:lumMod val="75000"/>
            </a:schemeClr>
          </a:solidFill>
        </p:grpSpPr>
        <p:sp>
          <p:nvSpPr>
            <p:cNvPr id="403" name="Freeform: Shape 402">
              <a:extLst>
                <a:ext uri="{FF2B5EF4-FFF2-40B4-BE49-F238E27FC236}">
                  <a16:creationId xmlns:a16="http://schemas.microsoft.com/office/drawing/2014/main" id="{DE1EE5DE-8C5C-45F7-B57A-E7E2C1DA6849}"/>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A0FEBA23-F94C-4507-B415-872675581FE0}"/>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91" name="Graphic 79" descr="Man">
            <a:extLst>
              <a:ext uri="{FF2B5EF4-FFF2-40B4-BE49-F238E27FC236}">
                <a16:creationId xmlns:a16="http://schemas.microsoft.com/office/drawing/2014/main" id="{C9523A6B-635F-455A-B437-31CB8C0D3856}"/>
              </a:ext>
            </a:extLst>
          </p:cNvPr>
          <p:cNvGrpSpPr/>
          <p:nvPr/>
        </p:nvGrpSpPr>
        <p:grpSpPr>
          <a:xfrm>
            <a:off x="6491356" y="5565019"/>
            <a:ext cx="269113" cy="523047"/>
            <a:chOff x="9393084" y="5557653"/>
            <a:chExt cx="291641" cy="596539"/>
          </a:xfrm>
          <a:solidFill>
            <a:srgbClr val="7C7C7C"/>
          </a:solidFill>
        </p:grpSpPr>
        <p:sp>
          <p:nvSpPr>
            <p:cNvPr id="401" name="Freeform: Shape 400">
              <a:extLst>
                <a:ext uri="{FF2B5EF4-FFF2-40B4-BE49-F238E27FC236}">
                  <a16:creationId xmlns:a16="http://schemas.microsoft.com/office/drawing/2014/main" id="{73CF42FB-0217-4422-9142-1972FE178C6D}"/>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F1049348-535C-4754-A1CC-49098B8197B1}"/>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92" name="Graphic 81" descr="Man">
            <a:extLst>
              <a:ext uri="{FF2B5EF4-FFF2-40B4-BE49-F238E27FC236}">
                <a16:creationId xmlns:a16="http://schemas.microsoft.com/office/drawing/2014/main" id="{D0C42F43-4C57-4208-92A2-244221804B27}"/>
              </a:ext>
            </a:extLst>
          </p:cNvPr>
          <p:cNvGrpSpPr/>
          <p:nvPr/>
        </p:nvGrpSpPr>
        <p:grpSpPr>
          <a:xfrm>
            <a:off x="6811564" y="5565019"/>
            <a:ext cx="269113" cy="523047"/>
            <a:chOff x="9713292" y="5557653"/>
            <a:chExt cx="291641" cy="596539"/>
          </a:xfrm>
          <a:solidFill>
            <a:srgbClr val="7C7C7C"/>
          </a:solidFill>
        </p:grpSpPr>
        <p:sp>
          <p:nvSpPr>
            <p:cNvPr id="399" name="Freeform: Shape 398">
              <a:extLst>
                <a:ext uri="{FF2B5EF4-FFF2-40B4-BE49-F238E27FC236}">
                  <a16:creationId xmlns:a16="http://schemas.microsoft.com/office/drawing/2014/main" id="{38BF7C47-44F7-4652-8B3B-3BE3A263CE0C}"/>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1D4CF7AD-BD1D-4C9A-8D44-84EB7384D99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93" name="Graphic 83" descr="Man">
            <a:extLst>
              <a:ext uri="{FF2B5EF4-FFF2-40B4-BE49-F238E27FC236}">
                <a16:creationId xmlns:a16="http://schemas.microsoft.com/office/drawing/2014/main" id="{EC312549-A423-4D43-BC7E-ABA3FB84DA19}"/>
              </a:ext>
            </a:extLst>
          </p:cNvPr>
          <p:cNvGrpSpPr/>
          <p:nvPr/>
        </p:nvGrpSpPr>
        <p:grpSpPr>
          <a:xfrm>
            <a:off x="7129719" y="5565019"/>
            <a:ext cx="269113" cy="523047"/>
            <a:chOff x="10031447" y="5557653"/>
            <a:chExt cx="291641" cy="596539"/>
          </a:xfrm>
          <a:solidFill>
            <a:srgbClr val="7C7C7C"/>
          </a:solidFill>
        </p:grpSpPr>
        <p:sp>
          <p:nvSpPr>
            <p:cNvPr id="397" name="Freeform: Shape 396">
              <a:extLst>
                <a:ext uri="{FF2B5EF4-FFF2-40B4-BE49-F238E27FC236}">
                  <a16:creationId xmlns:a16="http://schemas.microsoft.com/office/drawing/2014/main" id="{99FD7E65-7618-461B-982E-908CA0D47D6E}"/>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EC2E6EB2-5501-4694-B1C9-7E7EDE7F73ED}"/>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94" name="Graphic 87" descr="Man">
            <a:extLst>
              <a:ext uri="{FF2B5EF4-FFF2-40B4-BE49-F238E27FC236}">
                <a16:creationId xmlns:a16="http://schemas.microsoft.com/office/drawing/2014/main" id="{B3DC06F2-D121-45A0-801D-FC2C10C016DA}"/>
              </a:ext>
            </a:extLst>
          </p:cNvPr>
          <p:cNvGrpSpPr/>
          <p:nvPr/>
        </p:nvGrpSpPr>
        <p:grpSpPr>
          <a:xfrm>
            <a:off x="4464036" y="5565016"/>
            <a:ext cx="269113" cy="523047"/>
            <a:chOff x="7365764" y="5557650"/>
            <a:chExt cx="291641" cy="596539"/>
          </a:xfrm>
          <a:solidFill>
            <a:srgbClr val="330099"/>
          </a:solidFill>
        </p:grpSpPr>
        <p:sp>
          <p:nvSpPr>
            <p:cNvPr id="395" name="Freeform: Shape 394">
              <a:extLst>
                <a:ext uri="{FF2B5EF4-FFF2-40B4-BE49-F238E27FC236}">
                  <a16:creationId xmlns:a16="http://schemas.microsoft.com/office/drawing/2014/main" id="{F1DEDAD8-8A8F-4AB8-B5E8-75240A36E41D}"/>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45D9EC15-FCC1-4C10-86ED-8B50FC650A39}"/>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415" name="TextBox 414">
            <a:extLst>
              <a:ext uri="{FF2B5EF4-FFF2-40B4-BE49-F238E27FC236}">
                <a16:creationId xmlns:a16="http://schemas.microsoft.com/office/drawing/2014/main" id="{60DBAA6E-21BB-49A7-9476-A00DBC2FD2DD}"/>
              </a:ext>
            </a:extLst>
          </p:cNvPr>
          <p:cNvSpPr txBox="1"/>
          <p:nvPr/>
        </p:nvSpPr>
        <p:spPr>
          <a:xfrm>
            <a:off x="5747743" y="4131293"/>
            <a:ext cx="2360231"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8%</a:t>
            </a:r>
            <a:r>
              <a:rPr lang="en-GB" sz="2400" dirty="0">
                <a:latin typeface="Arial" panose="020B0604020202020204" pitchFamily="34" charset="0"/>
                <a:cs typeface="Arial" panose="020B0604020202020204" pitchFamily="34" charset="0"/>
              </a:rPr>
              <a:t> did not have breakfast that morning</a:t>
            </a:r>
          </a:p>
        </p:txBody>
      </p:sp>
      <p:sp>
        <p:nvSpPr>
          <p:cNvPr id="3" name="Thought Bubble: Cloud 2">
            <a:extLst>
              <a:ext uri="{FF2B5EF4-FFF2-40B4-BE49-F238E27FC236}">
                <a16:creationId xmlns:a16="http://schemas.microsoft.com/office/drawing/2014/main" id="{C9D4EEF5-3B75-4795-8C5C-142D631282F2}"/>
              </a:ext>
            </a:extLst>
          </p:cNvPr>
          <p:cNvSpPr/>
          <p:nvPr/>
        </p:nvSpPr>
        <p:spPr>
          <a:xfrm rot="485297">
            <a:off x="8337680" y="4031766"/>
            <a:ext cx="1771354" cy="1366951"/>
          </a:xfrm>
          <a:prstGeom prst="cloudCallout">
            <a:avLst>
              <a:gd name="adj1" fmla="val -46162"/>
              <a:gd name="adj2" fmla="val 38319"/>
            </a:avLst>
          </a:prstGeom>
          <a:solidFill>
            <a:schemeClr val="bg1"/>
          </a:solidFill>
          <a:ln>
            <a:solidFill>
              <a:srgbClr val="33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oy, bottle&#10;&#10;Description automatically generated">
            <a:extLst>
              <a:ext uri="{FF2B5EF4-FFF2-40B4-BE49-F238E27FC236}">
                <a16:creationId xmlns:a16="http://schemas.microsoft.com/office/drawing/2014/main" id="{5425980D-55B1-4537-B13D-29389C289E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70789" y="4207642"/>
            <a:ext cx="910031" cy="910031"/>
          </a:xfrm>
          <a:prstGeom prst="rect">
            <a:avLst/>
          </a:prstGeom>
        </p:spPr>
      </p:pic>
      <p:grpSp>
        <p:nvGrpSpPr>
          <p:cNvPr id="419" name="Graphic 85" descr="Man">
            <a:extLst>
              <a:ext uri="{FF2B5EF4-FFF2-40B4-BE49-F238E27FC236}">
                <a16:creationId xmlns:a16="http://schemas.microsoft.com/office/drawing/2014/main" id="{FE7C357C-8E46-4B24-BD36-8946AEFFE8DC}"/>
              </a:ext>
            </a:extLst>
          </p:cNvPr>
          <p:cNvGrpSpPr/>
          <p:nvPr/>
        </p:nvGrpSpPr>
        <p:grpSpPr>
          <a:xfrm>
            <a:off x="11373833" y="5565020"/>
            <a:ext cx="269113" cy="523047"/>
            <a:chOff x="10349602" y="5557654"/>
            <a:chExt cx="291641" cy="596539"/>
          </a:xfrm>
          <a:solidFill>
            <a:srgbClr val="7C7C7C"/>
          </a:solidFill>
        </p:grpSpPr>
        <p:sp>
          <p:nvSpPr>
            <p:cNvPr id="447" name="Freeform: Shape 446">
              <a:extLst>
                <a:ext uri="{FF2B5EF4-FFF2-40B4-BE49-F238E27FC236}">
                  <a16:creationId xmlns:a16="http://schemas.microsoft.com/office/drawing/2014/main" id="{90663EDB-1315-44AD-A723-9DA2DC681735}"/>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48" name="Freeform: Shape 447">
              <a:extLst>
                <a:ext uri="{FF2B5EF4-FFF2-40B4-BE49-F238E27FC236}">
                  <a16:creationId xmlns:a16="http://schemas.microsoft.com/office/drawing/2014/main" id="{799F6F56-D4B9-4568-82E0-1F904F667624}"/>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20" name="Graphic 69" descr="Man">
            <a:extLst>
              <a:ext uri="{FF2B5EF4-FFF2-40B4-BE49-F238E27FC236}">
                <a16:creationId xmlns:a16="http://schemas.microsoft.com/office/drawing/2014/main" id="{ECA46928-7A7D-4C16-A5B5-77A670077568}"/>
              </a:ext>
            </a:extLst>
          </p:cNvPr>
          <p:cNvGrpSpPr/>
          <p:nvPr/>
        </p:nvGrpSpPr>
        <p:grpSpPr>
          <a:xfrm>
            <a:off x="8736207" y="5565016"/>
            <a:ext cx="269113" cy="523047"/>
            <a:chOff x="7711976" y="5557650"/>
            <a:chExt cx="291641" cy="596539"/>
          </a:xfrm>
          <a:solidFill>
            <a:srgbClr val="330099"/>
          </a:solidFill>
        </p:grpSpPr>
        <p:sp>
          <p:nvSpPr>
            <p:cNvPr id="445" name="Freeform: Shape 444">
              <a:extLst>
                <a:ext uri="{FF2B5EF4-FFF2-40B4-BE49-F238E27FC236}">
                  <a16:creationId xmlns:a16="http://schemas.microsoft.com/office/drawing/2014/main" id="{51727BFC-AF11-44DB-831F-DCE13770A226}"/>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46" name="Freeform: Shape 445">
              <a:extLst>
                <a:ext uri="{FF2B5EF4-FFF2-40B4-BE49-F238E27FC236}">
                  <a16:creationId xmlns:a16="http://schemas.microsoft.com/office/drawing/2014/main" id="{263670F6-5D7F-4466-8218-F0CE01F4F691}"/>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21" name="Graphic 71" descr="Man">
            <a:extLst>
              <a:ext uri="{FF2B5EF4-FFF2-40B4-BE49-F238E27FC236}">
                <a16:creationId xmlns:a16="http://schemas.microsoft.com/office/drawing/2014/main" id="{E8DE6823-8E6D-481E-9661-C9BBA3AF49F4}"/>
              </a:ext>
            </a:extLst>
          </p:cNvPr>
          <p:cNvGrpSpPr/>
          <p:nvPr/>
        </p:nvGrpSpPr>
        <p:grpSpPr>
          <a:xfrm>
            <a:off x="9082419" y="5565017"/>
            <a:ext cx="269113" cy="523047"/>
            <a:chOff x="8058188" y="5557651"/>
            <a:chExt cx="291641" cy="596539"/>
          </a:xfrm>
          <a:solidFill>
            <a:srgbClr val="330099"/>
          </a:solidFill>
        </p:grpSpPr>
        <p:sp>
          <p:nvSpPr>
            <p:cNvPr id="443" name="Freeform: Shape 442">
              <a:extLst>
                <a:ext uri="{FF2B5EF4-FFF2-40B4-BE49-F238E27FC236}">
                  <a16:creationId xmlns:a16="http://schemas.microsoft.com/office/drawing/2014/main" id="{80835E6F-ED4C-4D1E-8724-308A138BB099}"/>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44" name="Freeform: Shape 443">
              <a:extLst>
                <a:ext uri="{FF2B5EF4-FFF2-40B4-BE49-F238E27FC236}">
                  <a16:creationId xmlns:a16="http://schemas.microsoft.com/office/drawing/2014/main" id="{C0050625-BCC1-4ACD-BFA3-C981F9B16066}"/>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22" name="Graphic 73" descr="Man">
            <a:extLst>
              <a:ext uri="{FF2B5EF4-FFF2-40B4-BE49-F238E27FC236}">
                <a16:creationId xmlns:a16="http://schemas.microsoft.com/office/drawing/2014/main" id="{13FD92CB-D37D-49ED-8A93-FD747101B541}"/>
              </a:ext>
            </a:extLst>
          </p:cNvPr>
          <p:cNvGrpSpPr/>
          <p:nvPr/>
        </p:nvGrpSpPr>
        <p:grpSpPr>
          <a:xfrm>
            <a:off x="9428631" y="5565017"/>
            <a:ext cx="269113" cy="523047"/>
            <a:chOff x="8404400" y="5557651"/>
            <a:chExt cx="291641" cy="596539"/>
          </a:xfrm>
          <a:solidFill>
            <a:srgbClr val="330099"/>
          </a:solidFill>
        </p:grpSpPr>
        <p:sp>
          <p:nvSpPr>
            <p:cNvPr id="441" name="Freeform: Shape 440">
              <a:extLst>
                <a:ext uri="{FF2B5EF4-FFF2-40B4-BE49-F238E27FC236}">
                  <a16:creationId xmlns:a16="http://schemas.microsoft.com/office/drawing/2014/main" id="{3C3A9D49-EE37-40C8-85AC-02382CB42CEB}"/>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42" name="Freeform: Shape 441">
              <a:extLst>
                <a:ext uri="{FF2B5EF4-FFF2-40B4-BE49-F238E27FC236}">
                  <a16:creationId xmlns:a16="http://schemas.microsoft.com/office/drawing/2014/main" id="{C1E313D6-5942-4671-A731-B0B2EF72B0CA}"/>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25" name="Graphic 79" descr="Man">
            <a:extLst>
              <a:ext uri="{FF2B5EF4-FFF2-40B4-BE49-F238E27FC236}">
                <a16:creationId xmlns:a16="http://schemas.microsoft.com/office/drawing/2014/main" id="{8F893572-4FFB-415B-9226-3E5CD071BE76}"/>
              </a:ext>
            </a:extLst>
          </p:cNvPr>
          <p:cNvGrpSpPr/>
          <p:nvPr/>
        </p:nvGrpSpPr>
        <p:grpSpPr>
          <a:xfrm>
            <a:off x="10417315" y="5565019"/>
            <a:ext cx="269113" cy="523047"/>
            <a:chOff x="9393084" y="5557653"/>
            <a:chExt cx="291641" cy="596539"/>
          </a:xfrm>
          <a:solidFill>
            <a:srgbClr val="7C7C7C"/>
          </a:solidFill>
        </p:grpSpPr>
        <p:sp>
          <p:nvSpPr>
            <p:cNvPr id="435" name="Freeform: Shape 434">
              <a:extLst>
                <a:ext uri="{FF2B5EF4-FFF2-40B4-BE49-F238E27FC236}">
                  <a16:creationId xmlns:a16="http://schemas.microsoft.com/office/drawing/2014/main" id="{12A37C28-7400-409E-8D75-C8985A77821B}"/>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36" name="Freeform: Shape 435">
              <a:extLst>
                <a:ext uri="{FF2B5EF4-FFF2-40B4-BE49-F238E27FC236}">
                  <a16:creationId xmlns:a16="http://schemas.microsoft.com/office/drawing/2014/main" id="{D342E5E6-2111-4CFE-B14D-A8D02C4EFC8F}"/>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26" name="Graphic 81" descr="Man">
            <a:extLst>
              <a:ext uri="{FF2B5EF4-FFF2-40B4-BE49-F238E27FC236}">
                <a16:creationId xmlns:a16="http://schemas.microsoft.com/office/drawing/2014/main" id="{55F437A1-DDAD-409A-8926-53114AD3D006}"/>
              </a:ext>
            </a:extLst>
          </p:cNvPr>
          <p:cNvGrpSpPr/>
          <p:nvPr/>
        </p:nvGrpSpPr>
        <p:grpSpPr>
          <a:xfrm>
            <a:off x="10737523" y="5565019"/>
            <a:ext cx="269113" cy="523047"/>
            <a:chOff x="9713292" y="5557653"/>
            <a:chExt cx="291641" cy="596539"/>
          </a:xfrm>
          <a:solidFill>
            <a:srgbClr val="7C7C7C"/>
          </a:solidFill>
        </p:grpSpPr>
        <p:sp>
          <p:nvSpPr>
            <p:cNvPr id="433" name="Freeform: Shape 432">
              <a:extLst>
                <a:ext uri="{FF2B5EF4-FFF2-40B4-BE49-F238E27FC236}">
                  <a16:creationId xmlns:a16="http://schemas.microsoft.com/office/drawing/2014/main" id="{34AA97CA-DBE5-45BB-A486-07FB8B31710F}"/>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34" name="Freeform: Shape 433">
              <a:extLst>
                <a:ext uri="{FF2B5EF4-FFF2-40B4-BE49-F238E27FC236}">
                  <a16:creationId xmlns:a16="http://schemas.microsoft.com/office/drawing/2014/main" id="{09E7890B-A26E-446C-BF1D-5EC732A26117}"/>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27" name="Graphic 83" descr="Man">
            <a:extLst>
              <a:ext uri="{FF2B5EF4-FFF2-40B4-BE49-F238E27FC236}">
                <a16:creationId xmlns:a16="http://schemas.microsoft.com/office/drawing/2014/main" id="{F37FB02A-D61D-4DE5-9BD0-CD3B662B5071}"/>
              </a:ext>
            </a:extLst>
          </p:cNvPr>
          <p:cNvGrpSpPr/>
          <p:nvPr/>
        </p:nvGrpSpPr>
        <p:grpSpPr>
          <a:xfrm>
            <a:off x="11055678" y="5565019"/>
            <a:ext cx="269113" cy="523047"/>
            <a:chOff x="10031447" y="5557653"/>
            <a:chExt cx="291641" cy="596539"/>
          </a:xfrm>
          <a:solidFill>
            <a:srgbClr val="7C7C7C"/>
          </a:solidFill>
        </p:grpSpPr>
        <p:sp>
          <p:nvSpPr>
            <p:cNvPr id="431" name="Freeform: Shape 430">
              <a:extLst>
                <a:ext uri="{FF2B5EF4-FFF2-40B4-BE49-F238E27FC236}">
                  <a16:creationId xmlns:a16="http://schemas.microsoft.com/office/drawing/2014/main" id="{AB05D313-C3D1-41F1-A54F-C93BFF4BE9A5}"/>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32" name="Freeform: Shape 431">
              <a:extLst>
                <a:ext uri="{FF2B5EF4-FFF2-40B4-BE49-F238E27FC236}">
                  <a16:creationId xmlns:a16="http://schemas.microsoft.com/office/drawing/2014/main" id="{CFAFF8FB-B012-4CA0-A269-A2F06DC503B0}"/>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28" name="Graphic 87" descr="Man">
            <a:extLst>
              <a:ext uri="{FF2B5EF4-FFF2-40B4-BE49-F238E27FC236}">
                <a16:creationId xmlns:a16="http://schemas.microsoft.com/office/drawing/2014/main" id="{752EF3C0-6C3C-47B9-B9B1-58ABEE440551}"/>
              </a:ext>
            </a:extLst>
          </p:cNvPr>
          <p:cNvGrpSpPr/>
          <p:nvPr/>
        </p:nvGrpSpPr>
        <p:grpSpPr>
          <a:xfrm>
            <a:off x="8389995" y="5565016"/>
            <a:ext cx="269113" cy="523047"/>
            <a:chOff x="7365764" y="5557650"/>
            <a:chExt cx="291641" cy="596539"/>
          </a:xfrm>
          <a:solidFill>
            <a:srgbClr val="330099"/>
          </a:solidFill>
        </p:grpSpPr>
        <p:sp>
          <p:nvSpPr>
            <p:cNvPr id="429" name="Freeform: Shape 428">
              <a:extLst>
                <a:ext uri="{FF2B5EF4-FFF2-40B4-BE49-F238E27FC236}">
                  <a16:creationId xmlns:a16="http://schemas.microsoft.com/office/drawing/2014/main" id="{F144A1E8-5790-4893-B5F0-C2D3125983C8}"/>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30" name="Freeform: Shape 429">
              <a:extLst>
                <a:ext uri="{FF2B5EF4-FFF2-40B4-BE49-F238E27FC236}">
                  <a16:creationId xmlns:a16="http://schemas.microsoft.com/office/drawing/2014/main" id="{7E3492B4-F5EE-48E0-A492-294E19DAA0CA}"/>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6" name="TextBox 5">
            <a:extLst>
              <a:ext uri="{FF2B5EF4-FFF2-40B4-BE49-F238E27FC236}">
                <a16:creationId xmlns:a16="http://schemas.microsoft.com/office/drawing/2014/main" id="{B75502F1-C062-4F70-8B7A-A1C83FFB118B}"/>
              </a:ext>
            </a:extLst>
          </p:cNvPr>
          <p:cNvSpPr txBox="1"/>
          <p:nvPr/>
        </p:nvSpPr>
        <p:spPr>
          <a:xfrm>
            <a:off x="10228885" y="3928135"/>
            <a:ext cx="1931200" cy="1569660"/>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47%</a:t>
            </a:r>
            <a:r>
              <a:rPr lang="en-GB" sz="2400" dirty="0">
                <a:latin typeface="Arial" panose="020B0604020202020204" pitchFamily="34" charset="0"/>
                <a:cs typeface="Arial" panose="020B0604020202020204" pitchFamily="34" charset="0"/>
              </a:rPr>
              <a:t> think they need to eat more healthily</a:t>
            </a:r>
          </a:p>
        </p:txBody>
      </p:sp>
      <p:pic>
        <p:nvPicPr>
          <p:cNvPr id="10" name="Picture 9" descr="A close up of a logo&#10;&#10;Description automatically generated">
            <a:extLst>
              <a:ext uri="{FF2B5EF4-FFF2-40B4-BE49-F238E27FC236}">
                <a16:creationId xmlns:a16="http://schemas.microsoft.com/office/drawing/2014/main" id="{009F217A-52B3-4F74-B7BD-BC6722D78A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77419" y="1734266"/>
            <a:ext cx="1151438" cy="1151438"/>
          </a:xfrm>
          <a:prstGeom prst="rect">
            <a:avLst/>
          </a:prstGeom>
        </p:spPr>
      </p:pic>
      <p:grpSp>
        <p:nvGrpSpPr>
          <p:cNvPr id="452" name="Graphic 85" descr="Man">
            <a:extLst>
              <a:ext uri="{FF2B5EF4-FFF2-40B4-BE49-F238E27FC236}">
                <a16:creationId xmlns:a16="http://schemas.microsoft.com/office/drawing/2014/main" id="{9E7DE4A3-1C2D-4E47-995F-5704D4A0F84D}"/>
              </a:ext>
            </a:extLst>
          </p:cNvPr>
          <p:cNvGrpSpPr/>
          <p:nvPr/>
        </p:nvGrpSpPr>
        <p:grpSpPr>
          <a:xfrm>
            <a:off x="11370598" y="3179957"/>
            <a:ext cx="269113" cy="523047"/>
            <a:chOff x="10349602" y="5557654"/>
            <a:chExt cx="291641" cy="596539"/>
          </a:xfrm>
          <a:solidFill>
            <a:srgbClr val="7C7C7C"/>
          </a:solidFill>
        </p:grpSpPr>
        <p:sp>
          <p:nvSpPr>
            <p:cNvPr id="480" name="Freeform: Shape 479">
              <a:extLst>
                <a:ext uri="{FF2B5EF4-FFF2-40B4-BE49-F238E27FC236}">
                  <a16:creationId xmlns:a16="http://schemas.microsoft.com/office/drawing/2014/main" id="{7869D108-022B-49B4-86D7-A5B432042586}"/>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81" name="Freeform: Shape 480">
              <a:extLst>
                <a:ext uri="{FF2B5EF4-FFF2-40B4-BE49-F238E27FC236}">
                  <a16:creationId xmlns:a16="http://schemas.microsoft.com/office/drawing/2014/main" id="{1026A8FA-DDA0-43BA-9340-3DFCA877A8C9}"/>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53" name="Graphic 69" descr="Man">
            <a:extLst>
              <a:ext uri="{FF2B5EF4-FFF2-40B4-BE49-F238E27FC236}">
                <a16:creationId xmlns:a16="http://schemas.microsoft.com/office/drawing/2014/main" id="{8D3B06A4-5D25-4C70-A27E-598ECBC427E1}"/>
              </a:ext>
            </a:extLst>
          </p:cNvPr>
          <p:cNvGrpSpPr/>
          <p:nvPr/>
        </p:nvGrpSpPr>
        <p:grpSpPr>
          <a:xfrm>
            <a:off x="8732972" y="3179953"/>
            <a:ext cx="269113" cy="523047"/>
            <a:chOff x="7711976" y="5557650"/>
            <a:chExt cx="291641" cy="596539"/>
          </a:xfrm>
          <a:solidFill>
            <a:srgbClr val="330099"/>
          </a:solidFill>
        </p:grpSpPr>
        <p:sp>
          <p:nvSpPr>
            <p:cNvPr id="478" name="Freeform: Shape 477">
              <a:extLst>
                <a:ext uri="{FF2B5EF4-FFF2-40B4-BE49-F238E27FC236}">
                  <a16:creationId xmlns:a16="http://schemas.microsoft.com/office/drawing/2014/main" id="{054B7CCA-8223-496C-A24C-27BC3FB1E2A6}"/>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79" name="Freeform: Shape 478">
              <a:extLst>
                <a:ext uri="{FF2B5EF4-FFF2-40B4-BE49-F238E27FC236}">
                  <a16:creationId xmlns:a16="http://schemas.microsoft.com/office/drawing/2014/main" id="{81548798-11AD-4FFB-A89A-062815FD8CF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54" name="Graphic 71" descr="Man">
            <a:extLst>
              <a:ext uri="{FF2B5EF4-FFF2-40B4-BE49-F238E27FC236}">
                <a16:creationId xmlns:a16="http://schemas.microsoft.com/office/drawing/2014/main" id="{1692377D-556E-40F4-962F-F488C0771FEF}"/>
              </a:ext>
            </a:extLst>
          </p:cNvPr>
          <p:cNvGrpSpPr/>
          <p:nvPr/>
        </p:nvGrpSpPr>
        <p:grpSpPr>
          <a:xfrm>
            <a:off x="9079184" y="3179954"/>
            <a:ext cx="269113" cy="523047"/>
            <a:chOff x="8058188" y="5557651"/>
            <a:chExt cx="291641" cy="596539"/>
          </a:xfrm>
          <a:solidFill>
            <a:srgbClr val="330099"/>
          </a:solidFill>
        </p:grpSpPr>
        <p:sp>
          <p:nvSpPr>
            <p:cNvPr id="476" name="Freeform: Shape 475">
              <a:extLst>
                <a:ext uri="{FF2B5EF4-FFF2-40B4-BE49-F238E27FC236}">
                  <a16:creationId xmlns:a16="http://schemas.microsoft.com/office/drawing/2014/main" id="{87AA0DB4-DADB-4F04-A82B-90B02C431DF3}"/>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477" name="Freeform: Shape 476">
              <a:extLst>
                <a:ext uri="{FF2B5EF4-FFF2-40B4-BE49-F238E27FC236}">
                  <a16:creationId xmlns:a16="http://schemas.microsoft.com/office/drawing/2014/main" id="{51BAB251-E961-40AB-9737-A55D333064BB}"/>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455" name="Graphic 73" descr="Man">
            <a:extLst>
              <a:ext uri="{FF2B5EF4-FFF2-40B4-BE49-F238E27FC236}">
                <a16:creationId xmlns:a16="http://schemas.microsoft.com/office/drawing/2014/main" id="{3E7B6673-AB43-4C94-9B56-D81BB15CD2D2}"/>
              </a:ext>
            </a:extLst>
          </p:cNvPr>
          <p:cNvGrpSpPr/>
          <p:nvPr/>
        </p:nvGrpSpPr>
        <p:grpSpPr>
          <a:xfrm>
            <a:off x="9425396" y="3179954"/>
            <a:ext cx="269113" cy="523047"/>
            <a:chOff x="8404400" y="5557651"/>
            <a:chExt cx="291641" cy="596539"/>
          </a:xfrm>
          <a:solidFill>
            <a:srgbClr val="330099"/>
          </a:solidFill>
        </p:grpSpPr>
        <p:sp>
          <p:nvSpPr>
            <p:cNvPr id="474" name="Freeform: Shape 473">
              <a:extLst>
                <a:ext uri="{FF2B5EF4-FFF2-40B4-BE49-F238E27FC236}">
                  <a16:creationId xmlns:a16="http://schemas.microsoft.com/office/drawing/2014/main" id="{EAEFC55C-42D5-4B86-B888-5F959895B5B6}"/>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475" name="Freeform: Shape 474">
              <a:extLst>
                <a:ext uri="{FF2B5EF4-FFF2-40B4-BE49-F238E27FC236}">
                  <a16:creationId xmlns:a16="http://schemas.microsoft.com/office/drawing/2014/main" id="{469ABA56-ABBE-46DB-B74E-4D3ED6154505}"/>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456" name="Graphic 75" descr="Man">
            <a:extLst>
              <a:ext uri="{FF2B5EF4-FFF2-40B4-BE49-F238E27FC236}">
                <a16:creationId xmlns:a16="http://schemas.microsoft.com/office/drawing/2014/main" id="{41AD124D-F850-4C41-913E-6B7A940A3CA8}"/>
              </a:ext>
            </a:extLst>
          </p:cNvPr>
          <p:cNvGrpSpPr/>
          <p:nvPr/>
        </p:nvGrpSpPr>
        <p:grpSpPr>
          <a:xfrm>
            <a:off x="9771608" y="3179955"/>
            <a:ext cx="269113" cy="523047"/>
            <a:chOff x="8750612" y="5557652"/>
            <a:chExt cx="291641" cy="596539"/>
          </a:xfrm>
          <a:solidFill>
            <a:srgbClr val="330099"/>
          </a:solidFill>
        </p:grpSpPr>
        <p:sp>
          <p:nvSpPr>
            <p:cNvPr id="472" name="Freeform: Shape 471">
              <a:extLst>
                <a:ext uri="{FF2B5EF4-FFF2-40B4-BE49-F238E27FC236}">
                  <a16:creationId xmlns:a16="http://schemas.microsoft.com/office/drawing/2014/main" id="{F2BE881F-B03A-4AEC-BF41-ABC528AF7B69}"/>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473" name="Freeform: Shape 472">
              <a:extLst>
                <a:ext uri="{FF2B5EF4-FFF2-40B4-BE49-F238E27FC236}">
                  <a16:creationId xmlns:a16="http://schemas.microsoft.com/office/drawing/2014/main" id="{BD59D1E6-1968-47C2-8764-F2A1DED470FD}"/>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459" name="Graphic 81" descr="Man">
            <a:extLst>
              <a:ext uri="{FF2B5EF4-FFF2-40B4-BE49-F238E27FC236}">
                <a16:creationId xmlns:a16="http://schemas.microsoft.com/office/drawing/2014/main" id="{CE09A8EA-DB2F-4894-9D6E-52ADB93AED08}"/>
              </a:ext>
            </a:extLst>
          </p:cNvPr>
          <p:cNvGrpSpPr/>
          <p:nvPr/>
        </p:nvGrpSpPr>
        <p:grpSpPr>
          <a:xfrm>
            <a:off x="10734288" y="3179956"/>
            <a:ext cx="269113" cy="523047"/>
            <a:chOff x="9713292" y="5557653"/>
            <a:chExt cx="291641" cy="596539"/>
          </a:xfrm>
          <a:solidFill>
            <a:schemeClr val="accent3">
              <a:lumMod val="75000"/>
            </a:schemeClr>
          </a:solidFill>
        </p:grpSpPr>
        <p:sp>
          <p:nvSpPr>
            <p:cNvPr id="466" name="Freeform: Shape 465">
              <a:extLst>
                <a:ext uri="{FF2B5EF4-FFF2-40B4-BE49-F238E27FC236}">
                  <a16:creationId xmlns:a16="http://schemas.microsoft.com/office/drawing/2014/main" id="{A5B6AFE6-470D-4DF0-B436-90F14802D839}"/>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67" name="Freeform: Shape 466">
              <a:extLst>
                <a:ext uri="{FF2B5EF4-FFF2-40B4-BE49-F238E27FC236}">
                  <a16:creationId xmlns:a16="http://schemas.microsoft.com/office/drawing/2014/main" id="{9D422688-C812-4956-8446-14176CDF96E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460" name="Graphic 83" descr="Man">
            <a:extLst>
              <a:ext uri="{FF2B5EF4-FFF2-40B4-BE49-F238E27FC236}">
                <a16:creationId xmlns:a16="http://schemas.microsoft.com/office/drawing/2014/main" id="{9D4819F0-F8CE-4ED4-AE03-EF16F1ADCB50}"/>
              </a:ext>
            </a:extLst>
          </p:cNvPr>
          <p:cNvGrpSpPr/>
          <p:nvPr/>
        </p:nvGrpSpPr>
        <p:grpSpPr>
          <a:xfrm>
            <a:off x="11052443" y="3179956"/>
            <a:ext cx="269113" cy="523047"/>
            <a:chOff x="10031447" y="5557653"/>
            <a:chExt cx="291641" cy="596539"/>
          </a:xfrm>
          <a:solidFill>
            <a:srgbClr val="7C7C7C"/>
          </a:solidFill>
        </p:grpSpPr>
        <p:sp>
          <p:nvSpPr>
            <p:cNvPr id="464" name="Freeform: Shape 463">
              <a:extLst>
                <a:ext uri="{FF2B5EF4-FFF2-40B4-BE49-F238E27FC236}">
                  <a16:creationId xmlns:a16="http://schemas.microsoft.com/office/drawing/2014/main" id="{0F08C5E5-B559-4EB7-A9CC-8D293D0D78DC}"/>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465" name="Freeform: Shape 464">
              <a:extLst>
                <a:ext uri="{FF2B5EF4-FFF2-40B4-BE49-F238E27FC236}">
                  <a16:creationId xmlns:a16="http://schemas.microsoft.com/office/drawing/2014/main" id="{1C01B925-1D7D-414C-BFF7-3D1C8FBBF51A}"/>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461" name="Graphic 87" descr="Man">
            <a:extLst>
              <a:ext uri="{FF2B5EF4-FFF2-40B4-BE49-F238E27FC236}">
                <a16:creationId xmlns:a16="http://schemas.microsoft.com/office/drawing/2014/main" id="{E9F9E4E7-09FE-44DB-A1E8-FBFF3DDF6DCE}"/>
              </a:ext>
            </a:extLst>
          </p:cNvPr>
          <p:cNvGrpSpPr/>
          <p:nvPr/>
        </p:nvGrpSpPr>
        <p:grpSpPr>
          <a:xfrm>
            <a:off x="8386760" y="3179953"/>
            <a:ext cx="269113" cy="523047"/>
            <a:chOff x="7365764" y="5557650"/>
            <a:chExt cx="291641" cy="596539"/>
          </a:xfrm>
          <a:solidFill>
            <a:srgbClr val="330099"/>
          </a:solidFill>
        </p:grpSpPr>
        <p:sp>
          <p:nvSpPr>
            <p:cNvPr id="462" name="Freeform: Shape 461">
              <a:extLst>
                <a:ext uri="{FF2B5EF4-FFF2-40B4-BE49-F238E27FC236}">
                  <a16:creationId xmlns:a16="http://schemas.microsoft.com/office/drawing/2014/main" id="{0F62CF23-80A9-4EC8-84C9-5C26DDC871E1}"/>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63" name="Freeform: Shape 462">
              <a:extLst>
                <a:ext uri="{FF2B5EF4-FFF2-40B4-BE49-F238E27FC236}">
                  <a16:creationId xmlns:a16="http://schemas.microsoft.com/office/drawing/2014/main" id="{D5008880-C0BD-4466-9C68-328DD4DF1C52}"/>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12" name="TextBox 11">
            <a:extLst>
              <a:ext uri="{FF2B5EF4-FFF2-40B4-BE49-F238E27FC236}">
                <a16:creationId xmlns:a16="http://schemas.microsoft.com/office/drawing/2014/main" id="{12EFD3E9-C5C2-4E1F-AFDF-35EBCBBC1E61}"/>
              </a:ext>
            </a:extLst>
          </p:cNvPr>
          <p:cNvSpPr txBox="1"/>
          <p:nvPr/>
        </p:nvSpPr>
        <p:spPr>
          <a:xfrm>
            <a:off x="9455611" y="1759826"/>
            <a:ext cx="2685259" cy="1200329"/>
          </a:xfrm>
          <a:prstGeom prst="rect">
            <a:avLst/>
          </a:prstGeom>
          <a:noFill/>
        </p:spPr>
        <p:txBody>
          <a:bodyPr wrap="square" rtlCol="0">
            <a:spAutoFit/>
          </a:bodyPr>
          <a:lstStyle/>
          <a:p>
            <a:r>
              <a:rPr lang="en-GB" sz="2400" b="1" dirty="0">
                <a:solidFill>
                  <a:srgbClr val="330099"/>
                </a:solidFill>
                <a:latin typeface="Arial" panose="020B0604020202020204" pitchFamily="34" charset="0"/>
                <a:cs typeface="Arial" panose="020B0604020202020204" pitchFamily="34" charset="0"/>
              </a:rPr>
              <a:t>56%</a:t>
            </a:r>
            <a:r>
              <a:rPr lang="en-GB" sz="2400" dirty="0">
                <a:latin typeface="Arial" panose="020B0604020202020204" pitchFamily="34" charset="0"/>
                <a:cs typeface="Arial" panose="020B0604020202020204" pitchFamily="34" charset="0"/>
              </a:rPr>
              <a:t> have been to the dentist in the last six months</a:t>
            </a:r>
          </a:p>
        </p:txBody>
      </p:sp>
      <p:grpSp>
        <p:nvGrpSpPr>
          <p:cNvPr id="211" name="Graphic 75" descr="Man">
            <a:extLst>
              <a:ext uri="{FF2B5EF4-FFF2-40B4-BE49-F238E27FC236}">
                <a16:creationId xmlns:a16="http://schemas.microsoft.com/office/drawing/2014/main" id="{249C3DDE-C2D3-4DA8-A020-D4B271542A98}"/>
              </a:ext>
            </a:extLst>
          </p:cNvPr>
          <p:cNvGrpSpPr/>
          <p:nvPr/>
        </p:nvGrpSpPr>
        <p:grpSpPr>
          <a:xfrm>
            <a:off x="2272806" y="3174850"/>
            <a:ext cx="269113" cy="523047"/>
            <a:chOff x="8750612" y="5557652"/>
            <a:chExt cx="291641" cy="596539"/>
          </a:xfrm>
          <a:solidFill>
            <a:srgbClr val="330099"/>
          </a:solidFill>
        </p:grpSpPr>
        <p:sp>
          <p:nvSpPr>
            <p:cNvPr id="212" name="Freeform: Shape 211">
              <a:extLst>
                <a:ext uri="{FF2B5EF4-FFF2-40B4-BE49-F238E27FC236}">
                  <a16:creationId xmlns:a16="http://schemas.microsoft.com/office/drawing/2014/main" id="{9DD93791-213B-4EF6-941A-4A11E054A309}"/>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5FD76764-7408-4E1E-95A4-A17827E84CAA}"/>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14" name="Graphic 85" descr="Man">
            <a:extLst>
              <a:ext uri="{FF2B5EF4-FFF2-40B4-BE49-F238E27FC236}">
                <a16:creationId xmlns:a16="http://schemas.microsoft.com/office/drawing/2014/main" id="{3411179F-C2EC-49BA-A74C-68F1340C47D7}"/>
              </a:ext>
            </a:extLst>
          </p:cNvPr>
          <p:cNvGrpSpPr/>
          <p:nvPr/>
        </p:nvGrpSpPr>
        <p:grpSpPr>
          <a:xfrm>
            <a:off x="7167843" y="3187165"/>
            <a:ext cx="269113" cy="523047"/>
            <a:chOff x="10349602" y="5557654"/>
            <a:chExt cx="291641" cy="596539"/>
          </a:xfrm>
          <a:solidFill>
            <a:srgbClr val="7C7C7C"/>
          </a:solidFill>
        </p:grpSpPr>
        <p:sp>
          <p:nvSpPr>
            <p:cNvPr id="215" name="Freeform: Shape 214">
              <a:extLst>
                <a:ext uri="{FF2B5EF4-FFF2-40B4-BE49-F238E27FC236}">
                  <a16:creationId xmlns:a16="http://schemas.microsoft.com/office/drawing/2014/main" id="{23FC176C-D688-4945-8639-83FF33085641}"/>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485E1E18-EDF6-4126-92DF-9EACD08DA6E8}"/>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17" name="Graphic 77" descr="Man">
            <a:extLst>
              <a:ext uri="{FF2B5EF4-FFF2-40B4-BE49-F238E27FC236}">
                <a16:creationId xmlns:a16="http://schemas.microsoft.com/office/drawing/2014/main" id="{2C80B41D-7314-4947-8535-F7CEF18BD3D5}"/>
              </a:ext>
            </a:extLst>
          </p:cNvPr>
          <p:cNvGrpSpPr/>
          <p:nvPr/>
        </p:nvGrpSpPr>
        <p:grpSpPr>
          <a:xfrm>
            <a:off x="10102334" y="3179847"/>
            <a:ext cx="291645" cy="534386"/>
            <a:chOff x="9072877" y="5557653"/>
            <a:chExt cx="291641" cy="596527"/>
          </a:xfrm>
          <a:gradFill>
            <a:gsLst>
              <a:gs pos="50000">
                <a:srgbClr val="330099"/>
              </a:gs>
              <a:gs pos="50000">
                <a:schemeClr val="bg1">
                  <a:lumMod val="50000"/>
                </a:schemeClr>
              </a:gs>
            </a:gsLst>
            <a:lin ang="16200000" scaled="0"/>
          </a:gradFill>
        </p:grpSpPr>
        <p:sp>
          <p:nvSpPr>
            <p:cNvPr id="218" name="Freeform: Shape 217">
              <a:extLst>
                <a:ext uri="{FF2B5EF4-FFF2-40B4-BE49-F238E27FC236}">
                  <a16:creationId xmlns:a16="http://schemas.microsoft.com/office/drawing/2014/main" id="{F4251144-76FF-481B-8D92-244412EDB5C8}"/>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02ECC0FB-E6BB-4910-8170-BBADDC05076E}"/>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220" name="Graphic 81" descr="Man">
            <a:extLst>
              <a:ext uri="{FF2B5EF4-FFF2-40B4-BE49-F238E27FC236}">
                <a16:creationId xmlns:a16="http://schemas.microsoft.com/office/drawing/2014/main" id="{348E89E5-00AC-4335-A90D-4E527C29068C}"/>
              </a:ext>
            </a:extLst>
          </p:cNvPr>
          <p:cNvGrpSpPr/>
          <p:nvPr/>
        </p:nvGrpSpPr>
        <p:grpSpPr>
          <a:xfrm>
            <a:off x="10418610" y="3181387"/>
            <a:ext cx="269113" cy="523047"/>
            <a:chOff x="9713292" y="5557653"/>
            <a:chExt cx="291641" cy="596539"/>
          </a:xfrm>
          <a:solidFill>
            <a:schemeClr val="accent3">
              <a:lumMod val="75000"/>
            </a:schemeClr>
          </a:solidFill>
        </p:grpSpPr>
        <p:sp>
          <p:nvSpPr>
            <p:cNvPr id="246" name="Freeform: Shape 245">
              <a:extLst>
                <a:ext uri="{FF2B5EF4-FFF2-40B4-BE49-F238E27FC236}">
                  <a16:creationId xmlns:a16="http://schemas.microsoft.com/office/drawing/2014/main" id="{116EA741-DE0E-466B-81F4-BEBC1050096E}"/>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218DC36D-3558-4464-B0F7-30AB25F565F3}"/>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81" name="Graphic 77" descr="Man">
            <a:extLst>
              <a:ext uri="{FF2B5EF4-FFF2-40B4-BE49-F238E27FC236}">
                <a16:creationId xmlns:a16="http://schemas.microsoft.com/office/drawing/2014/main" id="{1E462077-24FB-4DE8-A291-E6A3F4121FC0}"/>
              </a:ext>
            </a:extLst>
          </p:cNvPr>
          <p:cNvGrpSpPr/>
          <p:nvPr/>
        </p:nvGrpSpPr>
        <p:grpSpPr>
          <a:xfrm>
            <a:off x="874252" y="5562566"/>
            <a:ext cx="291645" cy="534386"/>
            <a:chOff x="9072877" y="5557653"/>
            <a:chExt cx="291641" cy="596527"/>
          </a:xfrm>
          <a:gradFill>
            <a:gsLst>
              <a:gs pos="50000">
                <a:srgbClr val="330099"/>
              </a:gs>
              <a:gs pos="50000">
                <a:schemeClr val="bg1">
                  <a:lumMod val="50000"/>
                </a:schemeClr>
              </a:gs>
            </a:gsLst>
            <a:lin ang="16200000" scaled="0"/>
          </a:gradFill>
        </p:grpSpPr>
        <p:sp>
          <p:nvSpPr>
            <p:cNvPr id="282" name="Freeform: Shape 281">
              <a:extLst>
                <a:ext uri="{FF2B5EF4-FFF2-40B4-BE49-F238E27FC236}">
                  <a16:creationId xmlns:a16="http://schemas.microsoft.com/office/drawing/2014/main" id="{5D000613-9542-40A4-B895-93792B6ED2DB}"/>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DAB2D4C4-C69D-4CA2-92F9-530684F6C9FC}"/>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284" name="Graphic 73" descr="Man">
            <a:extLst>
              <a:ext uri="{FF2B5EF4-FFF2-40B4-BE49-F238E27FC236}">
                <a16:creationId xmlns:a16="http://schemas.microsoft.com/office/drawing/2014/main" id="{0770DF17-D4D5-4FCE-BDD9-C859C30E94A9}"/>
              </a:ext>
            </a:extLst>
          </p:cNvPr>
          <p:cNvGrpSpPr/>
          <p:nvPr/>
        </p:nvGrpSpPr>
        <p:grpSpPr>
          <a:xfrm>
            <a:off x="4817229" y="5565013"/>
            <a:ext cx="269113" cy="523045"/>
            <a:chOff x="8404397" y="5557631"/>
            <a:chExt cx="291641" cy="596535"/>
          </a:xfrm>
          <a:solidFill>
            <a:schemeClr val="accent3">
              <a:lumMod val="75000"/>
            </a:schemeClr>
          </a:solidFill>
        </p:grpSpPr>
        <p:sp>
          <p:nvSpPr>
            <p:cNvPr id="285" name="Freeform: Shape 284">
              <a:extLst>
                <a:ext uri="{FF2B5EF4-FFF2-40B4-BE49-F238E27FC236}">
                  <a16:creationId xmlns:a16="http://schemas.microsoft.com/office/drawing/2014/main" id="{34CA47CC-FD8A-40EF-AB52-D08102D074A9}"/>
                </a:ext>
              </a:extLst>
            </p:cNvPr>
            <p:cNvSpPr/>
            <p:nvPr/>
          </p:nvSpPr>
          <p:spPr>
            <a:xfrm>
              <a:off x="8497192" y="555763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400A2F90-82BC-4028-86AF-05514661C17B}"/>
                </a:ext>
              </a:extLst>
            </p:cNvPr>
            <p:cNvSpPr/>
            <p:nvPr/>
          </p:nvSpPr>
          <p:spPr>
            <a:xfrm>
              <a:off x="8404397" y="5676936"/>
              <a:ext cx="291641" cy="477230"/>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87" name="Graphic 75" descr="Man">
            <a:extLst>
              <a:ext uri="{FF2B5EF4-FFF2-40B4-BE49-F238E27FC236}">
                <a16:creationId xmlns:a16="http://schemas.microsoft.com/office/drawing/2014/main" id="{54AAAB0B-E722-4B69-9A22-DD71E5A44348}"/>
              </a:ext>
            </a:extLst>
          </p:cNvPr>
          <p:cNvGrpSpPr/>
          <p:nvPr/>
        </p:nvGrpSpPr>
        <p:grpSpPr>
          <a:xfrm>
            <a:off x="5163444" y="5565018"/>
            <a:ext cx="269113" cy="523047"/>
            <a:chOff x="8750612" y="5557652"/>
            <a:chExt cx="291641" cy="596539"/>
          </a:xfrm>
          <a:solidFill>
            <a:schemeClr val="accent3">
              <a:lumMod val="75000"/>
            </a:schemeClr>
          </a:solidFill>
        </p:grpSpPr>
        <p:sp>
          <p:nvSpPr>
            <p:cNvPr id="288" name="Freeform: Shape 287">
              <a:extLst>
                <a:ext uri="{FF2B5EF4-FFF2-40B4-BE49-F238E27FC236}">
                  <a16:creationId xmlns:a16="http://schemas.microsoft.com/office/drawing/2014/main" id="{CE49C0BE-5098-4BC4-B756-BE91D841FA2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0C341E02-D0B4-47ED-A0D9-FD2FAA967D3F}"/>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90" name="Graphic 79" descr="Man">
            <a:extLst>
              <a:ext uri="{FF2B5EF4-FFF2-40B4-BE49-F238E27FC236}">
                <a16:creationId xmlns:a16="http://schemas.microsoft.com/office/drawing/2014/main" id="{7D75E017-A419-400B-AB95-2F6882CEBABD}"/>
              </a:ext>
            </a:extLst>
          </p:cNvPr>
          <p:cNvGrpSpPr/>
          <p:nvPr/>
        </p:nvGrpSpPr>
        <p:grpSpPr>
          <a:xfrm>
            <a:off x="10083077" y="5565011"/>
            <a:ext cx="269113" cy="523047"/>
            <a:chOff x="9393084" y="5557653"/>
            <a:chExt cx="291641" cy="596539"/>
          </a:xfrm>
          <a:solidFill>
            <a:srgbClr val="7C7C7C"/>
          </a:solidFill>
        </p:grpSpPr>
        <p:sp>
          <p:nvSpPr>
            <p:cNvPr id="291" name="Freeform: Shape 290">
              <a:extLst>
                <a:ext uri="{FF2B5EF4-FFF2-40B4-BE49-F238E27FC236}">
                  <a16:creationId xmlns:a16="http://schemas.microsoft.com/office/drawing/2014/main" id="{75832E74-A569-482E-AA6B-B053F31C00A2}"/>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EF3EF9CA-9B5F-40B8-A6D2-B2981537626E}"/>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spTree>
    <p:extLst>
      <p:ext uri="{BB962C8B-B14F-4D97-AF65-F5344CB8AC3E}">
        <p14:creationId xmlns:p14="http://schemas.microsoft.com/office/powerpoint/2010/main" val="26548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6</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5" name="Straight Connector 14">
            <a:extLst>
              <a:ext uri="{FF2B5EF4-FFF2-40B4-BE49-F238E27FC236}">
                <a16:creationId xmlns:a16="http://schemas.microsoft.com/office/drawing/2014/main" id="{15BEADD6-B6EA-43A2-8E48-61C8931B1FE0}"/>
              </a:ext>
            </a:extLst>
          </p:cNvPr>
          <p:cNvCxnSpPr>
            <a:cxnSpLocks/>
          </p:cNvCxnSpPr>
          <p:nvPr/>
        </p:nvCxnSpPr>
        <p:spPr>
          <a:xfrm>
            <a:off x="4130211" y="1646719"/>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0CD1844-603B-401D-A1E5-5BA83FC566DA}"/>
              </a:ext>
            </a:extLst>
          </p:cNvPr>
          <p:cNvCxnSpPr>
            <a:cxnSpLocks/>
          </p:cNvCxnSpPr>
          <p:nvPr/>
        </p:nvCxnSpPr>
        <p:spPr>
          <a:xfrm flipV="1">
            <a:off x="4130211" y="3824851"/>
            <a:ext cx="7849456" cy="34453"/>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52" name="Graphic 85" descr="Man">
            <a:extLst>
              <a:ext uri="{FF2B5EF4-FFF2-40B4-BE49-F238E27FC236}">
                <a16:creationId xmlns:a16="http://schemas.microsoft.com/office/drawing/2014/main" id="{4E57C047-D8E8-4A45-91A5-270781555A40}"/>
              </a:ext>
            </a:extLst>
          </p:cNvPr>
          <p:cNvGrpSpPr/>
          <p:nvPr/>
        </p:nvGrpSpPr>
        <p:grpSpPr>
          <a:xfrm>
            <a:off x="3379523" y="4652137"/>
            <a:ext cx="269113" cy="523047"/>
            <a:chOff x="10349602" y="5557654"/>
            <a:chExt cx="291641" cy="596539"/>
          </a:xfrm>
          <a:solidFill>
            <a:srgbClr val="7C7C7C"/>
          </a:solidFill>
        </p:grpSpPr>
        <p:sp>
          <p:nvSpPr>
            <p:cNvPr id="53" name="Freeform: Shape 52">
              <a:extLst>
                <a:ext uri="{FF2B5EF4-FFF2-40B4-BE49-F238E27FC236}">
                  <a16:creationId xmlns:a16="http://schemas.microsoft.com/office/drawing/2014/main" id="{DAF0F674-0167-4FDE-9B8A-AC889097F2E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CAE8D4C5-FFE4-466B-9487-7E41508B90FC}"/>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61" name="Graphic 73" descr="Man">
            <a:extLst>
              <a:ext uri="{FF2B5EF4-FFF2-40B4-BE49-F238E27FC236}">
                <a16:creationId xmlns:a16="http://schemas.microsoft.com/office/drawing/2014/main" id="{88C9387E-B7BB-42E6-9A00-4E60EB2D90EA}"/>
              </a:ext>
            </a:extLst>
          </p:cNvPr>
          <p:cNvGrpSpPr/>
          <p:nvPr/>
        </p:nvGrpSpPr>
        <p:grpSpPr>
          <a:xfrm>
            <a:off x="1434321" y="4652134"/>
            <a:ext cx="269113" cy="523047"/>
            <a:chOff x="8404400" y="5557651"/>
            <a:chExt cx="291641" cy="596539"/>
          </a:xfrm>
          <a:solidFill>
            <a:schemeClr val="accent3">
              <a:lumMod val="75000"/>
            </a:schemeClr>
          </a:solidFill>
        </p:grpSpPr>
        <p:sp>
          <p:nvSpPr>
            <p:cNvPr id="62" name="Freeform: Shape 61">
              <a:extLst>
                <a:ext uri="{FF2B5EF4-FFF2-40B4-BE49-F238E27FC236}">
                  <a16:creationId xmlns:a16="http://schemas.microsoft.com/office/drawing/2014/main" id="{56A17173-6C80-496D-BA1D-3A66D61D0E85}"/>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7DFAC730-C4BC-4133-ACAA-E115A59DDC96}"/>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64" name="Graphic 75" descr="Man">
            <a:extLst>
              <a:ext uri="{FF2B5EF4-FFF2-40B4-BE49-F238E27FC236}">
                <a16:creationId xmlns:a16="http://schemas.microsoft.com/office/drawing/2014/main" id="{B9F3465D-9D49-4DAC-8D13-81F76F44D95B}"/>
              </a:ext>
            </a:extLst>
          </p:cNvPr>
          <p:cNvGrpSpPr/>
          <p:nvPr/>
        </p:nvGrpSpPr>
        <p:grpSpPr>
          <a:xfrm>
            <a:off x="1780533" y="4652135"/>
            <a:ext cx="269113" cy="523047"/>
            <a:chOff x="8750612" y="5557652"/>
            <a:chExt cx="291641" cy="596539"/>
          </a:xfrm>
          <a:solidFill>
            <a:schemeClr val="accent3">
              <a:lumMod val="75000"/>
            </a:schemeClr>
          </a:solidFill>
        </p:grpSpPr>
        <p:sp>
          <p:nvSpPr>
            <p:cNvPr id="65" name="Freeform: Shape 64">
              <a:extLst>
                <a:ext uri="{FF2B5EF4-FFF2-40B4-BE49-F238E27FC236}">
                  <a16:creationId xmlns:a16="http://schemas.microsoft.com/office/drawing/2014/main" id="{DABB70E8-B076-4FE2-B3B8-F927D15D810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D31C6252-D017-4311-8BC2-9FE58A4BB2F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67" name="Graphic 77" descr="Man">
            <a:extLst>
              <a:ext uri="{FF2B5EF4-FFF2-40B4-BE49-F238E27FC236}">
                <a16:creationId xmlns:a16="http://schemas.microsoft.com/office/drawing/2014/main" id="{947EBC03-339D-462B-92A0-134E6A9342BC}"/>
              </a:ext>
            </a:extLst>
          </p:cNvPr>
          <p:cNvGrpSpPr/>
          <p:nvPr/>
        </p:nvGrpSpPr>
        <p:grpSpPr>
          <a:xfrm>
            <a:off x="2102796" y="4652136"/>
            <a:ext cx="269113" cy="523047"/>
            <a:chOff x="9072875" y="5557653"/>
            <a:chExt cx="291641" cy="596539"/>
          </a:xfrm>
          <a:solidFill>
            <a:schemeClr val="accent3">
              <a:lumMod val="75000"/>
            </a:schemeClr>
          </a:solidFill>
        </p:grpSpPr>
        <p:sp>
          <p:nvSpPr>
            <p:cNvPr id="68" name="Freeform: Shape 67">
              <a:extLst>
                <a:ext uri="{FF2B5EF4-FFF2-40B4-BE49-F238E27FC236}">
                  <a16:creationId xmlns:a16="http://schemas.microsoft.com/office/drawing/2014/main" id="{10E258F9-B2DB-4D51-9CD5-75EA90EA68C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DFEF1869-BCCF-4663-BD6A-63E3DAA3FB37}"/>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70" name="Graphic 79" descr="Man">
            <a:extLst>
              <a:ext uri="{FF2B5EF4-FFF2-40B4-BE49-F238E27FC236}">
                <a16:creationId xmlns:a16="http://schemas.microsoft.com/office/drawing/2014/main" id="{D7812846-CDBF-4D3F-9309-EE460503B2D2}"/>
              </a:ext>
            </a:extLst>
          </p:cNvPr>
          <p:cNvGrpSpPr/>
          <p:nvPr/>
        </p:nvGrpSpPr>
        <p:grpSpPr>
          <a:xfrm>
            <a:off x="2423005" y="4652136"/>
            <a:ext cx="269113" cy="523047"/>
            <a:chOff x="9393084" y="5557653"/>
            <a:chExt cx="291641" cy="596539"/>
          </a:xfrm>
          <a:solidFill>
            <a:srgbClr val="7C7C7C"/>
          </a:solidFill>
        </p:grpSpPr>
        <p:sp>
          <p:nvSpPr>
            <p:cNvPr id="71" name="Freeform: Shape 70">
              <a:extLst>
                <a:ext uri="{FF2B5EF4-FFF2-40B4-BE49-F238E27FC236}">
                  <a16:creationId xmlns:a16="http://schemas.microsoft.com/office/drawing/2014/main" id="{1DA8E016-26F3-44E8-9F14-CAB01321191B}"/>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711B1305-F1AF-4FAE-87DD-EB909492687A}"/>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73" name="Graphic 81" descr="Man">
            <a:extLst>
              <a:ext uri="{FF2B5EF4-FFF2-40B4-BE49-F238E27FC236}">
                <a16:creationId xmlns:a16="http://schemas.microsoft.com/office/drawing/2014/main" id="{EFA3D615-E44D-43E3-87CD-5ACDA9C91F76}"/>
              </a:ext>
            </a:extLst>
          </p:cNvPr>
          <p:cNvGrpSpPr/>
          <p:nvPr/>
        </p:nvGrpSpPr>
        <p:grpSpPr>
          <a:xfrm>
            <a:off x="2743213" y="4652136"/>
            <a:ext cx="269113" cy="523047"/>
            <a:chOff x="9713292" y="5557653"/>
            <a:chExt cx="291641" cy="596539"/>
          </a:xfrm>
          <a:solidFill>
            <a:srgbClr val="7C7C7C"/>
          </a:solidFill>
        </p:grpSpPr>
        <p:sp>
          <p:nvSpPr>
            <p:cNvPr id="74" name="Freeform: Shape 73">
              <a:extLst>
                <a:ext uri="{FF2B5EF4-FFF2-40B4-BE49-F238E27FC236}">
                  <a16:creationId xmlns:a16="http://schemas.microsoft.com/office/drawing/2014/main" id="{C6BD0EAB-9240-4014-BEEC-72E1A6983E0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2CD25426-98F4-4C9D-9AE4-D1ED9C5054D3}"/>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76" name="Graphic 83" descr="Man">
            <a:extLst>
              <a:ext uri="{FF2B5EF4-FFF2-40B4-BE49-F238E27FC236}">
                <a16:creationId xmlns:a16="http://schemas.microsoft.com/office/drawing/2014/main" id="{D86AE8B1-B94F-42D4-9A16-B40FAF55544E}"/>
              </a:ext>
            </a:extLst>
          </p:cNvPr>
          <p:cNvGrpSpPr/>
          <p:nvPr/>
        </p:nvGrpSpPr>
        <p:grpSpPr>
          <a:xfrm>
            <a:off x="3061368" y="4652136"/>
            <a:ext cx="269113" cy="523047"/>
            <a:chOff x="10031447" y="5557653"/>
            <a:chExt cx="291641" cy="596539"/>
          </a:xfrm>
          <a:solidFill>
            <a:srgbClr val="7C7C7C"/>
          </a:solidFill>
        </p:grpSpPr>
        <p:sp>
          <p:nvSpPr>
            <p:cNvPr id="77" name="Freeform: Shape 76">
              <a:extLst>
                <a:ext uri="{FF2B5EF4-FFF2-40B4-BE49-F238E27FC236}">
                  <a16:creationId xmlns:a16="http://schemas.microsoft.com/office/drawing/2014/main" id="{E3DE59F6-5340-4993-97FA-CA13201941C3}"/>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E95A7E12-3A97-48DE-B434-6116F7F5B241}"/>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79" name="Graphic 87" descr="Man">
            <a:extLst>
              <a:ext uri="{FF2B5EF4-FFF2-40B4-BE49-F238E27FC236}">
                <a16:creationId xmlns:a16="http://schemas.microsoft.com/office/drawing/2014/main" id="{9D26210E-5B91-4535-A747-B0EB76401096}"/>
              </a:ext>
            </a:extLst>
          </p:cNvPr>
          <p:cNvGrpSpPr/>
          <p:nvPr/>
        </p:nvGrpSpPr>
        <p:grpSpPr>
          <a:xfrm>
            <a:off x="395685" y="4652133"/>
            <a:ext cx="269113" cy="523047"/>
            <a:chOff x="7365764" y="5557650"/>
            <a:chExt cx="291641" cy="596539"/>
          </a:xfrm>
          <a:solidFill>
            <a:srgbClr val="330099"/>
          </a:solidFill>
        </p:grpSpPr>
        <p:sp>
          <p:nvSpPr>
            <p:cNvPr id="80" name="Freeform: Shape 79">
              <a:extLst>
                <a:ext uri="{FF2B5EF4-FFF2-40B4-BE49-F238E27FC236}">
                  <a16:creationId xmlns:a16="http://schemas.microsoft.com/office/drawing/2014/main" id="{3D4F012D-C384-4E64-9A0E-6F275293EAE6}"/>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694E782D-C426-4DB0-A8B3-3575586794D3}"/>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12" name="Graphic 85" descr="Man">
            <a:extLst>
              <a:ext uri="{FF2B5EF4-FFF2-40B4-BE49-F238E27FC236}">
                <a16:creationId xmlns:a16="http://schemas.microsoft.com/office/drawing/2014/main" id="{D2EEB4D5-FBD0-4316-A578-1A15EC30A3A4}"/>
              </a:ext>
            </a:extLst>
          </p:cNvPr>
          <p:cNvGrpSpPr/>
          <p:nvPr/>
        </p:nvGrpSpPr>
        <p:grpSpPr>
          <a:xfrm>
            <a:off x="7406250" y="5474189"/>
            <a:ext cx="269113" cy="523047"/>
            <a:chOff x="10349602" y="5557654"/>
            <a:chExt cx="291641" cy="596539"/>
          </a:xfrm>
          <a:solidFill>
            <a:srgbClr val="7C7C7C"/>
          </a:solidFill>
        </p:grpSpPr>
        <p:sp>
          <p:nvSpPr>
            <p:cNvPr id="113" name="Freeform: Shape 112">
              <a:extLst>
                <a:ext uri="{FF2B5EF4-FFF2-40B4-BE49-F238E27FC236}">
                  <a16:creationId xmlns:a16="http://schemas.microsoft.com/office/drawing/2014/main" id="{F9097D3C-834F-447A-8E3B-D97A1EDD8BE2}"/>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D381D435-2B7D-450D-805E-8D6F6F93B28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15" name="Graphic 69" descr="Man">
            <a:extLst>
              <a:ext uri="{FF2B5EF4-FFF2-40B4-BE49-F238E27FC236}">
                <a16:creationId xmlns:a16="http://schemas.microsoft.com/office/drawing/2014/main" id="{778B1EA2-91EA-45FB-955E-7BA6FE36B8B6}"/>
              </a:ext>
            </a:extLst>
          </p:cNvPr>
          <p:cNvGrpSpPr/>
          <p:nvPr/>
        </p:nvGrpSpPr>
        <p:grpSpPr>
          <a:xfrm>
            <a:off x="4768624" y="5474185"/>
            <a:ext cx="269113" cy="523047"/>
            <a:chOff x="7711976" y="5557650"/>
            <a:chExt cx="291641" cy="596539"/>
          </a:xfrm>
          <a:solidFill>
            <a:srgbClr val="330099"/>
          </a:solidFill>
        </p:grpSpPr>
        <p:sp>
          <p:nvSpPr>
            <p:cNvPr id="116" name="Freeform: Shape 115">
              <a:extLst>
                <a:ext uri="{FF2B5EF4-FFF2-40B4-BE49-F238E27FC236}">
                  <a16:creationId xmlns:a16="http://schemas.microsoft.com/office/drawing/2014/main" id="{024CA62A-E524-421B-8F05-3305C8B59A03}"/>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F08A38EE-5266-44C0-B873-E860DBB769C0}"/>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18" name="Graphic 71" descr="Man">
            <a:extLst>
              <a:ext uri="{FF2B5EF4-FFF2-40B4-BE49-F238E27FC236}">
                <a16:creationId xmlns:a16="http://schemas.microsoft.com/office/drawing/2014/main" id="{1F8C4776-D82C-4886-8E88-46A1A761FBD6}"/>
              </a:ext>
            </a:extLst>
          </p:cNvPr>
          <p:cNvGrpSpPr/>
          <p:nvPr/>
        </p:nvGrpSpPr>
        <p:grpSpPr>
          <a:xfrm>
            <a:off x="5114836" y="5474186"/>
            <a:ext cx="269113" cy="523047"/>
            <a:chOff x="8058188" y="5557651"/>
            <a:chExt cx="291641" cy="596539"/>
          </a:xfrm>
          <a:solidFill>
            <a:srgbClr val="330099"/>
          </a:solidFill>
        </p:grpSpPr>
        <p:sp>
          <p:nvSpPr>
            <p:cNvPr id="119" name="Freeform: Shape 118">
              <a:extLst>
                <a:ext uri="{FF2B5EF4-FFF2-40B4-BE49-F238E27FC236}">
                  <a16:creationId xmlns:a16="http://schemas.microsoft.com/office/drawing/2014/main" id="{2083868A-25CB-48A9-A2F2-8769427E38AF}"/>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D878348A-BBD0-451D-AC4E-EB0CA29FE8BC}"/>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127" name="Graphic 77" descr="Man">
            <a:extLst>
              <a:ext uri="{FF2B5EF4-FFF2-40B4-BE49-F238E27FC236}">
                <a16:creationId xmlns:a16="http://schemas.microsoft.com/office/drawing/2014/main" id="{2DCFAAB3-531D-411E-9966-652AB89F6380}"/>
              </a:ext>
            </a:extLst>
          </p:cNvPr>
          <p:cNvGrpSpPr/>
          <p:nvPr/>
        </p:nvGrpSpPr>
        <p:grpSpPr>
          <a:xfrm>
            <a:off x="6129523" y="5474188"/>
            <a:ext cx="269113" cy="523047"/>
            <a:chOff x="9072875" y="5557653"/>
            <a:chExt cx="291641" cy="596539"/>
          </a:xfrm>
          <a:solidFill>
            <a:schemeClr val="accent3">
              <a:lumMod val="75000"/>
            </a:schemeClr>
          </a:solidFill>
        </p:grpSpPr>
        <p:sp>
          <p:nvSpPr>
            <p:cNvPr id="128" name="Freeform: Shape 127">
              <a:extLst>
                <a:ext uri="{FF2B5EF4-FFF2-40B4-BE49-F238E27FC236}">
                  <a16:creationId xmlns:a16="http://schemas.microsoft.com/office/drawing/2014/main" id="{EA8F6187-0782-45A6-B279-D365C790A7C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211D0D06-7092-41D8-A7F1-B743C83952F9}"/>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30" name="Graphic 79" descr="Man">
            <a:extLst>
              <a:ext uri="{FF2B5EF4-FFF2-40B4-BE49-F238E27FC236}">
                <a16:creationId xmlns:a16="http://schemas.microsoft.com/office/drawing/2014/main" id="{9F94ACDC-74DD-4A83-A4D9-28A8BF1B294F}"/>
              </a:ext>
            </a:extLst>
          </p:cNvPr>
          <p:cNvGrpSpPr/>
          <p:nvPr/>
        </p:nvGrpSpPr>
        <p:grpSpPr>
          <a:xfrm>
            <a:off x="6449732" y="5474188"/>
            <a:ext cx="269113" cy="523047"/>
            <a:chOff x="9393084" y="5557653"/>
            <a:chExt cx="291641" cy="596539"/>
          </a:xfrm>
          <a:solidFill>
            <a:srgbClr val="7C7C7C"/>
          </a:solidFill>
        </p:grpSpPr>
        <p:sp>
          <p:nvSpPr>
            <p:cNvPr id="131" name="Freeform: Shape 130">
              <a:extLst>
                <a:ext uri="{FF2B5EF4-FFF2-40B4-BE49-F238E27FC236}">
                  <a16:creationId xmlns:a16="http://schemas.microsoft.com/office/drawing/2014/main" id="{24990592-65EE-49E7-8518-A0A833F5575B}"/>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B7297575-1EFC-46CB-A923-FB3B43C2BC85}"/>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33" name="Graphic 81" descr="Man">
            <a:extLst>
              <a:ext uri="{FF2B5EF4-FFF2-40B4-BE49-F238E27FC236}">
                <a16:creationId xmlns:a16="http://schemas.microsoft.com/office/drawing/2014/main" id="{02197DA7-E9E8-46BD-988F-889860E51C13}"/>
              </a:ext>
            </a:extLst>
          </p:cNvPr>
          <p:cNvGrpSpPr/>
          <p:nvPr/>
        </p:nvGrpSpPr>
        <p:grpSpPr>
          <a:xfrm>
            <a:off x="6769940" y="5474188"/>
            <a:ext cx="269113" cy="523047"/>
            <a:chOff x="9713292" y="5557653"/>
            <a:chExt cx="291641" cy="596539"/>
          </a:xfrm>
          <a:solidFill>
            <a:srgbClr val="7C7C7C"/>
          </a:solidFill>
        </p:grpSpPr>
        <p:sp>
          <p:nvSpPr>
            <p:cNvPr id="134" name="Freeform: Shape 133">
              <a:extLst>
                <a:ext uri="{FF2B5EF4-FFF2-40B4-BE49-F238E27FC236}">
                  <a16:creationId xmlns:a16="http://schemas.microsoft.com/office/drawing/2014/main" id="{51B704E0-7AB5-437B-A07F-4AFF5DA8A7E9}"/>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2F6C907F-8F1E-457A-9F4D-DAB5714F2BB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36" name="Graphic 83" descr="Man">
            <a:extLst>
              <a:ext uri="{FF2B5EF4-FFF2-40B4-BE49-F238E27FC236}">
                <a16:creationId xmlns:a16="http://schemas.microsoft.com/office/drawing/2014/main" id="{EF1E4ACC-85F6-4B5B-A08B-A4F1B2B5CB81}"/>
              </a:ext>
            </a:extLst>
          </p:cNvPr>
          <p:cNvGrpSpPr/>
          <p:nvPr/>
        </p:nvGrpSpPr>
        <p:grpSpPr>
          <a:xfrm>
            <a:off x="7088095" y="5474188"/>
            <a:ext cx="269113" cy="523047"/>
            <a:chOff x="10031447" y="5557653"/>
            <a:chExt cx="291641" cy="596539"/>
          </a:xfrm>
          <a:solidFill>
            <a:srgbClr val="7C7C7C"/>
          </a:solidFill>
        </p:grpSpPr>
        <p:sp>
          <p:nvSpPr>
            <p:cNvPr id="137" name="Freeform: Shape 136">
              <a:extLst>
                <a:ext uri="{FF2B5EF4-FFF2-40B4-BE49-F238E27FC236}">
                  <a16:creationId xmlns:a16="http://schemas.microsoft.com/office/drawing/2014/main" id="{09DC377C-6825-4464-9566-0C71BDC2D249}"/>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E82B1257-87F8-4B4A-A3A4-3619B03B6B23}"/>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39" name="Graphic 87" descr="Man">
            <a:extLst>
              <a:ext uri="{FF2B5EF4-FFF2-40B4-BE49-F238E27FC236}">
                <a16:creationId xmlns:a16="http://schemas.microsoft.com/office/drawing/2014/main" id="{FA2BA4E8-1B5B-4214-917F-C46D1250E385}"/>
              </a:ext>
            </a:extLst>
          </p:cNvPr>
          <p:cNvGrpSpPr/>
          <p:nvPr/>
        </p:nvGrpSpPr>
        <p:grpSpPr>
          <a:xfrm>
            <a:off x="4422412" y="5474185"/>
            <a:ext cx="269113" cy="523047"/>
            <a:chOff x="7365764" y="5557650"/>
            <a:chExt cx="291641" cy="596539"/>
          </a:xfrm>
          <a:solidFill>
            <a:srgbClr val="330099"/>
          </a:solidFill>
        </p:grpSpPr>
        <p:sp>
          <p:nvSpPr>
            <p:cNvPr id="140" name="Freeform: Shape 139">
              <a:extLst>
                <a:ext uri="{FF2B5EF4-FFF2-40B4-BE49-F238E27FC236}">
                  <a16:creationId xmlns:a16="http://schemas.microsoft.com/office/drawing/2014/main" id="{8D99C57F-6993-442D-B1BF-4587CBCBDC98}"/>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E4E0938E-523A-4750-8A32-28CDBD7779F1}"/>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174" name="TextBox 173">
            <a:extLst>
              <a:ext uri="{FF2B5EF4-FFF2-40B4-BE49-F238E27FC236}">
                <a16:creationId xmlns:a16="http://schemas.microsoft.com/office/drawing/2014/main" id="{CF19401B-1B75-4C85-9F58-4DCDF1EBDEEF}"/>
              </a:ext>
            </a:extLst>
          </p:cNvPr>
          <p:cNvSpPr txBox="1"/>
          <p:nvPr/>
        </p:nvSpPr>
        <p:spPr>
          <a:xfrm>
            <a:off x="1765636" y="2646339"/>
            <a:ext cx="2164894" cy="1631216"/>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11%</a:t>
            </a:r>
            <a:r>
              <a:rPr lang="en-GB" sz="2000" dirty="0">
                <a:latin typeface="Arial" panose="020B0604020202020204" pitchFamily="34" charset="0"/>
                <a:cs typeface="Arial" panose="020B0604020202020204" pitchFamily="34" charset="0"/>
              </a:rPr>
              <a:t> think the amount of exercise they do is not enough to keep healthy </a:t>
            </a:r>
          </a:p>
        </p:txBody>
      </p:sp>
      <p:sp>
        <p:nvSpPr>
          <p:cNvPr id="175" name="TextBox 174">
            <a:extLst>
              <a:ext uri="{FF2B5EF4-FFF2-40B4-BE49-F238E27FC236}">
                <a16:creationId xmlns:a16="http://schemas.microsoft.com/office/drawing/2014/main" id="{0674DAB7-8447-4573-A0DE-DFEA08F83C33}"/>
              </a:ext>
            </a:extLst>
          </p:cNvPr>
          <p:cNvSpPr txBox="1"/>
          <p:nvPr/>
        </p:nvSpPr>
        <p:spPr>
          <a:xfrm>
            <a:off x="4185646" y="4767024"/>
            <a:ext cx="3746889" cy="707886"/>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47%</a:t>
            </a:r>
            <a:r>
              <a:rPr lang="en-GB" sz="2000" dirty="0">
                <a:latin typeface="Arial" panose="020B0604020202020204" pitchFamily="34" charset="0"/>
                <a:cs typeface="Arial" panose="020B0604020202020204" pitchFamily="34" charset="0"/>
              </a:rPr>
              <a:t> usually get to school by car or van </a:t>
            </a:r>
          </a:p>
        </p:txBody>
      </p:sp>
      <p:cxnSp>
        <p:nvCxnSpPr>
          <p:cNvPr id="192" name="Straight Connector 191">
            <a:extLst>
              <a:ext uri="{FF2B5EF4-FFF2-40B4-BE49-F238E27FC236}">
                <a16:creationId xmlns:a16="http://schemas.microsoft.com/office/drawing/2014/main" id="{EDA58B6F-F5F6-4567-9F8C-3B7798DFC19A}"/>
              </a:ext>
            </a:extLst>
          </p:cNvPr>
          <p:cNvCxnSpPr>
            <a:cxnSpLocks/>
          </p:cNvCxnSpPr>
          <p:nvPr/>
        </p:nvCxnSpPr>
        <p:spPr>
          <a:xfrm>
            <a:off x="7939569" y="1632687"/>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193" name="Graphic 85" descr="Man">
            <a:extLst>
              <a:ext uri="{FF2B5EF4-FFF2-40B4-BE49-F238E27FC236}">
                <a16:creationId xmlns:a16="http://schemas.microsoft.com/office/drawing/2014/main" id="{5E9E6E11-D99E-4FEF-8D41-5886A53ECDF1}"/>
              </a:ext>
            </a:extLst>
          </p:cNvPr>
          <p:cNvGrpSpPr/>
          <p:nvPr/>
        </p:nvGrpSpPr>
        <p:grpSpPr>
          <a:xfrm>
            <a:off x="7411224" y="3169447"/>
            <a:ext cx="269113" cy="523047"/>
            <a:chOff x="10349602" y="5557654"/>
            <a:chExt cx="291641" cy="596539"/>
          </a:xfrm>
          <a:solidFill>
            <a:srgbClr val="7C7C7C"/>
          </a:solidFill>
        </p:grpSpPr>
        <p:sp>
          <p:nvSpPr>
            <p:cNvPr id="194" name="Freeform: Shape 193">
              <a:extLst>
                <a:ext uri="{FF2B5EF4-FFF2-40B4-BE49-F238E27FC236}">
                  <a16:creationId xmlns:a16="http://schemas.microsoft.com/office/drawing/2014/main" id="{BEBED489-EFF6-4651-90A4-BB90550FFD75}"/>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1D93A5AC-55F6-46C7-A3E2-577D8E237EC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6" name="Graphic 69" descr="Man">
            <a:extLst>
              <a:ext uri="{FF2B5EF4-FFF2-40B4-BE49-F238E27FC236}">
                <a16:creationId xmlns:a16="http://schemas.microsoft.com/office/drawing/2014/main" id="{096F4F26-508E-44B3-8810-8F922B0163DB}"/>
              </a:ext>
            </a:extLst>
          </p:cNvPr>
          <p:cNvGrpSpPr/>
          <p:nvPr/>
        </p:nvGrpSpPr>
        <p:grpSpPr>
          <a:xfrm>
            <a:off x="4773598" y="3169443"/>
            <a:ext cx="269113" cy="523047"/>
            <a:chOff x="7711976" y="5557650"/>
            <a:chExt cx="291641" cy="596539"/>
          </a:xfrm>
          <a:solidFill>
            <a:srgbClr val="330099"/>
          </a:solidFill>
        </p:grpSpPr>
        <p:sp>
          <p:nvSpPr>
            <p:cNvPr id="197" name="Freeform: Shape 196">
              <a:extLst>
                <a:ext uri="{FF2B5EF4-FFF2-40B4-BE49-F238E27FC236}">
                  <a16:creationId xmlns:a16="http://schemas.microsoft.com/office/drawing/2014/main" id="{A167FFB4-D017-470B-9F56-569305CD232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B3A9A0EF-3837-4DA5-93DB-5D926FB58DDE}"/>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9" name="Graphic 71" descr="Man">
            <a:extLst>
              <a:ext uri="{FF2B5EF4-FFF2-40B4-BE49-F238E27FC236}">
                <a16:creationId xmlns:a16="http://schemas.microsoft.com/office/drawing/2014/main" id="{7B018C0B-84D6-4DF4-AEF9-8B6DA66B796C}"/>
              </a:ext>
            </a:extLst>
          </p:cNvPr>
          <p:cNvGrpSpPr/>
          <p:nvPr/>
        </p:nvGrpSpPr>
        <p:grpSpPr>
          <a:xfrm>
            <a:off x="5119810" y="3169444"/>
            <a:ext cx="269113" cy="523047"/>
            <a:chOff x="8058188" y="5557651"/>
            <a:chExt cx="291641" cy="596539"/>
          </a:xfrm>
          <a:solidFill>
            <a:srgbClr val="330099"/>
          </a:solidFill>
        </p:grpSpPr>
        <p:sp>
          <p:nvSpPr>
            <p:cNvPr id="200" name="Freeform: Shape 199">
              <a:extLst>
                <a:ext uri="{FF2B5EF4-FFF2-40B4-BE49-F238E27FC236}">
                  <a16:creationId xmlns:a16="http://schemas.microsoft.com/office/drawing/2014/main" id="{08125918-7530-461B-8006-C2431CEE2894}"/>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DAC5013D-52DD-4A9B-BEF6-1F5FCD873267}"/>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02" name="Graphic 73" descr="Man">
            <a:extLst>
              <a:ext uri="{FF2B5EF4-FFF2-40B4-BE49-F238E27FC236}">
                <a16:creationId xmlns:a16="http://schemas.microsoft.com/office/drawing/2014/main" id="{EFD6EC32-0685-4F52-B90C-8AA4DAEB28E1}"/>
              </a:ext>
            </a:extLst>
          </p:cNvPr>
          <p:cNvGrpSpPr/>
          <p:nvPr/>
        </p:nvGrpSpPr>
        <p:grpSpPr>
          <a:xfrm>
            <a:off x="5466022" y="3169444"/>
            <a:ext cx="269113" cy="523047"/>
            <a:chOff x="8404400" y="5557651"/>
            <a:chExt cx="291641" cy="596539"/>
          </a:xfrm>
          <a:solidFill>
            <a:srgbClr val="330099"/>
          </a:solidFill>
        </p:grpSpPr>
        <p:sp>
          <p:nvSpPr>
            <p:cNvPr id="203" name="Freeform: Shape 202">
              <a:extLst>
                <a:ext uri="{FF2B5EF4-FFF2-40B4-BE49-F238E27FC236}">
                  <a16:creationId xmlns:a16="http://schemas.microsoft.com/office/drawing/2014/main" id="{0AA78C8B-1B50-411E-AB2B-28C1FEAF758B}"/>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14AA2BBF-874F-4AE9-A5A2-9B1786F1B934}"/>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08" name="Graphic 77" descr="Man">
            <a:extLst>
              <a:ext uri="{FF2B5EF4-FFF2-40B4-BE49-F238E27FC236}">
                <a16:creationId xmlns:a16="http://schemas.microsoft.com/office/drawing/2014/main" id="{13286ADC-BB9C-4E12-AD5A-38BCDF8682FE}"/>
              </a:ext>
            </a:extLst>
          </p:cNvPr>
          <p:cNvGrpSpPr/>
          <p:nvPr/>
        </p:nvGrpSpPr>
        <p:grpSpPr>
          <a:xfrm>
            <a:off x="6134497" y="3169446"/>
            <a:ext cx="269113" cy="523047"/>
            <a:chOff x="9072875" y="5557653"/>
            <a:chExt cx="291641" cy="596539"/>
          </a:xfrm>
          <a:solidFill>
            <a:schemeClr val="accent3">
              <a:lumMod val="75000"/>
            </a:schemeClr>
          </a:solidFill>
        </p:grpSpPr>
        <p:sp>
          <p:nvSpPr>
            <p:cNvPr id="209" name="Freeform: Shape 208">
              <a:extLst>
                <a:ext uri="{FF2B5EF4-FFF2-40B4-BE49-F238E27FC236}">
                  <a16:creationId xmlns:a16="http://schemas.microsoft.com/office/drawing/2014/main" id="{D1C5C19F-620C-463E-870D-04556FA444A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B3F9C8BC-C713-4DF6-AB29-A63025579C20}"/>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11" name="Graphic 79" descr="Man">
            <a:extLst>
              <a:ext uri="{FF2B5EF4-FFF2-40B4-BE49-F238E27FC236}">
                <a16:creationId xmlns:a16="http://schemas.microsoft.com/office/drawing/2014/main" id="{CE239ABD-5F00-4B96-949A-FB0C557FAE0C}"/>
              </a:ext>
            </a:extLst>
          </p:cNvPr>
          <p:cNvGrpSpPr/>
          <p:nvPr/>
        </p:nvGrpSpPr>
        <p:grpSpPr>
          <a:xfrm>
            <a:off x="6454706" y="3169446"/>
            <a:ext cx="269113" cy="523047"/>
            <a:chOff x="9393084" y="5557653"/>
            <a:chExt cx="291641" cy="596539"/>
          </a:xfrm>
          <a:solidFill>
            <a:srgbClr val="7C7C7C"/>
          </a:solidFill>
        </p:grpSpPr>
        <p:sp>
          <p:nvSpPr>
            <p:cNvPr id="212" name="Freeform: Shape 211">
              <a:extLst>
                <a:ext uri="{FF2B5EF4-FFF2-40B4-BE49-F238E27FC236}">
                  <a16:creationId xmlns:a16="http://schemas.microsoft.com/office/drawing/2014/main" id="{33DD6EFD-A6F2-43ED-93C8-67942883AA5A}"/>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5C29E859-20C5-4AEB-9198-A506702CCEEE}"/>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14" name="Graphic 81" descr="Man">
            <a:extLst>
              <a:ext uri="{FF2B5EF4-FFF2-40B4-BE49-F238E27FC236}">
                <a16:creationId xmlns:a16="http://schemas.microsoft.com/office/drawing/2014/main" id="{7AB5106A-E14E-402D-A3DE-D84484BDDF0D}"/>
              </a:ext>
            </a:extLst>
          </p:cNvPr>
          <p:cNvGrpSpPr/>
          <p:nvPr/>
        </p:nvGrpSpPr>
        <p:grpSpPr>
          <a:xfrm>
            <a:off x="6774914" y="3169446"/>
            <a:ext cx="269113" cy="523047"/>
            <a:chOff x="9713292" y="5557653"/>
            <a:chExt cx="291641" cy="596539"/>
          </a:xfrm>
          <a:solidFill>
            <a:srgbClr val="7C7C7C"/>
          </a:solidFill>
        </p:grpSpPr>
        <p:sp>
          <p:nvSpPr>
            <p:cNvPr id="215" name="Freeform: Shape 214">
              <a:extLst>
                <a:ext uri="{FF2B5EF4-FFF2-40B4-BE49-F238E27FC236}">
                  <a16:creationId xmlns:a16="http://schemas.microsoft.com/office/drawing/2014/main" id="{86A08C4D-B49F-4DED-8E1E-E49BFBF5322B}"/>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181F3FF2-6930-4447-9B06-A27AD46FB4A4}"/>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17" name="Graphic 83" descr="Man">
            <a:extLst>
              <a:ext uri="{FF2B5EF4-FFF2-40B4-BE49-F238E27FC236}">
                <a16:creationId xmlns:a16="http://schemas.microsoft.com/office/drawing/2014/main" id="{0FCE64E7-4362-4CDD-8AD7-4B728CB77FBF}"/>
              </a:ext>
            </a:extLst>
          </p:cNvPr>
          <p:cNvGrpSpPr/>
          <p:nvPr/>
        </p:nvGrpSpPr>
        <p:grpSpPr>
          <a:xfrm>
            <a:off x="7093069" y="3169446"/>
            <a:ext cx="269113" cy="523047"/>
            <a:chOff x="10031447" y="5557653"/>
            <a:chExt cx="291641" cy="596539"/>
          </a:xfrm>
          <a:solidFill>
            <a:srgbClr val="7C7C7C"/>
          </a:solidFill>
        </p:grpSpPr>
        <p:sp>
          <p:nvSpPr>
            <p:cNvPr id="218" name="Freeform: Shape 217">
              <a:extLst>
                <a:ext uri="{FF2B5EF4-FFF2-40B4-BE49-F238E27FC236}">
                  <a16:creationId xmlns:a16="http://schemas.microsoft.com/office/drawing/2014/main" id="{A39DF543-71ED-4345-BA91-1A6CCF9C516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72076794-32D8-4040-BA1F-4E4C1F229CAA}"/>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20" name="Graphic 87" descr="Man">
            <a:extLst>
              <a:ext uri="{FF2B5EF4-FFF2-40B4-BE49-F238E27FC236}">
                <a16:creationId xmlns:a16="http://schemas.microsoft.com/office/drawing/2014/main" id="{56422FB3-717F-46C4-87D2-3D336BA1BF90}"/>
              </a:ext>
            </a:extLst>
          </p:cNvPr>
          <p:cNvGrpSpPr/>
          <p:nvPr/>
        </p:nvGrpSpPr>
        <p:grpSpPr>
          <a:xfrm>
            <a:off x="4427386" y="3169443"/>
            <a:ext cx="269113" cy="523047"/>
            <a:chOff x="7365764" y="5557650"/>
            <a:chExt cx="291641" cy="596539"/>
          </a:xfrm>
          <a:solidFill>
            <a:srgbClr val="330099"/>
          </a:solidFill>
        </p:grpSpPr>
        <p:sp>
          <p:nvSpPr>
            <p:cNvPr id="221" name="Freeform: Shape 220">
              <a:extLst>
                <a:ext uri="{FF2B5EF4-FFF2-40B4-BE49-F238E27FC236}">
                  <a16:creationId xmlns:a16="http://schemas.microsoft.com/office/drawing/2014/main" id="{836D1BB8-2D07-4447-8D5F-79CE2249EC37}"/>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F7F12434-23B9-43B5-81A4-8C141288EB2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223" name="TextBox 222">
            <a:extLst>
              <a:ext uri="{FF2B5EF4-FFF2-40B4-BE49-F238E27FC236}">
                <a16:creationId xmlns:a16="http://schemas.microsoft.com/office/drawing/2014/main" id="{E5EF63F8-FCFF-4FC5-B351-6DD994402031}"/>
              </a:ext>
            </a:extLst>
          </p:cNvPr>
          <p:cNvSpPr txBox="1"/>
          <p:nvPr/>
        </p:nvSpPr>
        <p:spPr>
          <a:xfrm>
            <a:off x="4363399" y="2574563"/>
            <a:ext cx="3465202" cy="400110"/>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46%</a:t>
            </a:r>
            <a:r>
              <a:rPr lang="en-GB" sz="2000" dirty="0">
                <a:latin typeface="Arial" panose="020B0604020202020204" pitchFamily="34" charset="0"/>
                <a:cs typeface="Arial" panose="020B0604020202020204" pitchFamily="34" charset="0"/>
              </a:rPr>
              <a:t> usually walk to school</a:t>
            </a:r>
          </a:p>
        </p:txBody>
      </p:sp>
      <p:pic>
        <p:nvPicPr>
          <p:cNvPr id="239" name="Picture 238" descr="A picture containing light&#10;&#10;Description automatically generated">
            <a:extLst>
              <a:ext uri="{FF2B5EF4-FFF2-40B4-BE49-F238E27FC236}">
                <a16:creationId xmlns:a16="http://schemas.microsoft.com/office/drawing/2014/main" id="{9B8EFEF5-78D3-49C1-8C10-CC97BB99D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097" y="1513094"/>
            <a:ext cx="959144" cy="959144"/>
          </a:xfrm>
          <a:prstGeom prst="rect">
            <a:avLst/>
          </a:prstGeom>
        </p:spPr>
      </p:pic>
      <p:pic>
        <p:nvPicPr>
          <p:cNvPr id="241" name="Picture 240" descr="A picture containing light&#10;&#10;Description automatically generated">
            <a:extLst>
              <a:ext uri="{FF2B5EF4-FFF2-40B4-BE49-F238E27FC236}">
                <a16:creationId xmlns:a16="http://schemas.microsoft.com/office/drawing/2014/main" id="{26E33D3B-582F-4F9C-9D7D-82C0A3312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749" y="1352372"/>
            <a:ext cx="959144" cy="959144"/>
          </a:xfrm>
          <a:prstGeom prst="rect">
            <a:avLst/>
          </a:prstGeom>
        </p:spPr>
      </p:pic>
      <p:pic>
        <p:nvPicPr>
          <p:cNvPr id="243" name="Picture 242" descr="A picture containing light&#10;&#10;Description automatically generated">
            <a:extLst>
              <a:ext uri="{FF2B5EF4-FFF2-40B4-BE49-F238E27FC236}">
                <a16:creationId xmlns:a16="http://schemas.microsoft.com/office/drawing/2014/main" id="{BFBB2CAB-80B3-4543-8E9B-1FEA010C7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535" y="1555092"/>
            <a:ext cx="959144" cy="959144"/>
          </a:xfrm>
          <a:prstGeom prst="rect">
            <a:avLst/>
          </a:prstGeom>
        </p:spPr>
      </p:pic>
      <p:pic>
        <p:nvPicPr>
          <p:cNvPr id="245" name="Picture 244" descr="A picture containing toy&#10;&#10;Description automatically generated">
            <a:extLst>
              <a:ext uri="{FF2B5EF4-FFF2-40B4-BE49-F238E27FC236}">
                <a16:creationId xmlns:a16="http://schemas.microsoft.com/office/drawing/2014/main" id="{C454C2B3-CE63-4601-81B0-F62D606261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986" y="3928665"/>
            <a:ext cx="928921" cy="928921"/>
          </a:xfrm>
          <a:prstGeom prst="rect">
            <a:avLst/>
          </a:prstGeom>
        </p:spPr>
      </p:pic>
      <p:pic>
        <p:nvPicPr>
          <p:cNvPr id="247" name="Picture 246" descr="A close up of a sign&#10;&#10;Description automatically generated">
            <a:extLst>
              <a:ext uri="{FF2B5EF4-FFF2-40B4-BE49-F238E27FC236}">
                <a16:creationId xmlns:a16="http://schemas.microsoft.com/office/drawing/2014/main" id="{06151197-6419-48AA-86E8-728B08674B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2681" y="3914234"/>
            <a:ext cx="935645" cy="935645"/>
          </a:xfrm>
          <a:prstGeom prst="rect">
            <a:avLst/>
          </a:prstGeom>
        </p:spPr>
      </p:pic>
      <p:pic>
        <p:nvPicPr>
          <p:cNvPr id="251" name="Picture 250" descr="A picture containing toy, clock&#10;&#10;Description automatically generated">
            <a:extLst>
              <a:ext uri="{FF2B5EF4-FFF2-40B4-BE49-F238E27FC236}">
                <a16:creationId xmlns:a16="http://schemas.microsoft.com/office/drawing/2014/main" id="{1BFBB78A-D485-41A4-8240-4AE4DB902B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267" y="3905553"/>
            <a:ext cx="968573" cy="968573"/>
          </a:xfrm>
          <a:prstGeom prst="rect">
            <a:avLst/>
          </a:prstGeom>
        </p:spPr>
      </p:pic>
      <p:pic>
        <p:nvPicPr>
          <p:cNvPr id="257" name="Picture 256" descr="A close up of a logo&#10;&#10;Description automatically generated">
            <a:extLst>
              <a:ext uri="{FF2B5EF4-FFF2-40B4-BE49-F238E27FC236}">
                <a16:creationId xmlns:a16="http://schemas.microsoft.com/office/drawing/2014/main" id="{071557E7-C741-4297-9A4B-E352709AD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224" y="2533447"/>
            <a:ext cx="1732484" cy="1732484"/>
          </a:xfrm>
          <a:prstGeom prst="rect">
            <a:avLst/>
          </a:prstGeom>
        </p:spPr>
      </p:pic>
      <p:pic>
        <p:nvPicPr>
          <p:cNvPr id="259" name="Graphic 258" descr="Close">
            <a:extLst>
              <a:ext uri="{FF2B5EF4-FFF2-40B4-BE49-F238E27FC236}">
                <a16:creationId xmlns:a16="http://schemas.microsoft.com/office/drawing/2014/main" id="{179190B1-689B-42D5-B82C-97F379EB41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9908" y="3562495"/>
            <a:ext cx="340359" cy="358676"/>
          </a:xfrm>
          <a:prstGeom prst="rect">
            <a:avLst/>
          </a:prstGeom>
        </p:spPr>
      </p:pic>
      <p:sp>
        <p:nvSpPr>
          <p:cNvPr id="3" name="Title 1">
            <a:extLst>
              <a:ext uri="{FF2B5EF4-FFF2-40B4-BE49-F238E27FC236}">
                <a16:creationId xmlns:a16="http://schemas.microsoft.com/office/drawing/2014/main" id="{3247DE6C-C5C9-420F-B50B-D53AD04C3EDF}"/>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grpSp>
        <p:nvGrpSpPr>
          <p:cNvPr id="183" name="Graphic 77" descr="Man">
            <a:extLst>
              <a:ext uri="{FF2B5EF4-FFF2-40B4-BE49-F238E27FC236}">
                <a16:creationId xmlns:a16="http://schemas.microsoft.com/office/drawing/2014/main" id="{8EC92CC3-7265-4A4D-87D4-059DEE6E2069}"/>
              </a:ext>
            </a:extLst>
          </p:cNvPr>
          <p:cNvGrpSpPr/>
          <p:nvPr/>
        </p:nvGrpSpPr>
        <p:grpSpPr>
          <a:xfrm>
            <a:off x="5795139" y="3172557"/>
            <a:ext cx="291645" cy="534386"/>
            <a:chOff x="9072877" y="5557653"/>
            <a:chExt cx="291641" cy="596527"/>
          </a:xfrm>
          <a:gradFill>
            <a:gsLst>
              <a:gs pos="50000">
                <a:srgbClr val="330099"/>
              </a:gs>
              <a:gs pos="50000">
                <a:schemeClr val="bg1">
                  <a:lumMod val="50000"/>
                </a:schemeClr>
              </a:gs>
            </a:gsLst>
            <a:lin ang="16200000" scaled="0"/>
          </a:gradFill>
        </p:grpSpPr>
        <p:sp>
          <p:nvSpPr>
            <p:cNvPr id="184" name="Freeform: Shape 183">
              <a:extLst>
                <a:ext uri="{FF2B5EF4-FFF2-40B4-BE49-F238E27FC236}">
                  <a16:creationId xmlns:a16="http://schemas.microsoft.com/office/drawing/2014/main" id="{AEB2AA8C-8E45-4C4F-B231-C6B595EFB005}"/>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15208DFB-6FA7-4DF0-9FA9-4796A6E85568}"/>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sp>
        <p:nvSpPr>
          <p:cNvPr id="5" name="Title 1">
            <a:extLst>
              <a:ext uri="{FF2B5EF4-FFF2-40B4-BE49-F238E27FC236}">
                <a16:creationId xmlns:a16="http://schemas.microsoft.com/office/drawing/2014/main" id="{8DD2D428-C0C6-4757-AB34-FF42F73219BE}"/>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Physical activity and smoking</a:t>
            </a:r>
          </a:p>
        </p:txBody>
      </p:sp>
      <p:pic>
        <p:nvPicPr>
          <p:cNvPr id="2" name="Picture 1" descr="A picture containing light, drawing&#10;&#10;Description automatically generated">
            <a:extLst>
              <a:ext uri="{FF2B5EF4-FFF2-40B4-BE49-F238E27FC236}">
                <a16:creationId xmlns:a16="http://schemas.microsoft.com/office/drawing/2014/main" id="{CA7EF88B-F386-405E-88F2-1AD7621481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142" name="Graphic 73" descr="Man">
            <a:extLst>
              <a:ext uri="{FF2B5EF4-FFF2-40B4-BE49-F238E27FC236}">
                <a16:creationId xmlns:a16="http://schemas.microsoft.com/office/drawing/2014/main" id="{A00C90AB-695A-47D1-9DB4-5252568386F5}"/>
              </a:ext>
            </a:extLst>
          </p:cNvPr>
          <p:cNvGrpSpPr/>
          <p:nvPr/>
        </p:nvGrpSpPr>
        <p:grpSpPr>
          <a:xfrm>
            <a:off x="737442" y="4652133"/>
            <a:ext cx="269113" cy="523047"/>
            <a:chOff x="8404400" y="5557651"/>
            <a:chExt cx="291641" cy="596539"/>
          </a:xfrm>
          <a:solidFill>
            <a:schemeClr val="accent3">
              <a:lumMod val="75000"/>
            </a:schemeClr>
          </a:solidFill>
        </p:grpSpPr>
        <p:sp>
          <p:nvSpPr>
            <p:cNvPr id="143" name="Freeform: Shape 142">
              <a:extLst>
                <a:ext uri="{FF2B5EF4-FFF2-40B4-BE49-F238E27FC236}">
                  <a16:creationId xmlns:a16="http://schemas.microsoft.com/office/drawing/2014/main" id="{A9147D79-3973-4653-9AE0-CFFC0F7FB320}"/>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4317DCCA-486E-4B09-81F2-8D0CD10CDD6D}"/>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45" name="Graphic 75" descr="Man">
            <a:extLst>
              <a:ext uri="{FF2B5EF4-FFF2-40B4-BE49-F238E27FC236}">
                <a16:creationId xmlns:a16="http://schemas.microsoft.com/office/drawing/2014/main" id="{D899F206-1301-4156-9554-9AF7C0E8BA45}"/>
              </a:ext>
            </a:extLst>
          </p:cNvPr>
          <p:cNvGrpSpPr/>
          <p:nvPr/>
        </p:nvGrpSpPr>
        <p:grpSpPr>
          <a:xfrm>
            <a:off x="1083654" y="4652134"/>
            <a:ext cx="269113" cy="523047"/>
            <a:chOff x="8750612" y="5557652"/>
            <a:chExt cx="291641" cy="596539"/>
          </a:xfrm>
          <a:solidFill>
            <a:schemeClr val="accent3">
              <a:lumMod val="75000"/>
            </a:schemeClr>
          </a:solidFill>
        </p:grpSpPr>
        <p:sp>
          <p:nvSpPr>
            <p:cNvPr id="146" name="Freeform: Shape 145">
              <a:extLst>
                <a:ext uri="{FF2B5EF4-FFF2-40B4-BE49-F238E27FC236}">
                  <a16:creationId xmlns:a16="http://schemas.microsoft.com/office/drawing/2014/main" id="{FD970C57-B80A-4C38-BC51-505CC2722FBD}"/>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88780A1B-DACA-45A3-A231-679FFD78DA04}"/>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48" name="Graphic 73" descr="Man">
            <a:extLst>
              <a:ext uri="{FF2B5EF4-FFF2-40B4-BE49-F238E27FC236}">
                <a16:creationId xmlns:a16="http://schemas.microsoft.com/office/drawing/2014/main" id="{ACE0B4CB-FFD1-4198-A316-C41C090CAACA}"/>
              </a:ext>
            </a:extLst>
          </p:cNvPr>
          <p:cNvGrpSpPr/>
          <p:nvPr/>
        </p:nvGrpSpPr>
        <p:grpSpPr>
          <a:xfrm>
            <a:off x="5475015" y="5471425"/>
            <a:ext cx="269113" cy="523047"/>
            <a:chOff x="8404400" y="5557651"/>
            <a:chExt cx="291641" cy="596539"/>
          </a:xfrm>
          <a:solidFill>
            <a:srgbClr val="330099"/>
          </a:solidFill>
        </p:grpSpPr>
        <p:sp>
          <p:nvSpPr>
            <p:cNvPr id="149" name="Freeform: Shape 148">
              <a:extLst>
                <a:ext uri="{FF2B5EF4-FFF2-40B4-BE49-F238E27FC236}">
                  <a16:creationId xmlns:a16="http://schemas.microsoft.com/office/drawing/2014/main" id="{4BAACC64-B419-4D77-977B-0490C2624DD2}"/>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345AF851-BB0E-4E47-AC1F-A7AAE765678B}"/>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151" name="Graphic 77" descr="Man">
            <a:extLst>
              <a:ext uri="{FF2B5EF4-FFF2-40B4-BE49-F238E27FC236}">
                <a16:creationId xmlns:a16="http://schemas.microsoft.com/office/drawing/2014/main" id="{09494D6C-08F7-4F8A-91A3-41AC4B59B225}"/>
              </a:ext>
            </a:extLst>
          </p:cNvPr>
          <p:cNvGrpSpPr/>
          <p:nvPr/>
        </p:nvGrpSpPr>
        <p:grpSpPr>
          <a:xfrm>
            <a:off x="5805283" y="5471425"/>
            <a:ext cx="291645" cy="534386"/>
            <a:chOff x="9072877" y="5557653"/>
            <a:chExt cx="291641" cy="596527"/>
          </a:xfrm>
          <a:gradFill>
            <a:gsLst>
              <a:gs pos="50000">
                <a:srgbClr val="330099"/>
              </a:gs>
              <a:gs pos="50000">
                <a:schemeClr val="bg1">
                  <a:lumMod val="50000"/>
                </a:schemeClr>
              </a:gs>
            </a:gsLst>
            <a:lin ang="16200000" scaled="0"/>
          </a:gradFill>
        </p:grpSpPr>
        <p:sp>
          <p:nvSpPr>
            <p:cNvPr id="152" name="Freeform: Shape 151">
              <a:extLst>
                <a:ext uri="{FF2B5EF4-FFF2-40B4-BE49-F238E27FC236}">
                  <a16:creationId xmlns:a16="http://schemas.microsoft.com/office/drawing/2014/main" id="{D5D0C469-99E6-484F-8D17-F851C6485ED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6069B6B3-A217-4F73-8E72-0C05124AC442}"/>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pic>
        <p:nvPicPr>
          <p:cNvPr id="154" name="Picture 153" descr="A picture containing shape&#10;&#10;Description automatically generated">
            <a:extLst>
              <a:ext uri="{FF2B5EF4-FFF2-40B4-BE49-F238E27FC236}">
                <a16:creationId xmlns:a16="http://schemas.microsoft.com/office/drawing/2014/main" id="{71D81691-B21A-4590-9166-9AFBD65A561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20681" y="4048006"/>
            <a:ext cx="974992" cy="974992"/>
          </a:xfrm>
          <a:prstGeom prst="rect">
            <a:avLst/>
          </a:prstGeom>
        </p:spPr>
      </p:pic>
      <p:pic>
        <p:nvPicPr>
          <p:cNvPr id="155" name="Picture 154" descr="A picture containing flower&#10;&#10;Description automatically generated">
            <a:extLst>
              <a:ext uri="{FF2B5EF4-FFF2-40B4-BE49-F238E27FC236}">
                <a16:creationId xmlns:a16="http://schemas.microsoft.com/office/drawing/2014/main" id="{954C4F9A-0F59-44F6-8D59-B1624D10140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45142" y="4852468"/>
            <a:ext cx="510507" cy="510507"/>
          </a:xfrm>
          <a:prstGeom prst="rect">
            <a:avLst/>
          </a:prstGeom>
        </p:spPr>
      </p:pic>
      <p:sp>
        <p:nvSpPr>
          <p:cNvPr id="156" name="TextBox 155">
            <a:extLst>
              <a:ext uri="{FF2B5EF4-FFF2-40B4-BE49-F238E27FC236}">
                <a16:creationId xmlns:a16="http://schemas.microsoft.com/office/drawing/2014/main" id="{196B84E4-19D9-4097-A824-B878B63AA970}"/>
              </a:ext>
            </a:extLst>
          </p:cNvPr>
          <p:cNvSpPr txBox="1"/>
          <p:nvPr/>
        </p:nvSpPr>
        <p:spPr>
          <a:xfrm>
            <a:off x="9544297" y="4046793"/>
            <a:ext cx="2360231" cy="1446550"/>
          </a:xfrm>
          <a:prstGeom prst="rect">
            <a:avLst/>
          </a:prstGeom>
          <a:noFill/>
        </p:spPr>
        <p:txBody>
          <a:bodyPr wrap="square" rtlCol="0">
            <a:spAutoFit/>
          </a:bodyPr>
          <a:lstStyle/>
          <a:p>
            <a:r>
              <a:rPr lang="en-GB" sz="2200" b="1" dirty="0">
                <a:solidFill>
                  <a:srgbClr val="330099"/>
                </a:solidFill>
                <a:latin typeface="Arial" panose="020B0604020202020204" pitchFamily="34" charset="0"/>
                <a:cs typeface="Arial" panose="020B0604020202020204" pitchFamily="34" charset="0"/>
              </a:rPr>
              <a:t>22%</a:t>
            </a:r>
            <a:r>
              <a:rPr lang="en-GB" sz="2200" dirty="0">
                <a:latin typeface="Arial" panose="020B0604020202020204" pitchFamily="34" charset="0"/>
                <a:cs typeface="Arial" panose="020B0604020202020204" pitchFamily="34" charset="0"/>
              </a:rPr>
              <a:t> have someone who smokes inside at home</a:t>
            </a:r>
          </a:p>
        </p:txBody>
      </p:sp>
      <p:grpSp>
        <p:nvGrpSpPr>
          <p:cNvPr id="157" name="Graphic 85" descr="Man">
            <a:extLst>
              <a:ext uri="{FF2B5EF4-FFF2-40B4-BE49-F238E27FC236}">
                <a16:creationId xmlns:a16="http://schemas.microsoft.com/office/drawing/2014/main" id="{B0239AC5-751E-4AB4-B6A8-CCF857CBD672}"/>
              </a:ext>
            </a:extLst>
          </p:cNvPr>
          <p:cNvGrpSpPr/>
          <p:nvPr/>
        </p:nvGrpSpPr>
        <p:grpSpPr>
          <a:xfrm>
            <a:off x="11307499" y="5483586"/>
            <a:ext cx="269113" cy="523047"/>
            <a:chOff x="10349602" y="5557654"/>
            <a:chExt cx="291641" cy="596539"/>
          </a:xfrm>
          <a:solidFill>
            <a:srgbClr val="7C7C7C"/>
          </a:solidFill>
        </p:grpSpPr>
        <p:sp>
          <p:nvSpPr>
            <p:cNvPr id="158" name="Freeform: Shape 157">
              <a:extLst>
                <a:ext uri="{FF2B5EF4-FFF2-40B4-BE49-F238E27FC236}">
                  <a16:creationId xmlns:a16="http://schemas.microsoft.com/office/drawing/2014/main" id="{5BA709E3-CD1B-4664-9003-63AFA23F0429}"/>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1D459AEA-C7D9-4BA5-83A1-1BFCC450D781}"/>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60" name="Graphic 69" descr="Man">
            <a:extLst>
              <a:ext uri="{FF2B5EF4-FFF2-40B4-BE49-F238E27FC236}">
                <a16:creationId xmlns:a16="http://schemas.microsoft.com/office/drawing/2014/main" id="{8713BBA4-B41B-4BBB-B822-C62009B44083}"/>
              </a:ext>
            </a:extLst>
          </p:cNvPr>
          <p:cNvGrpSpPr/>
          <p:nvPr/>
        </p:nvGrpSpPr>
        <p:grpSpPr>
          <a:xfrm>
            <a:off x="8669873" y="5483582"/>
            <a:ext cx="269113" cy="523047"/>
            <a:chOff x="7711976" y="5557650"/>
            <a:chExt cx="291641" cy="596539"/>
          </a:xfrm>
          <a:solidFill>
            <a:srgbClr val="330099"/>
          </a:solidFill>
        </p:grpSpPr>
        <p:sp>
          <p:nvSpPr>
            <p:cNvPr id="161" name="Freeform: Shape 160">
              <a:extLst>
                <a:ext uri="{FF2B5EF4-FFF2-40B4-BE49-F238E27FC236}">
                  <a16:creationId xmlns:a16="http://schemas.microsoft.com/office/drawing/2014/main" id="{0B584F1A-DE2C-40B1-ADF2-C3BB690B401B}"/>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C0ADF8A6-6E92-4200-A6B2-60A1DEDFA2C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63" name="Graphic 71" descr="Man">
            <a:extLst>
              <a:ext uri="{FF2B5EF4-FFF2-40B4-BE49-F238E27FC236}">
                <a16:creationId xmlns:a16="http://schemas.microsoft.com/office/drawing/2014/main" id="{60F4F5E8-2B28-4F20-988A-71E2E4674E32}"/>
              </a:ext>
            </a:extLst>
          </p:cNvPr>
          <p:cNvGrpSpPr/>
          <p:nvPr/>
        </p:nvGrpSpPr>
        <p:grpSpPr>
          <a:xfrm>
            <a:off x="9016085" y="5483583"/>
            <a:ext cx="269113" cy="523047"/>
            <a:chOff x="8058188" y="5557651"/>
            <a:chExt cx="291641" cy="596539"/>
          </a:xfrm>
          <a:solidFill>
            <a:schemeClr val="accent3">
              <a:lumMod val="75000"/>
            </a:schemeClr>
          </a:solidFill>
        </p:grpSpPr>
        <p:sp>
          <p:nvSpPr>
            <p:cNvPr id="164" name="Freeform: Shape 163">
              <a:extLst>
                <a:ext uri="{FF2B5EF4-FFF2-40B4-BE49-F238E27FC236}">
                  <a16:creationId xmlns:a16="http://schemas.microsoft.com/office/drawing/2014/main" id="{6608319B-E20A-4A92-8042-F55829550009}"/>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128D62F6-2757-4487-BA43-83BBF2779F88}"/>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66" name="Graphic 73" descr="Man">
            <a:extLst>
              <a:ext uri="{FF2B5EF4-FFF2-40B4-BE49-F238E27FC236}">
                <a16:creationId xmlns:a16="http://schemas.microsoft.com/office/drawing/2014/main" id="{62EFA20B-16D0-44ED-B530-B2CA9AE9B682}"/>
              </a:ext>
            </a:extLst>
          </p:cNvPr>
          <p:cNvGrpSpPr/>
          <p:nvPr/>
        </p:nvGrpSpPr>
        <p:grpSpPr>
          <a:xfrm>
            <a:off x="9362297" y="5483583"/>
            <a:ext cx="269113" cy="523047"/>
            <a:chOff x="8404400" y="5557651"/>
            <a:chExt cx="291641" cy="596539"/>
          </a:xfrm>
          <a:solidFill>
            <a:schemeClr val="accent3">
              <a:lumMod val="75000"/>
            </a:schemeClr>
          </a:solidFill>
        </p:grpSpPr>
        <p:sp>
          <p:nvSpPr>
            <p:cNvPr id="167" name="Freeform: Shape 166">
              <a:extLst>
                <a:ext uri="{FF2B5EF4-FFF2-40B4-BE49-F238E27FC236}">
                  <a16:creationId xmlns:a16="http://schemas.microsoft.com/office/drawing/2014/main" id="{3DDA6A54-5402-47C1-A6DC-1555DDA8E8D2}"/>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08F5DD3B-ABA6-434D-ADFE-EDB1FD3C656F}"/>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69" name="Graphic 75" descr="Man">
            <a:extLst>
              <a:ext uri="{FF2B5EF4-FFF2-40B4-BE49-F238E27FC236}">
                <a16:creationId xmlns:a16="http://schemas.microsoft.com/office/drawing/2014/main" id="{D5D821D3-D232-4EF4-904B-2AA7050211FD}"/>
              </a:ext>
            </a:extLst>
          </p:cNvPr>
          <p:cNvGrpSpPr/>
          <p:nvPr/>
        </p:nvGrpSpPr>
        <p:grpSpPr>
          <a:xfrm>
            <a:off x="9708509" y="5483584"/>
            <a:ext cx="269113" cy="523047"/>
            <a:chOff x="8750612" y="5557652"/>
            <a:chExt cx="291641" cy="596539"/>
          </a:xfrm>
          <a:solidFill>
            <a:schemeClr val="accent3">
              <a:lumMod val="75000"/>
            </a:schemeClr>
          </a:solidFill>
        </p:grpSpPr>
        <p:sp>
          <p:nvSpPr>
            <p:cNvPr id="170" name="Freeform: Shape 169">
              <a:extLst>
                <a:ext uri="{FF2B5EF4-FFF2-40B4-BE49-F238E27FC236}">
                  <a16:creationId xmlns:a16="http://schemas.microsoft.com/office/drawing/2014/main" id="{E2841A40-93A0-415C-883A-05ACF9010921}"/>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9BB1D91A-5793-484C-BD76-646E9D1F2487}"/>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72" name="Graphic 77" descr="Man">
            <a:extLst>
              <a:ext uri="{FF2B5EF4-FFF2-40B4-BE49-F238E27FC236}">
                <a16:creationId xmlns:a16="http://schemas.microsoft.com/office/drawing/2014/main" id="{E7D1AFC3-A08D-472C-BC1E-236A08306195}"/>
              </a:ext>
            </a:extLst>
          </p:cNvPr>
          <p:cNvGrpSpPr/>
          <p:nvPr/>
        </p:nvGrpSpPr>
        <p:grpSpPr>
          <a:xfrm>
            <a:off x="10030772" y="5483585"/>
            <a:ext cx="269113" cy="523047"/>
            <a:chOff x="9072875" y="5557653"/>
            <a:chExt cx="291641" cy="596539"/>
          </a:xfrm>
          <a:solidFill>
            <a:schemeClr val="accent3">
              <a:lumMod val="75000"/>
            </a:schemeClr>
          </a:solidFill>
        </p:grpSpPr>
        <p:sp>
          <p:nvSpPr>
            <p:cNvPr id="173" name="Freeform: Shape 172">
              <a:extLst>
                <a:ext uri="{FF2B5EF4-FFF2-40B4-BE49-F238E27FC236}">
                  <a16:creationId xmlns:a16="http://schemas.microsoft.com/office/drawing/2014/main" id="{E87F5802-6FCB-4BE1-81EB-49DCB18DD182}"/>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F07B1842-4041-48C8-B1D7-B882E82DB540}"/>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77" name="Graphic 79" descr="Man">
            <a:extLst>
              <a:ext uri="{FF2B5EF4-FFF2-40B4-BE49-F238E27FC236}">
                <a16:creationId xmlns:a16="http://schemas.microsoft.com/office/drawing/2014/main" id="{B92A3253-0152-4E7F-936F-F6A7518476CA}"/>
              </a:ext>
            </a:extLst>
          </p:cNvPr>
          <p:cNvGrpSpPr/>
          <p:nvPr/>
        </p:nvGrpSpPr>
        <p:grpSpPr>
          <a:xfrm>
            <a:off x="10350981" y="5483585"/>
            <a:ext cx="269113" cy="523047"/>
            <a:chOff x="9393084" y="5557653"/>
            <a:chExt cx="291641" cy="596539"/>
          </a:xfrm>
          <a:solidFill>
            <a:schemeClr val="accent3">
              <a:lumMod val="75000"/>
            </a:schemeClr>
          </a:solidFill>
        </p:grpSpPr>
        <p:sp>
          <p:nvSpPr>
            <p:cNvPr id="178" name="Freeform: Shape 177">
              <a:extLst>
                <a:ext uri="{FF2B5EF4-FFF2-40B4-BE49-F238E27FC236}">
                  <a16:creationId xmlns:a16="http://schemas.microsoft.com/office/drawing/2014/main" id="{971AAAD7-CE65-4D5D-A031-8A8E0574D167}"/>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D192BB21-8213-4F6C-B0C5-69AC639DE51F}"/>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86" name="Graphic 81" descr="Man">
            <a:extLst>
              <a:ext uri="{FF2B5EF4-FFF2-40B4-BE49-F238E27FC236}">
                <a16:creationId xmlns:a16="http://schemas.microsoft.com/office/drawing/2014/main" id="{9A0D9405-FE42-4023-B948-368BAA536EB2}"/>
              </a:ext>
            </a:extLst>
          </p:cNvPr>
          <p:cNvGrpSpPr/>
          <p:nvPr/>
        </p:nvGrpSpPr>
        <p:grpSpPr>
          <a:xfrm>
            <a:off x="10671189" y="5483585"/>
            <a:ext cx="269113" cy="523047"/>
            <a:chOff x="9713292" y="5557653"/>
            <a:chExt cx="291641" cy="596539"/>
          </a:xfrm>
          <a:solidFill>
            <a:schemeClr val="accent3">
              <a:lumMod val="75000"/>
            </a:schemeClr>
          </a:solidFill>
        </p:grpSpPr>
        <p:sp>
          <p:nvSpPr>
            <p:cNvPr id="187" name="Freeform: Shape 186">
              <a:extLst>
                <a:ext uri="{FF2B5EF4-FFF2-40B4-BE49-F238E27FC236}">
                  <a16:creationId xmlns:a16="http://schemas.microsoft.com/office/drawing/2014/main" id="{752E5217-FD0F-42AD-8D92-E6C611D3297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8" name="Freeform: Shape 187">
              <a:extLst>
                <a:ext uri="{FF2B5EF4-FFF2-40B4-BE49-F238E27FC236}">
                  <a16:creationId xmlns:a16="http://schemas.microsoft.com/office/drawing/2014/main" id="{E6BD584D-510C-485F-862B-C3832A92137E}"/>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89" name="Graphic 83" descr="Man">
            <a:extLst>
              <a:ext uri="{FF2B5EF4-FFF2-40B4-BE49-F238E27FC236}">
                <a16:creationId xmlns:a16="http://schemas.microsoft.com/office/drawing/2014/main" id="{EAD5F4A4-684B-430E-B1D7-234F5DE0534F}"/>
              </a:ext>
            </a:extLst>
          </p:cNvPr>
          <p:cNvGrpSpPr/>
          <p:nvPr/>
        </p:nvGrpSpPr>
        <p:grpSpPr>
          <a:xfrm>
            <a:off x="10989344" y="5483585"/>
            <a:ext cx="269113" cy="523047"/>
            <a:chOff x="10031447" y="5557653"/>
            <a:chExt cx="291641" cy="596539"/>
          </a:xfrm>
          <a:solidFill>
            <a:schemeClr val="accent3">
              <a:lumMod val="75000"/>
            </a:schemeClr>
          </a:solidFill>
        </p:grpSpPr>
        <p:sp>
          <p:nvSpPr>
            <p:cNvPr id="190" name="Freeform: Shape 189">
              <a:extLst>
                <a:ext uri="{FF2B5EF4-FFF2-40B4-BE49-F238E27FC236}">
                  <a16:creationId xmlns:a16="http://schemas.microsoft.com/office/drawing/2014/main" id="{CFD8FF63-886D-4434-A09F-89FD0C2F1400}"/>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91" name="Freeform: Shape 190">
              <a:extLst>
                <a:ext uri="{FF2B5EF4-FFF2-40B4-BE49-F238E27FC236}">
                  <a16:creationId xmlns:a16="http://schemas.microsoft.com/office/drawing/2014/main" id="{9814D763-1077-4290-84A1-F035C3B8C2C7}"/>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4" name="Graphic 87" descr="Man">
            <a:extLst>
              <a:ext uri="{FF2B5EF4-FFF2-40B4-BE49-F238E27FC236}">
                <a16:creationId xmlns:a16="http://schemas.microsoft.com/office/drawing/2014/main" id="{3BDB3BAA-3456-4926-8CC5-FB411398CDE8}"/>
              </a:ext>
            </a:extLst>
          </p:cNvPr>
          <p:cNvGrpSpPr/>
          <p:nvPr/>
        </p:nvGrpSpPr>
        <p:grpSpPr>
          <a:xfrm>
            <a:off x="8323661" y="5483582"/>
            <a:ext cx="269113" cy="523047"/>
            <a:chOff x="7365764" y="5557650"/>
            <a:chExt cx="291641" cy="596539"/>
          </a:xfrm>
          <a:solidFill>
            <a:srgbClr val="330099"/>
          </a:solidFill>
        </p:grpSpPr>
        <p:sp>
          <p:nvSpPr>
            <p:cNvPr id="225" name="Freeform: Shape 224">
              <a:extLst>
                <a:ext uri="{FF2B5EF4-FFF2-40B4-BE49-F238E27FC236}">
                  <a16:creationId xmlns:a16="http://schemas.microsoft.com/office/drawing/2014/main" id="{460D3489-F478-4B37-8032-55E671A3B45C}"/>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146EB02D-3685-4497-BBB4-F6D8B97A170B}"/>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27" name="Graphic 85" descr="Man">
            <a:extLst>
              <a:ext uri="{FF2B5EF4-FFF2-40B4-BE49-F238E27FC236}">
                <a16:creationId xmlns:a16="http://schemas.microsoft.com/office/drawing/2014/main" id="{753AFD0F-8795-415E-87E9-805E5B474F90}"/>
              </a:ext>
            </a:extLst>
          </p:cNvPr>
          <p:cNvGrpSpPr/>
          <p:nvPr/>
        </p:nvGrpSpPr>
        <p:grpSpPr>
          <a:xfrm>
            <a:off x="11340996" y="3172226"/>
            <a:ext cx="269113" cy="523047"/>
            <a:chOff x="10349602" y="5557654"/>
            <a:chExt cx="291641" cy="596539"/>
          </a:xfrm>
          <a:solidFill>
            <a:srgbClr val="7C7C7C"/>
          </a:solidFill>
        </p:grpSpPr>
        <p:sp>
          <p:nvSpPr>
            <p:cNvPr id="228" name="Freeform: Shape 227">
              <a:extLst>
                <a:ext uri="{FF2B5EF4-FFF2-40B4-BE49-F238E27FC236}">
                  <a16:creationId xmlns:a16="http://schemas.microsoft.com/office/drawing/2014/main" id="{DB1EC1B6-BE04-4D9D-B64B-3D981EF34C63}"/>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331F00A0-278B-4718-9E4C-CD3E80643FA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40" name="Graphic 75" descr="Man">
            <a:extLst>
              <a:ext uri="{FF2B5EF4-FFF2-40B4-BE49-F238E27FC236}">
                <a16:creationId xmlns:a16="http://schemas.microsoft.com/office/drawing/2014/main" id="{211D1ADF-C433-472F-9E85-870788FE4D7F}"/>
              </a:ext>
            </a:extLst>
          </p:cNvPr>
          <p:cNvGrpSpPr/>
          <p:nvPr/>
        </p:nvGrpSpPr>
        <p:grpSpPr>
          <a:xfrm>
            <a:off x="9742006" y="3172224"/>
            <a:ext cx="269113" cy="523047"/>
            <a:chOff x="8750612" y="5557652"/>
            <a:chExt cx="291641" cy="596539"/>
          </a:xfrm>
          <a:solidFill>
            <a:schemeClr val="accent3">
              <a:lumMod val="75000"/>
            </a:schemeClr>
          </a:solidFill>
        </p:grpSpPr>
        <p:sp>
          <p:nvSpPr>
            <p:cNvPr id="242" name="Freeform: Shape 241">
              <a:extLst>
                <a:ext uri="{FF2B5EF4-FFF2-40B4-BE49-F238E27FC236}">
                  <a16:creationId xmlns:a16="http://schemas.microsoft.com/office/drawing/2014/main" id="{0CD883AA-518C-45B3-93A2-3299337AFFD3}"/>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4B91DD4A-55EA-4FB1-A269-81367D153EA8}"/>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46" name="Graphic 77" descr="Man">
            <a:extLst>
              <a:ext uri="{FF2B5EF4-FFF2-40B4-BE49-F238E27FC236}">
                <a16:creationId xmlns:a16="http://schemas.microsoft.com/office/drawing/2014/main" id="{7B1DFA76-5025-48CA-86F1-CB307248EE69}"/>
              </a:ext>
            </a:extLst>
          </p:cNvPr>
          <p:cNvGrpSpPr/>
          <p:nvPr/>
        </p:nvGrpSpPr>
        <p:grpSpPr>
          <a:xfrm>
            <a:off x="10064269" y="3172225"/>
            <a:ext cx="269113" cy="523047"/>
            <a:chOff x="9072875" y="5557653"/>
            <a:chExt cx="291641" cy="596539"/>
          </a:xfrm>
          <a:solidFill>
            <a:schemeClr val="accent3">
              <a:lumMod val="75000"/>
            </a:schemeClr>
          </a:solidFill>
        </p:grpSpPr>
        <p:sp>
          <p:nvSpPr>
            <p:cNvPr id="248" name="Freeform: Shape 247">
              <a:extLst>
                <a:ext uri="{FF2B5EF4-FFF2-40B4-BE49-F238E27FC236}">
                  <a16:creationId xmlns:a16="http://schemas.microsoft.com/office/drawing/2014/main" id="{78DA716E-D50E-4AC9-977E-98135A7F6EA0}"/>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10C90659-2BED-4BC7-91B8-5C0381B338ED}"/>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50" name="Graphic 79" descr="Man">
            <a:extLst>
              <a:ext uri="{FF2B5EF4-FFF2-40B4-BE49-F238E27FC236}">
                <a16:creationId xmlns:a16="http://schemas.microsoft.com/office/drawing/2014/main" id="{DCE4455A-4CAC-498E-8F7B-17D594240EFB}"/>
              </a:ext>
            </a:extLst>
          </p:cNvPr>
          <p:cNvGrpSpPr/>
          <p:nvPr/>
        </p:nvGrpSpPr>
        <p:grpSpPr>
          <a:xfrm>
            <a:off x="10384478" y="3172225"/>
            <a:ext cx="269113" cy="523047"/>
            <a:chOff x="9393084" y="5557653"/>
            <a:chExt cx="291641" cy="596539"/>
          </a:xfrm>
          <a:solidFill>
            <a:srgbClr val="7C7C7C"/>
          </a:solidFill>
        </p:grpSpPr>
        <p:sp>
          <p:nvSpPr>
            <p:cNvPr id="252" name="Freeform: Shape 251">
              <a:extLst>
                <a:ext uri="{FF2B5EF4-FFF2-40B4-BE49-F238E27FC236}">
                  <a16:creationId xmlns:a16="http://schemas.microsoft.com/office/drawing/2014/main" id="{99212839-BF8E-43D3-B25F-03C7235B3018}"/>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E7663807-E3BC-40A0-A1A9-C1C6D2B947C8}"/>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54" name="Graphic 81" descr="Man">
            <a:extLst>
              <a:ext uri="{FF2B5EF4-FFF2-40B4-BE49-F238E27FC236}">
                <a16:creationId xmlns:a16="http://schemas.microsoft.com/office/drawing/2014/main" id="{70B2DD22-9E12-424F-8413-C418BCD62008}"/>
              </a:ext>
            </a:extLst>
          </p:cNvPr>
          <p:cNvGrpSpPr/>
          <p:nvPr/>
        </p:nvGrpSpPr>
        <p:grpSpPr>
          <a:xfrm>
            <a:off x="10704686" y="3172225"/>
            <a:ext cx="269113" cy="523047"/>
            <a:chOff x="9713292" y="5557653"/>
            <a:chExt cx="291641" cy="596539"/>
          </a:xfrm>
          <a:solidFill>
            <a:srgbClr val="7C7C7C"/>
          </a:solidFill>
        </p:grpSpPr>
        <p:sp>
          <p:nvSpPr>
            <p:cNvPr id="255" name="Freeform: Shape 254">
              <a:extLst>
                <a:ext uri="{FF2B5EF4-FFF2-40B4-BE49-F238E27FC236}">
                  <a16:creationId xmlns:a16="http://schemas.microsoft.com/office/drawing/2014/main" id="{1B9BA9ED-D452-48A4-9EDD-C5C59C09C2F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5AE455FC-8CAC-4793-A525-A42EDE56FEC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58" name="Graphic 83" descr="Man">
            <a:extLst>
              <a:ext uri="{FF2B5EF4-FFF2-40B4-BE49-F238E27FC236}">
                <a16:creationId xmlns:a16="http://schemas.microsoft.com/office/drawing/2014/main" id="{F9617521-A7E8-4B72-863F-1B8D867D3538}"/>
              </a:ext>
            </a:extLst>
          </p:cNvPr>
          <p:cNvGrpSpPr/>
          <p:nvPr/>
        </p:nvGrpSpPr>
        <p:grpSpPr>
          <a:xfrm>
            <a:off x="11022841" y="3172225"/>
            <a:ext cx="269113" cy="523047"/>
            <a:chOff x="10031447" y="5557653"/>
            <a:chExt cx="291641" cy="596539"/>
          </a:xfrm>
          <a:solidFill>
            <a:srgbClr val="7C7C7C"/>
          </a:solidFill>
        </p:grpSpPr>
        <p:sp>
          <p:nvSpPr>
            <p:cNvPr id="260" name="Freeform: Shape 259">
              <a:extLst>
                <a:ext uri="{FF2B5EF4-FFF2-40B4-BE49-F238E27FC236}">
                  <a16:creationId xmlns:a16="http://schemas.microsoft.com/office/drawing/2014/main" id="{55C0C105-9193-4079-BCC7-060DA406AE08}"/>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9CB355D4-1524-475C-8934-4150B193F1DD}"/>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2" name="Graphic 87" descr="Man">
            <a:extLst>
              <a:ext uri="{FF2B5EF4-FFF2-40B4-BE49-F238E27FC236}">
                <a16:creationId xmlns:a16="http://schemas.microsoft.com/office/drawing/2014/main" id="{1128CD5E-1A15-4F03-A280-E44F10FB989F}"/>
              </a:ext>
            </a:extLst>
          </p:cNvPr>
          <p:cNvGrpSpPr/>
          <p:nvPr/>
        </p:nvGrpSpPr>
        <p:grpSpPr>
          <a:xfrm>
            <a:off x="8357158" y="3172222"/>
            <a:ext cx="269113" cy="523047"/>
            <a:chOff x="7365764" y="5557650"/>
            <a:chExt cx="291641" cy="596539"/>
          </a:xfrm>
          <a:solidFill>
            <a:srgbClr val="330099"/>
          </a:solidFill>
        </p:grpSpPr>
        <p:sp>
          <p:nvSpPr>
            <p:cNvPr id="263" name="Freeform: Shape 262">
              <a:extLst>
                <a:ext uri="{FF2B5EF4-FFF2-40B4-BE49-F238E27FC236}">
                  <a16:creationId xmlns:a16="http://schemas.microsoft.com/office/drawing/2014/main" id="{7262BB71-7A65-437C-9A0F-26DC7FEDEBD4}"/>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D1312388-F4AA-4F30-8280-048C58C129E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265" name="TextBox 264">
            <a:extLst>
              <a:ext uri="{FF2B5EF4-FFF2-40B4-BE49-F238E27FC236}">
                <a16:creationId xmlns:a16="http://schemas.microsoft.com/office/drawing/2014/main" id="{561CB7B6-F68C-47C1-AD87-A5BFAB5C3C8D}"/>
              </a:ext>
            </a:extLst>
          </p:cNvPr>
          <p:cNvSpPr txBox="1"/>
          <p:nvPr/>
        </p:nvSpPr>
        <p:spPr>
          <a:xfrm>
            <a:off x="9576568" y="1849893"/>
            <a:ext cx="2403099" cy="1107996"/>
          </a:xfrm>
          <a:prstGeom prst="rect">
            <a:avLst/>
          </a:prstGeom>
          <a:noFill/>
        </p:spPr>
        <p:txBody>
          <a:bodyPr wrap="square" rtlCol="0">
            <a:spAutoFit/>
          </a:bodyPr>
          <a:lstStyle/>
          <a:p>
            <a:r>
              <a:rPr lang="en-GB" sz="2200" b="1" dirty="0">
                <a:solidFill>
                  <a:srgbClr val="330099"/>
                </a:solidFill>
                <a:latin typeface="Arial" panose="020B0604020202020204" pitchFamily="34" charset="0"/>
                <a:cs typeface="Arial" panose="020B0604020202020204" pitchFamily="34" charset="0"/>
              </a:rPr>
              <a:t>11%</a:t>
            </a:r>
            <a:r>
              <a:rPr lang="en-GB" sz="2200" dirty="0">
                <a:latin typeface="Arial" panose="020B0604020202020204" pitchFamily="34" charset="0"/>
                <a:cs typeface="Arial" panose="020B0604020202020204" pitchFamily="34" charset="0"/>
              </a:rPr>
              <a:t> have someone who smokes in the car</a:t>
            </a:r>
          </a:p>
        </p:txBody>
      </p:sp>
      <p:grpSp>
        <p:nvGrpSpPr>
          <p:cNvPr id="266" name="Graphic 75" descr="Man">
            <a:extLst>
              <a:ext uri="{FF2B5EF4-FFF2-40B4-BE49-F238E27FC236}">
                <a16:creationId xmlns:a16="http://schemas.microsoft.com/office/drawing/2014/main" id="{DDA2977A-63BF-48DC-8AB8-57BA9926FBF8}"/>
              </a:ext>
            </a:extLst>
          </p:cNvPr>
          <p:cNvGrpSpPr/>
          <p:nvPr/>
        </p:nvGrpSpPr>
        <p:grpSpPr>
          <a:xfrm>
            <a:off x="8705529" y="3169443"/>
            <a:ext cx="269113" cy="523047"/>
            <a:chOff x="8750612" y="5557652"/>
            <a:chExt cx="291641" cy="596539"/>
          </a:xfrm>
          <a:solidFill>
            <a:schemeClr val="accent3">
              <a:lumMod val="75000"/>
            </a:schemeClr>
          </a:solidFill>
        </p:grpSpPr>
        <p:sp>
          <p:nvSpPr>
            <p:cNvPr id="267" name="Freeform: Shape 266">
              <a:extLst>
                <a:ext uri="{FF2B5EF4-FFF2-40B4-BE49-F238E27FC236}">
                  <a16:creationId xmlns:a16="http://schemas.microsoft.com/office/drawing/2014/main" id="{F0726F92-7C32-46F9-B5E5-52E4DBCC65F9}"/>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35024D35-ECFA-4EA5-9D92-97CFD48C6659}"/>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9" name="Graphic 77" descr="Man">
            <a:extLst>
              <a:ext uri="{FF2B5EF4-FFF2-40B4-BE49-F238E27FC236}">
                <a16:creationId xmlns:a16="http://schemas.microsoft.com/office/drawing/2014/main" id="{64485FD1-09D2-4E25-8A23-4A7C21FE36DC}"/>
              </a:ext>
            </a:extLst>
          </p:cNvPr>
          <p:cNvGrpSpPr/>
          <p:nvPr/>
        </p:nvGrpSpPr>
        <p:grpSpPr>
          <a:xfrm>
            <a:off x="9070868" y="3169444"/>
            <a:ext cx="269113" cy="523047"/>
            <a:chOff x="9072875" y="5557653"/>
            <a:chExt cx="291641" cy="596539"/>
          </a:xfrm>
          <a:solidFill>
            <a:schemeClr val="accent3">
              <a:lumMod val="75000"/>
            </a:schemeClr>
          </a:solidFill>
        </p:grpSpPr>
        <p:sp>
          <p:nvSpPr>
            <p:cNvPr id="270" name="Freeform: Shape 269">
              <a:extLst>
                <a:ext uri="{FF2B5EF4-FFF2-40B4-BE49-F238E27FC236}">
                  <a16:creationId xmlns:a16="http://schemas.microsoft.com/office/drawing/2014/main" id="{6494BF71-F2A3-4372-9D84-13AE0223AC37}"/>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D00966B8-3075-4328-A78C-670C41A7362A}"/>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72" name="Graphic 79" descr="Man">
            <a:extLst>
              <a:ext uri="{FF2B5EF4-FFF2-40B4-BE49-F238E27FC236}">
                <a16:creationId xmlns:a16="http://schemas.microsoft.com/office/drawing/2014/main" id="{368355C0-C7F5-47DB-9797-1AD810A8889F}"/>
              </a:ext>
            </a:extLst>
          </p:cNvPr>
          <p:cNvGrpSpPr/>
          <p:nvPr/>
        </p:nvGrpSpPr>
        <p:grpSpPr>
          <a:xfrm>
            <a:off x="9391077" y="3169444"/>
            <a:ext cx="269113" cy="523047"/>
            <a:chOff x="9393084" y="5557653"/>
            <a:chExt cx="291641" cy="596539"/>
          </a:xfrm>
          <a:solidFill>
            <a:srgbClr val="7C7C7C"/>
          </a:solidFill>
        </p:grpSpPr>
        <p:sp>
          <p:nvSpPr>
            <p:cNvPr id="273" name="Freeform: Shape 272">
              <a:extLst>
                <a:ext uri="{FF2B5EF4-FFF2-40B4-BE49-F238E27FC236}">
                  <a16:creationId xmlns:a16="http://schemas.microsoft.com/office/drawing/2014/main" id="{D9D83FFB-C91A-46E0-98D3-E3EA1A2668B2}"/>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5CACA65A-7089-4F5F-95CB-B5FA4EF9CD34}"/>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pic>
        <p:nvPicPr>
          <p:cNvPr id="7" name="Picture 6" descr="A picture containing toy, clock&#10;&#10;Description automatically generated">
            <a:extLst>
              <a:ext uri="{FF2B5EF4-FFF2-40B4-BE49-F238E27FC236}">
                <a16:creationId xmlns:a16="http://schemas.microsoft.com/office/drawing/2014/main" id="{A8283B48-C275-4DD4-928D-04F9A04D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1538" y="1720121"/>
            <a:ext cx="1288418" cy="1288418"/>
          </a:xfrm>
          <a:prstGeom prst="rect">
            <a:avLst/>
          </a:prstGeom>
        </p:spPr>
      </p:pic>
      <p:pic>
        <p:nvPicPr>
          <p:cNvPr id="10" name="Picture 9" descr="A picture containing flower&#10;&#10;Description automatically generated">
            <a:extLst>
              <a:ext uri="{FF2B5EF4-FFF2-40B4-BE49-F238E27FC236}">
                <a16:creationId xmlns:a16="http://schemas.microsoft.com/office/drawing/2014/main" id="{392B4C3E-33E3-415E-B540-9859FE1A33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40644" y="2426895"/>
            <a:ext cx="510507" cy="510507"/>
          </a:xfrm>
          <a:prstGeom prst="rect">
            <a:avLst/>
          </a:prstGeom>
        </p:spPr>
      </p:pic>
    </p:spTree>
    <p:extLst>
      <p:ext uri="{BB962C8B-B14F-4D97-AF65-F5344CB8AC3E}">
        <p14:creationId xmlns:p14="http://schemas.microsoft.com/office/powerpoint/2010/main" val="244609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7</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80" name="Straight Connector 179">
            <a:extLst>
              <a:ext uri="{FF2B5EF4-FFF2-40B4-BE49-F238E27FC236}">
                <a16:creationId xmlns:a16="http://schemas.microsoft.com/office/drawing/2014/main" id="{A12E4E92-99F2-4086-AC8F-A65D2445FF2B}"/>
              </a:ext>
            </a:extLst>
          </p:cNvPr>
          <p:cNvCxnSpPr>
            <a:cxnSpLocks/>
          </p:cNvCxnSpPr>
          <p:nvPr/>
        </p:nvCxnSpPr>
        <p:spPr>
          <a:xfrm>
            <a:off x="7985383" y="1491897"/>
            <a:ext cx="0" cy="4382544"/>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C27F351-CF98-4D84-BBAA-A3D5FB716CC0}"/>
              </a:ext>
            </a:extLst>
          </p:cNvPr>
          <p:cNvCxnSpPr>
            <a:cxnSpLocks/>
          </p:cNvCxnSpPr>
          <p:nvPr/>
        </p:nvCxnSpPr>
        <p:spPr>
          <a:xfrm>
            <a:off x="232014" y="352520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188" name="Graphic 85" descr="Man">
            <a:extLst>
              <a:ext uri="{FF2B5EF4-FFF2-40B4-BE49-F238E27FC236}">
                <a16:creationId xmlns:a16="http://schemas.microsoft.com/office/drawing/2014/main" id="{91752D56-528D-424E-B08E-C64187F89F43}"/>
              </a:ext>
            </a:extLst>
          </p:cNvPr>
          <p:cNvGrpSpPr/>
          <p:nvPr/>
        </p:nvGrpSpPr>
        <p:grpSpPr>
          <a:xfrm>
            <a:off x="3451162" y="2894627"/>
            <a:ext cx="269113" cy="523047"/>
            <a:chOff x="10349602" y="5557654"/>
            <a:chExt cx="291641" cy="596539"/>
          </a:xfrm>
          <a:solidFill>
            <a:srgbClr val="7C7C7C"/>
          </a:solidFill>
        </p:grpSpPr>
        <p:sp>
          <p:nvSpPr>
            <p:cNvPr id="258" name="Freeform: Shape 257">
              <a:extLst>
                <a:ext uri="{FF2B5EF4-FFF2-40B4-BE49-F238E27FC236}">
                  <a16:creationId xmlns:a16="http://schemas.microsoft.com/office/drawing/2014/main" id="{AD2E060E-DE18-42E4-99A5-3BACE25A5F7B}"/>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0C921E8C-2E48-46EA-886F-8647B6E0DB64}"/>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89" name="Graphic 69" descr="Man">
            <a:extLst>
              <a:ext uri="{FF2B5EF4-FFF2-40B4-BE49-F238E27FC236}">
                <a16:creationId xmlns:a16="http://schemas.microsoft.com/office/drawing/2014/main" id="{6623C13A-F49B-43EC-ABCF-4E6DA81D9FDC}"/>
              </a:ext>
            </a:extLst>
          </p:cNvPr>
          <p:cNvGrpSpPr/>
          <p:nvPr/>
        </p:nvGrpSpPr>
        <p:grpSpPr>
          <a:xfrm>
            <a:off x="813536" y="2894623"/>
            <a:ext cx="269113" cy="523047"/>
            <a:chOff x="7711976" y="5557650"/>
            <a:chExt cx="291641" cy="596539"/>
          </a:xfrm>
          <a:solidFill>
            <a:srgbClr val="330099"/>
          </a:solidFill>
        </p:grpSpPr>
        <p:sp>
          <p:nvSpPr>
            <p:cNvPr id="255" name="Freeform: Shape 254">
              <a:extLst>
                <a:ext uri="{FF2B5EF4-FFF2-40B4-BE49-F238E27FC236}">
                  <a16:creationId xmlns:a16="http://schemas.microsoft.com/office/drawing/2014/main" id="{2E5724A6-4963-49BD-8B0A-5E394043061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917B6616-4A65-4F96-81F0-E3B0D2AE6783}"/>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0" name="Graphic 71" descr="Man">
            <a:extLst>
              <a:ext uri="{FF2B5EF4-FFF2-40B4-BE49-F238E27FC236}">
                <a16:creationId xmlns:a16="http://schemas.microsoft.com/office/drawing/2014/main" id="{AC14F550-6CEE-4A18-AA22-C8D835305276}"/>
              </a:ext>
            </a:extLst>
          </p:cNvPr>
          <p:cNvGrpSpPr/>
          <p:nvPr/>
        </p:nvGrpSpPr>
        <p:grpSpPr>
          <a:xfrm>
            <a:off x="1159748" y="2894624"/>
            <a:ext cx="269113" cy="523047"/>
            <a:chOff x="8058188" y="5557651"/>
            <a:chExt cx="291641" cy="596539"/>
          </a:xfrm>
          <a:solidFill>
            <a:srgbClr val="330099"/>
          </a:solidFill>
        </p:grpSpPr>
        <p:sp>
          <p:nvSpPr>
            <p:cNvPr id="253" name="Freeform: Shape 252">
              <a:extLst>
                <a:ext uri="{FF2B5EF4-FFF2-40B4-BE49-F238E27FC236}">
                  <a16:creationId xmlns:a16="http://schemas.microsoft.com/office/drawing/2014/main" id="{F83CB69B-65E9-4BAF-8219-DF48875F2A92}"/>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40DF3C0D-4F03-4214-9620-DA9A4BF5B180}"/>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24" name="Graphic 75" descr="Man">
            <a:extLst>
              <a:ext uri="{FF2B5EF4-FFF2-40B4-BE49-F238E27FC236}">
                <a16:creationId xmlns:a16="http://schemas.microsoft.com/office/drawing/2014/main" id="{C89E8850-2240-4ED5-BA17-0F43B1F6F787}"/>
              </a:ext>
            </a:extLst>
          </p:cNvPr>
          <p:cNvGrpSpPr/>
          <p:nvPr/>
        </p:nvGrpSpPr>
        <p:grpSpPr>
          <a:xfrm>
            <a:off x="1852172" y="2894625"/>
            <a:ext cx="269113" cy="523047"/>
            <a:chOff x="8750612" y="5557652"/>
            <a:chExt cx="291641" cy="596539"/>
          </a:xfrm>
          <a:solidFill>
            <a:schemeClr val="accent3">
              <a:lumMod val="75000"/>
            </a:schemeClr>
          </a:solidFill>
        </p:grpSpPr>
        <p:sp>
          <p:nvSpPr>
            <p:cNvPr id="248" name="Freeform: Shape 247">
              <a:extLst>
                <a:ext uri="{FF2B5EF4-FFF2-40B4-BE49-F238E27FC236}">
                  <a16:creationId xmlns:a16="http://schemas.microsoft.com/office/drawing/2014/main" id="{2EBA6E1A-1E2B-42A1-AAA3-DEC83704235B}"/>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BB5AA0E8-B9A4-4863-9FD1-E708CC6A9695}"/>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6" name="Graphic 77" descr="Man">
            <a:extLst>
              <a:ext uri="{FF2B5EF4-FFF2-40B4-BE49-F238E27FC236}">
                <a16:creationId xmlns:a16="http://schemas.microsoft.com/office/drawing/2014/main" id="{F1CC5B76-D55D-4A00-91D3-ADACFE5E1777}"/>
              </a:ext>
            </a:extLst>
          </p:cNvPr>
          <p:cNvGrpSpPr/>
          <p:nvPr/>
        </p:nvGrpSpPr>
        <p:grpSpPr>
          <a:xfrm>
            <a:off x="2174435" y="2894626"/>
            <a:ext cx="269113" cy="523047"/>
            <a:chOff x="9072875" y="5557653"/>
            <a:chExt cx="291641" cy="596539"/>
          </a:xfrm>
          <a:solidFill>
            <a:schemeClr val="accent3">
              <a:lumMod val="75000"/>
            </a:schemeClr>
          </a:solidFill>
        </p:grpSpPr>
        <p:sp>
          <p:nvSpPr>
            <p:cNvPr id="244" name="Freeform: Shape 243">
              <a:extLst>
                <a:ext uri="{FF2B5EF4-FFF2-40B4-BE49-F238E27FC236}">
                  <a16:creationId xmlns:a16="http://schemas.microsoft.com/office/drawing/2014/main" id="{1B7DD8F4-AAD5-4728-8C79-7BD409591A6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3041C141-DDE3-428D-8C0F-ABEB4ED2A4F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7" name="Graphic 79" descr="Man">
            <a:extLst>
              <a:ext uri="{FF2B5EF4-FFF2-40B4-BE49-F238E27FC236}">
                <a16:creationId xmlns:a16="http://schemas.microsoft.com/office/drawing/2014/main" id="{D716D44B-C55F-42C0-AD32-6EFE7AE48515}"/>
              </a:ext>
            </a:extLst>
          </p:cNvPr>
          <p:cNvGrpSpPr/>
          <p:nvPr/>
        </p:nvGrpSpPr>
        <p:grpSpPr>
          <a:xfrm>
            <a:off x="2494644" y="2894626"/>
            <a:ext cx="269113" cy="523047"/>
            <a:chOff x="9393084" y="5557653"/>
            <a:chExt cx="291641" cy="596539"/>
          </a:xfrm>
          <a:solidFill>
            <a:schemeClr val="accent3">
              <a:lumMod val="75000"/>
            </a:schemeClr>
          </a:solidFill>
        </p:grpSpPr>
        <p:sp>
          <p:nvSpPr>
            <p:cNvPr id="240" name="Freeform: Shape 239">
              <a:extLst>
                <a:ext uri="{FF2B5EF4-FFF2-40B4-BE49-F238E27FC236}">
                  <a16:creationId xmlns:a16="http://schemas.microsoft.com/office/drawing/2014/main" id="{C519E80D-BB1C-4662-9CFF-D062967583F6}"/>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72ECE049-4BD0-46BE-BAC0-65F7B4E8D6B9}"/>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8" name="Graphic 81" descr="Man">
            <a:extLst>
              <a:ext uri="{FF2B5EF4-FFF2-40B4-BE49-F238E27FC236}">
                <a16:creationId xmlns:a16="http://schemas.microsoft.com/office/drawing/2014/main" id="{9522D053-A5BD-4227-A825-908A4610D9AA}"/>
              </a:ext>
            </a:extLst>
          </p:cNvPr>
          <p:cNvGrpSpPr/>
          <p:nvPr/>
        </p:nvGrpSpPr>
        <p:grpSpPr>
          <a:xfrm>
            <a:off x="2814852" y="2894626"/>
            <a:ext cx="269113" cy="523047"/>
            <a:chOff x="9713292" y="5557653"/>
            <a:chExt cx="291641" cy="596539"/>
          </a:xfrm>
          <a:solidFill>
            <a:schemeClr val="accent3">
              <a:lumMod val="75000"/>
            </a:schemeClr>
          </a:solidFill>
        </p:grpSpPr>
        <p:sp>
          <p:nvSpPr>
            <p:cNvPr id="237" name="Freeform: Shape 236">
              <a:extLst>
                <a:ext uri="{FF2B5EF4-FFF2-40B4-BE49-F238E27FC236}">
                  <a16:creationId xmlns:a16="http://schemas.microsoft.com/office/drawing/2014/main" id="{9745E32B-A8AF-4CD3-85BC-4D1F1CCA4D4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49FB5105-9D74-4404-A3A3-7814CD35C51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0" name="Graphic 83" descr="Man">
            <a:extLst>
              <a:ext uri="{FF2B5EF4-FFF2-40B4-BE49-F238E27FC236}">
                <a16:creationId xmlns:a16="http://schemas.microsoft.com/office/drawing/2014/main" id="{70D6DCDC-7F64-4C62-8249-1561F8013C60}"/>
              </a:ext>
            </a:extLst>
          </p:cNvPr>
          <p:cNvGrpSpPr/>
          <p:nvPr/>
        </p:nvGrpSpPr>
        <p:grpSpPr>
          <a:xfrm>
            <a:off x="3133007" y="2894626"/>
            <a:ext cx="269113" cy="523047"/>
            <a:chOff x="10031447" y="5557653"/>
            <a:chExt cx="291641" cy="596539"/>
          </a:xfrm>
          <a:solidFill>
            <a:schemeClr val="accent3">
              <a:lumMod val="75000"/>
            </a:schemeClr>
          </a:solidFill>
        </p:grpSpPr>
        <p:sp>
          <p:nvSpPr>
            <p:cNvPr id="235" name="Freeform: Shape 234">
              <a:extLst>
                <a:ext uri="{FF2B5EF4-FFF2-40B4-BE49-F238E27FC236}">
                  <a16:creationId xmlns:a16="http://schemas.microsoft.com/office/drawing/2014/main" id="{FBCFB0EC-3EA8-40C8-BBDD-4226CB76D0A0}"/>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1D2A3759-D704-49F4-B480-2E8BA2A0B38F}"/>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2" name="Graphic 87" descr="Man">
            <a:extLst>
              <a:ext uri="{FF2B5EF4-FFF2-40B4-BE49-F238E27FC236}">
                <a16:creationId xmlns:a16="http://schemas.microsoft.com/office/drawing/2014/main" id="{C817BB2B-65AE-4EE8-B983-0963886BD27C}"/>
              </a:ext>
            </a:extLst>
          </p:cNvPr>
          <p:cNvGrpSpPr/>
          <p:nvPr/>
        </p:nvGrpSpPr>
        <p:grpSpPr>
          <a:xfrm>
            <a:off x="467324" y="2894623"/>
            <a:ext cx="269113" cy="523047"/>
            <a:chOff x="7365764" y="5557650"/>
            <a:chExt cx="291641" cy="596539"/>
          </a:xfrm>
          <a:solidFill>
            <a:srgbClr val="330099"/>
          </a:solidFill>
        </p:grpSpPr>
        <p:sp>
          <p:nvSpPr>
            <p:cNvPr id="233" name="Freeform: Shape 232">
              <a:extLst>
                <a:ext uri="{FF2B5EF4-FFF2-40B4-BE49-F238E27FC236}">
                  <a16:creationId xmlns:a16="http://schemas.microsoft.com/office/drawing/2014/main" id="{FA42F254-8004-4FE9-B9DD-69617E96C325}"/>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74EE7135-BEAA-4785-9444-090EEB4E016A}"/>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2" name="Graphic 85" descr="Man">
            <a:extLst>
              <a:ext uri="{FF2B5EF4-FFF2-40B4-BE49-F238E27FC236}">
                <a16:creationId xmlns:a16="http://schemas.microsoft.com/office/drawing/2014/main" id="{8FDA88C6-0DFC-4F9C-88C8-052511141CEF}"/>
              </a:ext>
            </a:extLst>
          </p:cNvPr>
          <p:cNvGrpSpPr/>
          <p:nvPr/>
        </p:nvGrpSpPr>
        <p:grpSpPr>
          <a:xfrm>
            <a:off x="7391928" y="2905954"/>
            <a:ext cx="269113" cy="523047"/>
            <a:chOff x="10349602" y="5557654"/>
            <a:chExt cx="291641" cy="596539"/>
          </a:xfrm>
          <a:solidFill>
            <a:srgbClr val="7C7C7C"/>
          </a:solidFill>
        </p:grpSpPr>
        <p:sp>
          <p:nvSpPr>
            <p:cNvPr id="290" name="Freeform: Shape 289">
              <a:extLst>
                <a:ext uri="{FF2B5EF4-FFF2-40B4-BE49-F238E27FC236}">
                  <a16:creationId xmlns:a16="http://schemas.microsoft.com/office/drawing/2014/main" id="{AF6E1FAB-4173-4F3C-92E9-8D2A4B7D12C7}"/>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2D7CF6FF-B36E-4EF1-A9D9-AF9B6E790F1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3" name="Graphic 69" descr="Man">
            <a:extLst>
              <a:ext uri="{FF2B5EF4-FFF2-40B4-BE49-F238E27FC236}">
                <a16:creationId xmlns:a16="http://schemas.microsoft.com/office/drawing/2014/main" id="{47CEE6FB-DE8D-44F9-A132-EF85F87BFAB4}"/>
              </a:ext>
            </a:extLst>
          </p:cNvPr>
          <p:cNvGrpSpPr/>
          <p:nvPr/>
        </p:nvGrpSpPr>
        <p:grpSpPr>
          <a:xfrm>
            <a:off x="4754302" y="2905950"/>
            <a:ext cx="269113" cy="523047"/>
            <a:chOff x="7711976" y="5557650"/>
            <a:chExt cx="291641" cy="596539"/>
          </a:xfrm>
          <a:solidFill>
            <a:srgbClr val="330099"/>
          </a:solidFill>
        </p:grpSpPr>
        <p:sp>
          <p:nvSpPr>
            <p:cNvPr id="288" name="Freeform: Shape 287">
              <a:extLst>
                <a:ext uri="{FF2B5EF4-FFF2-40B4-BE49-F238E27FC236}">
                  <a16:creationId xmlns:a16="http://schemas.microsoft.com/office/drawing/2014/main" id="{0EF5FA57-44D8-4ED9-8BC3-6A891043F99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71B945E5-0552-4A8F-AD77-287492FF2D7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5" name="Graphic 73" descr="Man">
            <a:extLst>
              <a:ext uri="{FF2B5EF4-FFF2-40B4-BE49-F238E27FC236}">
                <a16:creationId xmlns:a16="http://schemas.microsoft.com/office/drawing/2014/main" id="{073825B1-4DD3-44C7-8B97-C1D97726B94A}"/>
              </a:ext>
            </a:extLst>
          </p:cNvPr>
          <p:cNvGrpSpPr/>
          <p:nvPr/>
        </p:nvGrpSpPr>
        <p:grpSpPr>
          <a:xfrm>
            <a:off x="5446726" y="2905951"/>
            <a:ext cx="269113" cy="523047"/>
            <a:chOff x="8404400" y="5557651"/>
            <a:chExt cx="291641" cy="596539"/>
          </a:xfrm>
          <a:solidFill>
            <a:schemeClr val="accent3">
              <a:lumMod val="75000"/>
            </a:schemeClr>
          </a:solidFill>
        </p:grpSpPr>
        <p:sp>
          <p:nvSpPr>
            <p:cNvPr id="284" name="Freeform: Shape 283">
              <a:extLst>
                <a:ext uri="{FF2B5EF4-FFF2-40B4-BE49-F238E27FC236}">
                  <a16:creationId xmlns:a16="http://schemas.microsoft.com/office/drawing/2014/main" id="{D8AF2C29-283A-4AAF-BED7-45D08686E6F5}"/>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14E8085D-1BE3-463A-8686-DCF3E09A835D}"/>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6" name="Graphic 75" descr="Man">
            <a:extLst>
              <a:ext uri="{FF2B5EF4-FFF2-40B4-BE49-F238E27FC236}">
                <a16:creationId xmlns:a16="http://schemas.microsoft.com/office/drawing/2014/main" id="{97592C1C-A743-4B1C-B383-531C026848C7}"/>
              </a:ext>
            </a:extLst>
          </p:cNvPr>
          <p:cNvGrpSpPr/>
          <p:nvPr/>
        </p:nvGrpSpPr>
        <p:grpSpPr>
          <a:xfrm>
            <a:off x="5792938" y="2905952"/>
            <a:ext cx="269113" cy="523047"/>
            <a:chOff x="8750612" y="5557652"/>
            <a:chExt cx="291641" cy="596539"/>
          </a:xfrm>
          <a:solidFill>
            <a:schemeClr val="accent3">
              <a:lumMod val="75000"/>
            </a:schemeClr>
          </a:solidFill>
        </p:grpSpPr>
        <p:sp>
          <p:nvSpPr>
            <p:cNvPr id="282" name="Freeform: Shape 281">
              <a:extLst>
                <a:ext uri="{FF2B5EF4-FFF2-40B4-BE49-F238E27FC236}">
                  <a16:creationId xmlns:a16="http://schemas.microsoft.com/office/drawing/2014/main" id="{688427B8-F0B8-4822-B650-BF2433A82B1C}"/>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5BCF9D47-22AC-4753-8849-6702F76889D6}"/>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7" name="Graphic 77" descr="Man">
            <a:extLst>
              <a:ext uri="{FF2B5EF4-FFF2-40B4-BE49-F238E27FC236}">
                <a16:creationId xmlns:a16="http://schemas.microsoft.com/office/drawing/2014/main" id="{EFAB8A2B-22B4-40B7-A425-2DFDEB377181}"/>
              </a:ext>
            </a:extLst>
          </p:cNvPr>
          <p:cNvGrpSpPr/>
          <p:nvPr/>
        </p:nvGrpSpPr>
        <p:grpSpPr>
          <a:xfrm>
            <a:off x="6115201" y="2905953"/>
            <a:ext cx="269113" cy="523047"/>
            <a:chOff x="9072875" y="5557653"/>
            <a:chExt cx="291641" cy="596539"/>
          </a:xfrm>
          <a:solidFill>
            <a:schemeClr val="accent3">
              <a:lumMod val="75000"/>
            </a:schemeClr>
          </a:solidFill>
        </p:grpSpPr>
        <p:sp>
          <p:nvSpPr>
            <p:cNvPr id="280" name="Freeform: Shape 279">
              <a:extLst>
                <a:ext uri="{FF2B5EF4-FFF2-40B4-BE49-F238E27FC236}">
                  <a16:creationId xmlns:a16="http://schemas.microsoft.com/office/drawing/2014/main" id="{71BFDB1E-2365-479F-880B-D13CDE1A5C2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41BC8C47-5ADA-450B-8178-70734969919E}"/>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8" name="Graphic 79" descr="Man">
            <a:extLst>
              <a:ext uri="{FF2B5EF4-FFF2-40B4-BE49-F238E27FC236}">
                <a16:creationId xmlns:a16="http://schemas.microsoft.com/office/drawing/2014/main" id="{1B234BEF-FB19-4CB7-85DD-4BBA0C15D904}"/>
              </a:ext>
            </a:extLst>
          </p:cNvPr>
          <p:cNvGrpSpPr/>
          <p:nvPr/>
        </p:nvGrpSpPr>
        <p:grpSpPr>
          <a:xfrm>
            <a:off x="6435410" y="2905953"/>
            <a:ext cx="269113" cy="523047"/>
            <a:chOff x="9393084" y="5557653"/>
            <a:chExt cx="291641" cy="596539"/>
          </a:xfrm>
          <a:solidFill>
            <a:srgbClr val="7C7C7C"/>
          </a:solidFill>
        </p:grpSpPr>
        <p:sp>
          <p:nvSpPr>
            <p:cNvPr id="278" name="Freeform: Shape 277">
              <a:extLst>
                <a:ext uri="{FF2B5EF4-FFF2-40B4-BE49-F238E27FC236}">
                  <a16:creationId xmlns:a16="http://schemas.microsoft.com/office/drawing/2014/main" id="{6EEE3274-C2C1-47ED-8EB2-CB4DCC56021E}"/>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717945A8-BF23-43AB-8E24-ACC3913E4068}"/>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9" name="Graphic 81" descr="Man">
            <a:extLst>
              <a:ext uri="{FF2B5EF4-FFF2-40B4-BE49-F238E27FC236}">
                <a16:creationId xmlns:a16="http://schemas.microsoft.com/office/drawing/2014/main" id="{68E860F7-48DC-4A8C-A02D-DFDF4F1448F3}"/>
              </a:ext>
            </a:extLst>
          </p:cNvPr>
          <p:cNvGrpSpPr/>
          <p:nvPr/>
        </p:nvGrpSpPr>
        <p:grpSpPr>
          <a:xfrm>
            <a:off x="6755618" y="2905953"/>
            <a:ext cx="269113" cy="523047"/>
            <a:chOff x="9713292" y="5557653"/>
            <a:chExt cx="291641" cy="596539"/>
          </a:xfrm>
          <a:solidFill>
            <a:srgbClr val="7C7C7C"/>
          </a:solidFill>
        </p:grpSpPr>
        <p:sp>
          <p:nvSpPr>
            <p:cNvPr id="276" name="Freeform: Shape 275">
              <a:extLst>
                <a:ext uri="{FF2B5EF4-FFF2-40B4-BE49-F238E27FC236}">
                  <a16:creationId xmlns:a16="http://schemas.microsoft.com/office/drawing/2014/main" id="{6A8219D0-1328-4554-830E-58A637DCAC9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81B81D83-9EAB-420D-AD8F-CC282861BD1E}"/>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0" name="Graphic 83" descr="Man">
            <a:extLst>
              <a:ext uri="{FF2B5EF4-FFF2-40B4-BE49-F238E27FC236}">
                <a16:creationId xmlns:a16="http://schemas.microsoft.com/office/drawing/2014/main" id="{583C7128-57D1-4740-972A-DBE75BC8B99D}"/>
              </a:ext>
            </a:extLst>
          </p:cNvPr>
          <p:cNvGrpSpPr/>
          <p:nvPr/>
        </p:nvGrpSpPr>
        <p:grpSpPr>
          <a:xfrm>
            <a:off x="7073773" y="2905953"/>
            <a:ext cx="269113" cy="523047"/>
            <a:chOff x="10031447" y="5557653"/>
            <a:chExt cx="291641" cy="596539"/>
          </a:xfrm>
          <a:solidFill>
            <a:srgbClr val="7C7C7C"/>
          </a:solidFill>
        </p:grpSpPr>
        <p:sp>
          <p:nvSpPr>
            <p:cNvPr id="274" name="Freeform: Shape 273">
              <a:extLst>
                <a:ext uri="{FF2B5EF4-FFF2-40B4-BE49-F238E27FC236}">
                  <a16:creationId xmlns:a16="http://schemas.microsoft.com/office/drawing/2014/main" id="{B567EF62-EC8E-4E70-8425-5DAC3F904EF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248982FE-727B-49A3-B65D-43452D2AB694}"/>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1" name="Graphic 87" descr="Man">
            <a:extLst>
              <a:ext uri="{FF2B5EF4-FFF2-40B4-BE49-F238E27FC236}">
                <a16:creationId xmlns:a16="http://schemas.microsoft.com/office/drawing/2014/main" id="{102448BA-D398-4929-AD32-A55E2F5494B9}"/>
              </a:ext>
            </a:extLst>
          </p:cNvPr>
          <p:cNvGrpSpPr/>
          <p:nvPr/>
        </p:nvGrpSpPr>
        <p:grpSpPr>
          <a:xfrm>
            <a:off x="4408090" y="2905950"/>
            <a:ext cx="269113" cy="523047"/>
            <a:chOff x="7365764" y="5557650"/>
            <a:chExt cx="291641" cy="596539"/>
          </a:xfrm>
          <a:solidFill>
            <a:srgbClr val="330099"/>
          </a:solidFill>
        </p:grpSpPr>
        <p:sp>
          <p:nvSpPr>
            <p:cNvPr id="272" name="Freeform: Shape 271">
              <a:extLst>
                <a:ext uri="{FF2B5EF4-FFF2-40B4-BE49-F238E27FC236}">
                  <a16:creationId xmlns:a16="http://schemas.microsoft.com/office/drawing/2014/main" id="{A8D09A82-E093-4D5E-821C-0B6D7958BFCB}"/>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64628E07-6E6D-4ED2-9FC1-A8AB88DE007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93" name="Graphic 85" descr="Man">
            <a:extLst>
              <a:ext uri="{FF2B5EF4-FFF2-40B4-BE49-F238E27FC236}">
                <a16:creationId xmlns:a16="http://schemas.microsoft.com/office/drawing/2014/main" id="{9BA29727-587C-4F7F-BCC2-09BB3099A3B4}"/>
              </a:ext>
            </a:extLst>
          </p:cNvPr>
          <p:cNvGrpSpPr/>
          <p:nvPr/>
        </p:nvGrpSpPr>
        <p:grpSpPr>
          <a:xfrm>
            <a:off x="3451162" y="5194475"/>
            <a:ext cx="269113" cy="523047"/>
            <a:chOff x="10349602" y="5557654"/>
            <a:chExt cx="291641" cy="596539"/>
          </a:xfrm>
          <a:solidFill>
            <a:srgbClr val="7C7C7C"/>
          </a:solidFill>
        </p:grpSpPr>
        <p:sp>
          <p:nvSpPr>
            <p:cNvPr id="321" name="Freeform: Shape 320">
              <a:extLst>
                <a:ext uri="{FF2B5EF4-FFF2-40B4-BE49-F238E27FC236}">
                  <a16:creationId xmlns:a16="http://schemas.microsoft.com/office/drawing/2014/main" id="{BFA77E09-E2A1-4D51-A809-52B0F2D95EB1}"/>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0D409760-ADE5-4DD0-9A8A-6ACC6CFA70B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94" name="Graphic 69" descr="Man">
            <a:extLst>
              <a:ext uri="{FF2B5EF4-FFF2-40B4-BE49-F238E27FC236}">
                <a16:creationId xmlns:a16="http://schemas.microsoft.com/office/drawing/2014/main" id="{C0FDFCEF-F3B9-45F6-870E-B70BB99946DA}"/>
              </a:ext>
            </a:extLst>
          </p:cNvPr>
          <p:cNvGrpSpPr/>
          <p:nvPr/>
        </p:nvGrpSpPr>
        <p:grpSpPr>
          <a:xfrm>
            <a:off x="813536" y="5194471"/>
            <a:ext cx="269113" cy="523047"/>
            <a:chOff x="7711976" y="5557650"/>
            <a:chExt cx="291641" cy="596539"/>
          </a:xfrm>
          <a:solidFill>
            <a:srgbClr val="330099"/>
          </a:solidFill>
        </p:grpSpPr>
        <p:sp>
          <p:nvSpPr>
            <p:cNvPr id="319" name="Freeform: Shape 318">
              <a:extLst>
                <a:ext uri="{FF2B5EF4-FFF2-40B4-BE49-F238E27FC236}">
                  <a16:creationId xmlns:a16="http://schemas.microsoft.com/office/drawing/2014/main" id="{7E06EA04-D6CF-4C70-A132-056BD26F1AAC}"/>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D8FE9C6A-F29E-4C81-A2DA-5E22E0BE8BC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95" name="Graphic 71" descr="Man">
            <a:extLst>
              <a:ext uri="{FF2B5EF4-FFF2-40B4-BE49-F238E27FC236}">
                <a16:creationId xmlns:a16="http://schemas.microsoft.com/office/drawing/2014/main" id="{51136C1C-9D1E-4DDD-995B-E5D5C3C0A5AF}"/>
              </a:ext>
            </a:extLst>
          </p:cNvPr>
          <p:cNvGrpSpPr/>
          <p:nvPr/>
        </p:nvGrpSpPr>
        <p:grpSpPr>
          <a:xfrm>
            <a:off x="1159748" y="5194472"/>
            <a:ext cx="269113" cy="523047"/>
            <a:chOff x="8058188" y="5557651"/>
            <a:chExt cx="291641" cy="596539"/>
          </a:xfrm>
          <a:solidFill>
            <a:srgbClr val="330099"/>
          </a:solidFill>
        </p:grpSpPr>
        <p:sp>
          <p:nvSpPr>
            <p:cNvPr id="317" name="Freeform: Shape 316">
              <a:extLst>
                <a:ext uri="{FF2B5EF4-FFF2-40B4-BE49-F238E27FC236}">
                  <a16:creationId xmlns:a16="http://schemas.microsoft.com/office/drawing/2014/main" id="{521BDF58-F89A-48B9-BC3E-9C88B7201576}"/>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4E113EEF-A6B8-49A6-80DC-696F11CD65A4}"/>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98" name="Graphic 77" descr="Man">
            <a:extLst>
              <a:ext uri="{FF2B5EF4-FFF2-40B4-BE49-F238E27FC236}">
                <a16:creationId xmlns:a16="http://schemas.microsoft.com/office/drawing/2014/main" id="{A4881F99-D5FF-47C0-9446-FFEB223A14C0}"/>
              </a:ext>
            </a:extLst>
          </p:cNvPr>
          <p:cNvGrpSpPr/>
          <p:nvPr/>
        </p:nvGrpSpPr>
        <p:grpSpPr>
          <a:xfrm>
            <a:off x="2174435" y="5194474"/>
            <a:ext cx="269113" cy="523047"/>
            <a:chOff x="9072875" y="5557653"/>
            <a:chExt cx="291641" cy="596539"/>
          </a:xfrm>
          <a:solidFill>
            <a:schemeClr val="accent3">
              <a:lumMod val="75000"/>
            </a:schemeClr>
          </a:solidFill>
        </p:grpSpPr>
        <p:sp>
          <p:nvSpPr>
            <p:cNvPr id="311" name="Freeform: Shape 310">
              <a:extLst>
                <a:ext uri="{FF2B5EF4-FFF2-40B4-BE49-F238E27FC236}">
                  <a16:creationId xmlns:a16="http://schemas.microsoft.com/office/drawing/2014/main" id="{CEDD00A7-313B-4C6F-92E4-1B1A055D5504}"/>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5C3D8862-03A7-45B9-9B12-8A7049EEBC7F}"/>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99" name="Graphic 79" descr="Man">
            <a:extLst>
              <a:ext uri="{FF2B5EF4-FFF2-40B4-BE49-F238E27FC236}">
                <a16:creationId xmlns:a16="http://schemas.microsoft.com/office/drawing/2014/main" id="{0E5183F4-3F2F-45E0-AC51-EDB4E4E1ABDD}"/>
              </a:ext>
            </a:extLst>
          </p:cNvPr>
          <p:cNvGrpSpPr/>
          <p:nvPr/>
        </p:nvGrpSpPr>
        <p:grpSpPr>
          <a:xfrm>
            <a:off x="2494644" y="5194474"/>
            <a:ext cx="269113" cy="523047"/>
            <a:chOff x="9393084" y="5557653"/>
            <a:chExt cx="291641" cy="596539"/>
          </a:xfrm>
          <a:solidFill>
            <a:schemeClr val="accent3">
              <a:lumMod val="75000"/>
            </a:schemeClr>
          </a:solidFill>
        </p:grpSpPr>
        <p:sp>
          <p:nvSpPr>
            <p:cNvPr id="309" name="Freeform: Shape 308">
              <a:extLst>
                <a:ext uri="{FF2B5EF4-FFF2-40B4-BE49-F238E27FC236}">
                  <a16:creationId xmlns:a16="http://schemas.microsoft.com/office/drawing/2014/main" id="{936BC434-5CF0-4CE4-BC03-52CF47A22571}"/>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6B23C576-59EA-4FAB-9B4A-452E95A63CD6}"/>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0" name="Graphic 81" descr="Man">
            <a:extLst>
              <a:ext uri="{FF2B5EF4-FFF2-40B4-BE49-F238E27FC236}">
                <a16:creationId xmlns:a16="http://schemas.microsoft.com/office/drawing/2014/main" id="{80F02EB0-160C-4BEF-85E1-2AFEE0176038}"/>
              </a:ext>
            </a:extLst>
          </p:cNvPr>
          <p:cNvGrpSpPr/>
          <p:nvPr/>
        </p:nvGrpSpPr>
        <p:grpSpPr>
          <a:xfrm>
            <a:off x="2814852" y="5194474"/>
            <a:ext cx="269113" cy="523047"/>
            <a:chOff x="9713292" y="5557653"/>
            <a:chExt cx="291641" cy="596539"/>
          </a:xfrm>
          <a:solidFill>
            <a:schemeClr val="accent3">
              <a:lumMod val="75000"/>
            </a:schemeClr>
          </a:solidFill>
        </p:grpSpPr>
        <p:sp>
          <p:nvSpPr>
            <p:cNvPr id="307" name="Freeform: Shape 306">
              <a:extLst>
                <a:ext uri="{FF2B5EF4-FFF2-40B4-BE49-F238E27FC236}">
                  <a16:creationId xmlns:a16="http://schemas.microsoft.com/office/drawing/2014/main" id="{D7E289FE-26C8-457B-B30C-9A622DD8DFCF}"/>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8FA97417-4A8D-4667-B3DD-A27B10EC4D7F}"/>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1" name="Graphic 83" descr="Man">
            <a:extLst>
              <a:ext uri="{FF2B5EF4-FFF2-40B4-BE49-F238E27FC236}">
                <a16:creationId xmlns:a16="http://schemas.microsoft.com/office/drawing/2014/main" id="{71CDF50E-97D9-4B54-99D3-0DDC621FCEF7}"/>
              </a:ext>
            </a:extLst>
          </p:cNvPr>
          <p:cNvGrpSpPr/>
          <p:nvPr/>
        </p:nvGrpSpPr>
        <p:grpSpPr>
          <a:xfrm>
            <a:off x="3133007" y="5194474"/>
            <a:ext cx="269113" cy="523047"/>
            <a:chOff x="10031447" y="5557653"/>
            <a:chExt cx="291641" cy="596539"/>
          </a:xfrm>
          <a:solidFill>
            <a:schemeClr val="accent3">
              <a:lumMod val="75000"/>
            </a:schemeClr>
          </a:solidFill>
        </p:grpSpPr>
        <p:sp>
          <p:nvSpPr>
            <p:cNvPr id="305" name="Freeform: Shape 304">
              <a:extLst>
                <a:ext uri="{FF2B5EF4-FFF2-40B4-BE49-F238E27FC236}">
                  <a16:creationId xmlns:a16="http://schemas.microsoft.com/office/drawing/2014/main" id="{0306226A-7E71-4213-A787-DF26DAB172B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4B7164D9-1B05-4F3C-8DAD-96B9DFC38300}"/>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2" name="Graphic 87" descr="Man">
            <a:extLst>
              <a:ext uri="{FF2B5EF4-FFF2-40B4-BE49-F238E27FC236}">
                <a16:creationId xmlns:a16="http://schemas.microsoft.com/office/drawing/2014/main" id="{55CADA82-82D9-47BE-B884-A846FA3C0F52}"/>
              </a:ext>
            </a:extLst>
          </p:cNvPr>
          <p:cNvGrpSpPr/>
          <p:nvPr/>
        </p:nvGrpSpPr>
        <p:grpSpPr>
          <a:xfrm>
            <a:off x="467324" y="5194471"/>
            <a:ext cx="269113" cy="523047"/>
            <a:chOff x="7365764" y="5557650"/>
            <a:chExt cx="291641" cy="596539"/>
          </a:xfrm>
          <a:solidFill>
            <a:srgbClr val="330099"/>
          </a:solidFill>
        </p:grpSpPr>
        <p:sp>
          <p:nvSpPr>
            <p:cNvPr id="303" name="Freeform: Shape 302">
              <a:extLst>
                <a:ext uri="{FF2B5EF4-FFF2-40B4-BE49-F238E27FC236}">
                  <a16:creationId xmlns:a16="http://schemas.microsoft.com/office/drawing/2014/main" id="{C4BF7D9B-2601-4DBB-8E86-F3F0110AEC0F}"/>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0116A143-DD1E-4FBD-BBFD-5B4A50633221}"/>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4" name="Graphic 85" descr="Man">
            <a:extLst>
              <a:ext uri="{FF2B5EF4-FFF2-40B4-BE49-F238E27FC236}">
                <a16:creationId xmlns:a16="http://schemas.microsoft.com/office/drawing/2014/main" id="{6D1CDC2E-7DBB-4969-A790-4381BC7B1C31}"/>
              </a:ext>
            </a:extLst>
          </p:cNvPr>
          <p:cNvGrpSpPr/>
          <p:nvPr/>
        </p:nvGrpSpPr>
        <p:grpSpPr>
          <a:xfrm>
            <a:off x="11320445" y="2894623"/>
            <a:ext cx="269113" cy="523047"/>
            <a:chOff x="10349602" y="5557654"/>
            <a:chExt cx="291641" cy="596539"/>
          </a:xfrm>
          <a:solidFill>
            <a:srgbClr val="7C7C7C"/>
          </a:solidFill>
        </p:grpSpPr>
        <p:sp>
          <p:nvSpPr>
            <p:cNvPr id="352" name="Freeform: Shape 351">
              <a:extLst>
                <a:ext uri="{FF2B5EF4-FFF2-40B4-BE49-F238E27FC236}">
                  <a16:creationId xmlns:a16="http://schemas.microsoft.com/office/drawing/2014/main" id="{70D0BD3F-ECB4-439D-A803-D350E38BB82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31BAD596-36D2-468D-B7F8-34A586925E3A}"/>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28" name="Graphic 75" descr="Man">
            <a:extLst>
              <a:ext uri="{FF2B5EF4-FFF2-40B4-BE49-F238E27FC236}">
                <a16:creationId xmlns:a16="http://schemas.microsoft.com/office/drawing/2014/main" id="{2F76B9D1-85D2-4690-ABC2-A063AEDB6567}"/>
              </a:ext>
            </a:extLst>
          </p:cNvPr>
          <p:cNvGrpSpPr/>
          <p:nvPr/>
        </p:nvGrpSpPr>
        <p:grpSpPr>
          <a:xfrm>
            <a:off x="9721455" y="2894621"/>
            <a:ext cx="269113" cy="523047"/>
            <a:chOff x="8750612" y="5557652"/>
            <a:chExt cx="291641" cy="596539"/>
          </a:xfrm>
          <a:solidFill>
            <a:schemeClr val="accent3">
              <a:lumMod val="75000"/>
            </a:schemeClr>
          </a:solidFill>
        </p:grpSpPr>
        <p:sp>
          <p:nvSpPr>
            <p:cNvPr id="344" name="Freeform: Shape 343">
              <a:extLst>
                <a:ext uri="{FF2B5EF4-FFF2-40B4-BE49-F238E27FC236}">
                  <a16:creationId xmlns:a16="http://schemas.microsoft.com/office/drawing/2014/main" id="{D51CC664-EEAF-42EA-A001-F5CC197B5A9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ADEC45C2-FE02-4225-91D4-4E3CEF92EEA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29" name="Graphic 77" descr="Man">
            <a:extLst>
              <a:ext uri="{FF2B5EF4-FFF2-40B4-BE49-F238E27FC236}">
                <a16:creationId xmlns:a16="http://schemas.microsoft.com/office/drawing/2014/main" id="{B1265557-F0AF-431A-A1B7-4C852BC7581E}"/>
              </a:ext>
            </a:extLst>
          </p:cNvPr>
          <p:cNvGrpSpPr/>
          <p:nvPr/>
        </p:nvGrpSpPr>
        <p:grpSpPr>
          <a:xfrm>
            <a:off x="10043718" y="2894622"/>
            <a:ext cx="269113" cy="523047"/>
            <a:chOff x="9072875" y="5557653"/>
            <a:chExt cx="291641" cy="596539"/>
          </a:xfrm>
          <a:solidFill>
            <a:schemeClr val="accent3">
              <a:lumMod val="75000"/>
            </a:schemeClr>
          </a:solidFill>
        </p:grpSpPr>
        <p:sp>
          <p:nvSpPr>
            <p:cNvPr id="342" name="Freeform: Shape 341">
              <a:extLst>
                <a:ext uri="{FF2B5EF4-FFF2-40B4-BE49-F238E27FC236}">
                  <a16:creationId xmlns:a16="http://schemas.microsoft.com/office/drawing/2014/main" id="{B998469E-8157-4B6C-8ADC-F398B426D6C8}"/>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5A1ACEBF-CB85-4404-9A38-C3DE3ED6C93C}"/>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30" name="Graphic 79" descr="Man">
            <a:extLst>
              <a:ext uri="{FF2B5EF4-FFF2-40B4-BE49-F238E27FC236}">
                <a16:creationId xmlns:a16="http://schemas.microsoft.com/office/drawing/2014/main" id="{D8287587-979F-4819-97C9-61616AAC8799}"/>
              </a:ext>
            </a:extLst>
          </p:cNvPr>
          <p:cNvGrpSpPr/>
          <p:nvPr/>
        </p:nvGrpSpPr>
        <p:grpSpPr>
          <a:xfrm>
            <a:off x="10363927" y="2894622"/>
            <a:ext cx="269113" cy="523047"/>
            <a:chOff x="9393084" y="5557653"/>
            <a:chExt cx="291641" cy="596539"/>
          </a:xfrm>
          <a:solidFill>
            <a:srgbClr val="7C7C7C"/>
          </a:solidFill>
        </p:grpSpPr>
        <p:sp>
          <p:nvSpPr>
            <p:cNvPr id="340" name="Freeform: Shape 339">
              <a:extLst>
                <a:ext uri="{FF2B5EF4-FFF2-40B4-BE49-F238E27FC236}">
                  <a16:creationId xmlns:a16="http://schemas.microsoft.com/office/drawing/2014/main" id="{AE7365C7-DF58-4D18-A86E-34697BCFDB88}"/>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DB7EAA3D-AFFE-4A16-9426-AAF2F12D0BB4}"/>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1" name="Graphic 81" descr="Man">
            <a:extLst>
              <a:ext uri="{FF2B5EF4-FFF2-40B4-BE49-F238E27FC236}">
                <a16:creationId xmlns:a16="http://schemas.microsoft.com/office/drawing/2014/main" id="{9E84D55D-1230-475E-8185-488016E2418F}"/>
              </a:ext>
            </a:extLst>
          </p:cNvPr>
          <p:cNvGrpSpPr/>
          <p:nvPr/>
        </p:nvGrpSpPr>
        <p:grpSpPr>
          <a:xfrm>
            <a:off x="10684135" y="2894622"/>
            <a:ext cx="269113" cy="523047"/>
            <a:chOff x="9713292" y="5557653"/>
            <a:chExt cx="291641" cy="596539"/>
          </a:xfrm>
          <a:solidFill>
            <a:srgbClr val="7C7C7C"/>
          </a:solidFill>
        </p:grpSpPr>
        <p:sp>
          <p:nvSpPr>
            <p:cNvPr id="338" name="Freeform: Shape 337">
              <a:extLst>
                <a:ext uri="{FF2B5EF4-FFF2-40B4-BE49-F238E27FC236}">
                  <a16:creationId xmlns:a16="http://schemas.microsoft.com/office/drawing/2014/main" id="{5F412030-59CE-4C00-A616-8F9219EA63D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DDACCB73-288B-481A-875B-B94C21EFC635}"/>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2" name="Graphic 83" descr="Man">
            <a:extLst>
              <a:ext uri="{FF2B5EF4-FFF2-40B4-BE49-F238E27FC236}">
                <a16:creationId xmlns:a16="http://schemas.microsoft.com/office/drawing/2014/main" id="{328367ED-DA80-405A-B91A-AD491A4DF466}"/>
              </a:ext>
            </a:extLst>
          </p:cNvPr>
          <p:cNvGrpSpPr/>
          <p:nvPr/>
        </p:nvGrpSpPr>
        <p:grpSpPr>
          <a:xfrm>
            <a:off x="11002290" y="2894622"/>
            <a:ext cx="269113" cy="523047"/>
            <a:chOff x="10031447" y="5557653"/>
            <a:chExt cx="291641" cy="596539"/>
          </a:xfrm>
          <a:solidFill>
            <a:srgbClr val="7C7C7C"/>
          </a:solidFill>
        </p:grpSpPr>
        <p:sp>
          <p:nvSpPr>
            <p:cNvPr id="336" name="Freeform: Shape 335">
              <a:extLst>
                <a:ext uri="{FF2B5EF4-FFF2-40B4-BE49-F238E27FC236}">
                  <a16:creationId xmlns:a16="http://schemas.microsoft.com/office/drawing/2014/main" id="{D3633A1F-A865-4AE8-9E35-3AFC4E091A25}"/>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3186A4FC-3B18-4FAD-9008-562AF349ACA1}"/>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33" name="Graphic 87" descr="Man">
            <a:extLst>
              <a:ext uri="{FF2B5EF4-FFF2-40B4-BE49-F238E27FC236}">
                <a16:creationId xmlns:a16="http://schemas.microsoft.com/office/drawing/2014/main" id="{B253DE41-7CA4-4F00-8B9D-F2A314DF325A}"/>
              </a:ext>
            </a:extLst>
          </p:cNvPr>
          <p:cNvGrpSpPr/>
          <p:nvPr/>
        </p:nvGrpSpPr>
        <p:grpSpPr>
          <a:xfrm>
            <a:off x="8336607" y="2894619"/>
            <a:ext cx="269113" cy="523047"/>
            <a:chOff x="7365764" y="5557650"/>
            <a:chExt cx="291641" cy="596539"/>
          </a:xfrm>
          <a:solidFill>
            <a:srgbClr val="330099"/>
          </a:solidFill>
        </p:grpSpPr>
        <p:sp>
          <p:nvSpPr>
            <p:cNvPr id="334" name="Freeform: Shape 333">
              <a:extLst>
                <a:ext uri="{FF2B5EF4-FFF2-40B4-BE49-F238E27FC236}">
                  <a16:creationId xmlns:a16="http://schemas.microsoft.com/office/drawing/2014/main" id="{B3E6136D-8EC5-4699-A666-6AEA4F8D8751}"/>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BBD7F419-F485-44DB-951E-001EC5831FE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386" name="TextBox 385">
            <a:extLst>
              <a:ext uri="{FF2B5EF4-FFF2-40B4-BE49-F238E27FC236}">
                <a16:creationId xmlns:a16="http://schemas.microsoft.com/office/drawing/2014/main" id="{F50DCE1D-9724-4620-9684-58E8FCE7C2D0}"/>
              </a:ext>
            </a:extLst>
          </p:cNvPr>
          <p:cNvSpPr txBox="1"/>
          <p:nvPr/>
        </p:nvSpPr>
        <p:spPr>
          <a:xfrm>
            <a:off x="1448935" y="1595715"/>
            <a:ext cx="2499706" cy="1200329"/>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43%</a:t>
            </a:r>
            <a:r>
              <a:rPr lang="en-GB" dirty="0">
                <a:latin typeface="Arial" panose="020B0604020202020204" pitchFamily="34" charset="0"/>
                <a:cs typeface="Arial" panose="020B0604020202020204" pitchFamily="34" charset="0"/>
              </a:rPr>
              <a:t> feel scared at least sometimes going to school because they are being bullied</a:t>
            </a:r>
          </a:p>
        </p:txBody>
      </p:sp>
      <p:sp>
        <p:nvSpPr>
          <p:cNvPr id="387" name="TextBox 386">
            <a:extLst>
              <a:ext uri="{FF2B5EF4-FFF2-40B4-BE49-F238E27FC236}">
                <a16:creationId xmlns:a16="http://schemas.microsoft.com/office/drawing/2014/main" id="{D8E625BA-0069-4B76-A50B-4A3FA133895B}"/>
              </a:ext>
            </a:extLst>
          </p:cNvPr>
          <p:cNvSpPr txBox="1"/>
          <p:nvPr/>
        </p:nvSpPr>
        <p:spPr>
          <a:xfrm>
            <a:off x="5568318" y="1595820"/>
            <a:ext cx="2360231" cy="1200329"/>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20%</a:t>
            </a:r>
            <a:r>
              <a:rPr lang="en-GB" dirty="0">
                <a:latin typeface="Arial" panose="020B0604020202020204" pitchFamily="34" charset="0"/>
                <a:cs typeface="Arial" panose="020B0604020202020204" pitchFamily="34" charset="0"/>
              </a:rPr>
              <a:t> have been bullied or picked on because of their size or weight</a:t>
            </a:r>
          </a:p>
        </p:txBody>
      </p:sp>
      <p:sp>
        <p:nvSpPr>
          <p:cNvPr id="388" name="TextBox 387">
            <a:extLst>
              <a:ext uri="{FF2B5EF4-FFF2-40B4-BE49-F238E27FC236}">
                <a16:creationId xmlns:a16="http://schemas.microsoft.com/office/drawing/2014/main" id="{7641C484-51B0-49A8-BF17-4DA310665CE5}"/>
              </a:ext>
            </a:extLst>
          </p:cNvPr>
          <p:cNvSpPr txBox="1"/>
          <p:nvPr/>
        </p:nvSpPr>
        <p:spPr>
          <a:xfrm>
            <a:off x="9558729" y="1565237"/>
            <a:ext cx="2379371" cy="1200329"/>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14%</a:t>
            </a:r>
            <a:r>
              <a:rPr lang="en-GB" dirty="0">
                <a:latin typeface="Arial" panose="020B0604020202020204" pitchFamily="34" charset="0"/>
                <a:cs typeface="Arial" panose="020B0604020202020204" pitchFamily="34" charset="0"/>
              </a:rPr>
              <a:t> thought their school would not help to stop bullying if they experienced it</a:t>
            </a:r>
          </a:p>
        </p:txBody>
      </p:sp>
      <p:sp>
        <p:nvSpPr>
          <p:cNvPr id="389" name="TextBox 388">
            <a:extLst>
              <a:ext uri="{FF2B5EF4-FFF2-40B4-BE49-F238E27FC236}">
                <a16:creationId xmlns:a16="http://schemas.microsoft.com/office/drawing/2014/main" id="{EDA5B0E9-9F61-4D12-A1F6-135E915C7BD2}"/>
              </a:ext>
            </a:extLst>
          </p:cNvPr>
          <p:cNvSpPr txBox="1"/>
          <p:nvPr/>
        </p:nvSpPr>
        <p:spPr>
          <a:xfrm>
            <a:off x="1553625" y="3931291"/>
            <a:ext cx="2210019" cy="923330"/>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43%</a:t>
            </a:r>
            <a:r>
              <a:rPr lang="en-GB" dirty="0">
                <a:latin typeface="Arial" panose="020B0604020202020204" pitchFamily="34" charset="0"/>
                <a:cs typeface="Arial" panose="020B0604020202020204" pitchFamily="34" charset="0"/>
              </a:rPr>
              <a:t> felt lonely some or most of the time</a:t>
            </a:r>
          </a:p>
        </p:txBody>
      </p:sp>
      <p:sp>
        <p:nvSpPr>
          <p:cNvPr id="3" name="TextBox 2">
            <a:extLst>
              <a:ext uri="{FF2B5EF4-FFF2-40B4-BE49-F238E27FC236}">
                <a16:creationId xmlns:a16="http://schemas.microsoft.com/office/drawing/2014/main" id="{F07336E4-33A4-469C-9818-07AC8EC37E1D}"/>
              </a:ext>
            </a:extLst>
          </p:cNvPr>
          <p:cNvSpPr txBox="1"/>
          <p:nvPr/>
        </p:nvSpPr>
        <p:spPr>
          <a:xfrm>
            <a:off x="5630212" y="3947124"/>
            <a:ext cx="2360231" cy="923330"/>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18%</a:t>
            </a:r>
            <a:r>
              <a:rPr lang="en-GB" dirty="0">
                <a:latin typeface="Arial" panose="020B0604020202020204" pitchFamily="34" charset="0"/>
                <a:cs typeface="Arial" panose="020B0604020202020204" pitchFamily="34" charset="0"/>
              </a:rPr>
              <a:t> felt unhappy with their life at the moment</a:t>
            </a:r>
          </a:p>
        </p:txBody>
      </p:sp>
      <p:grpSp>
        <p:nvGrpSpPr>
          <p:cNvPr id="167" name="Graphic 85" descr="Man">
            <a:extLst>
              <a:ext uri="{FF2B5EF4-FFF2-40B4-BE49-F238E27FC236}">
                <a16:creationId xmlns:a16="http://schemas.microsoft.com/office/drawing/2014/main" id="{B7C46653-4269-45A3-9A30-9F7ABE46E3ED}"/>
              </a:ext>
            </a:extLst>
          </p:cNvPr>
          <p:cNvGrpSpPr/>
          <p:nvPr/>
        </p:nvGrpSpPr>
        <p:grpSpPr>
          <a:xfrm>
            <a:off x="7396828" y="5252726"/>
            <a:ext cx="269113" cy="523047"/>
            <a:chOff x="10349602" y="5557654"/>
            <a:chExt cx="291641" cy="596539"/>
          </a:xfrm>
          <a:solidFill>
            <a:srgbClr val="7C7C7C"/>
          </a:solidFill>
        </p:grpSpPr>
        <p:sp>
          <p:nvSpPr>
            <p:cNvPr id="168" name="Freeform: Shape 167">
              <a:extLst>
                <a:ext uri="{FF2B5EF4-FFF2-40B4-BE49-F238E27FC236}">
                  <a16:creationId xmlns:a16="http://schemas.microsoft.com/office/drawing/2014/main" id="{DE1ADA05-5B95-4865-B516-6C77C5641B2E}"/>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0981E929-4F35-4FDF-BE87-0A35BB34EB16}"/>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70" name="Graphic 69" descr="Man">
            <a:extLst>
              <a:ext uri="{FF2B5EF4-FFF2-40B4-BE49-F238E27FC236}">
                <a16:creationId xmlns:a16="http://schemas.microsoft.com/office/drawing/2014/main" id="{DB75BACB-7A50-4FEE-A5D0-69F894D10C52}"/>
              </a:ext>
            </a:extLst>
          </p:cNvPr>
          <p:cNvGrpSpPr/>
          <p:nvPr/>
        </p:nvGrpSpPr>
        <p:grpSpPr>
          <a:xfrm>
            <a:off x="4759202" y="5252722"/>
            <a:ext cx="269113" cy="523047"/>
            <a:chOff x="7711976" y="5557650"/>
            <a:chExt cx="291641" cy="596539"/>
          </a:xfrm>
          <a:solidFill>
            <a:srgbClr val="330099"/>
          </a:solidFill>
        </p:grpSpPr>
        <p:sp>
          <p:nvSpPr>
            <p:cNvPr id="171" name="Freeform: Shape 170">
              <a:extLst>
                <a:ext uri="{FF2B5EF4-FFF2-40B4-BE49-F238E27FC236}">
                  <a16:creationId xmlns:a16="http://schemas.microsoft.com/office/drawing/2014/main" id="{4BA6EAF7-C7A6-48C7-AF06-F075EFE70B6C}"/>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40597E82-4A08-42A9-823B-E1CD11391198}"/>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73" name="Graphic 71" descr="Man">
            <a:extLst>
              <a:ext uri="{FF2B5EF4-FFF2-40B4-BE49-F238E27FC236}">
                <a16:creationId xmlns:a16="http://schemas.microsoft.com/office/drawing/2014/main" id="{B05CC9A2-28F0-43C1-8295-81F6CC0D07E0}"/>
              </a:ext>
            </a:extLst>
          </p:cNvPr>
          <p:cNvGrpSpPr/>
          <p:nvPr/>
        </p:nvGrpSpPr>
        <p:grpSpPr>
          <a:xfrm>
            <a:off x="5105414" y="5252723"/>
            <a:ext cx="269113" cy="523047"/>
            <a:chOff x="8058188" y="5557651"/>
            <a:chExt cx="291641" cy="596539"/>
          </a:xfrm>
          <a:solidFill>
            <a:schemeClr val="accent3">
              <a:lumMod val="75000"/>
            </a:schemeClr>
          </a:solidFill>
        </p:grpSpPr>
        <p:sp>
          <p:nvSpPr>
            <p:cNvPr id="174" name="Freeform: Shape 173">
              <a:extLst>
                <a:ext uri="{FF2B5EF4-FFF2-40B4-BE49-F238E27FC236}">
                  <a16:creationId xmlns:a16="http://schemas.microsoft.com/office/drawing/2014/main" id="{FE6026E4-9C4A-42BA-B209-95892B653F75}"/>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75" name="Freeform: Shape 174">
              <a:extLst>
                <a:ext uri="{FF2B5EF4-FFF2-40B4-BE49-F238E27FC236}">
                  <a16:creationId xmlns:a16="http://schemas.microsoft.com/office/drawing/2014/main" id="{EE74A165-6547-4E5A-A145-C4467EE6D3BA}"/>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76" name="Graphic 73" descr="Man">
            <a:extLst>
              <a:ext uri="{FF2B5EF4-FFF2-40B4-BE49-F238E27FC236}">
                <a16:creationId xmlns:a16="http://schemas.microsoft.com/office/drawing/2014/main" id="{20E45DF4-ED67-41CE-9E79-21A7C7AA2415}"/>
              </a:ext>
            </a:extLst>
          </p:cNvPr>
          <p:cNvGrpSpPr/>
          <p:nvPr/>
        </p:nvGrpSpPr>
        <p:grpSpPr>
          <a:xfrm>
            <a:off x="5451626" y="5252723"/>
            <a:ext cx="269113" cy="523047"/>
            <a:chOff x="8404400" y="5557651"/>
            <a:chExt cx="291641" cy="596539"/>
          </a:xfrm>
          <a:solidFill>
            <a:schemeClr val="accent3">
              <a:lumMod val="75000"/>
            </a:schemeClr>
          </a:solidFill>
        </p:grpSpPr>
        <p:sp>
          <p:nvSpPr>
            <p:cNvPr id="177" name="Freeform: Shape 176">
              <a:extLst>
                <a:ext uri="{FF2B5EF4-FFF2-40B4-BE49-F238E27FC236}">
                  <a16:creationId xmlns:a16="http://schemas.microsoft.com/office/drawing/2014/main" id="{4E2F96A9-5EF5-4A56-BE04-D84007A8BD6F}"/>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BC538936-044C-4975-9790-859DE3C55877}"/>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82" name="Graphic 75" descr="Man">
            <a:extLst>
              <a:ext uri="{FF2B5EF4-FFF2-40B4-BE49-F238E27FC236}">
                <a16:creationId xmlns:a16="http://schemas.microsoft.com/office/drawing/2014/main" id="{FDAB8518-568A-43A0-8C6E-AF5D12BDEBE3}"/>
              </a:ext>
            </a:extLst>
          </p:cNvPr>
          <p:cNvGrpSpPr/>
          <p:nvPr/>
        </p:nvGrpSpPr>
        <p:grpSpPr>
          <a:xfrm>
            <a:off x="5797838" y="5252724"/>
            <a:ext cx="269113" cy="523047"/>
            <a:chOff x="8750612" y="5557652"/>
            <a:chExt cx="291641" cy="596539"/>
          </a:xfrm>
          <a:solidFill>
            <a:schemeClr val="accent3">
              <a:lumMod val="75000"/>
            </a:schemeClr>
          </a:solidFill>
        </p:grpSpPr>
        <p:sp>
          <p:nvSpPr>
            <p:cNvPr id="183" name="Freeform: Shape 182">
              <a:extLst>
                <a:ext uri="{FF2B5EF4-FFF2-40B4-BE49-F238E27FC236}">
                  <a16:creationId xmlns:a16="http://schemas.microsoft.com/office/drawing/2014/main" id="{5BE022F9-07E0-41CB-8653-430D2F5864DA}"/>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81A041A6-0FC4-4B00-BD1A-04768D8297CD}"/>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85" name="Graphic 77" descr="Man">
            <a:extLst>
              <a:ext uri="{FF2B5EF4-FFF2-40B4-BE49-F238E27FC236}">
                <a16:creationId xmlns:a16="http://schemas.microsoft.com/office/drawing/2014/main" id="{4BBCF043-8D19-42DD-802D-A630A9EE3644}"/>
              </a:ext>
            </a:extLst>
          </p:cNvPr>
          <p:cNvGrpSpPr/>
          <p:nvPr/>
        </p:nvGrpSpPr>
        <p:grpSpPr>
          <a:xfrm>
            <a:off x="6120101" y="5252725"/>
            <a:ext cx="269113" cy="523047"/>
            <a:chOff x="9072875" y="5557653"/>
            <a:chExt cx="291641" cy="596539"/>
          </a:xfrm>
          <a:solidFill>
            <a:schemeClr val="accent3">
              <a:lumMod val="75000"/>
            </a:schemeClr>
          </a:solidFill>
        </p:grpSpPr>
        <p:sp>
          <p:nvSpPr>
            <p:cNvPr id="186" name="Freeform: Shape 185">
              <a:extLst>
                <a:ext uri="{FF2B5EF4-FFF2-40B4-BE49-F238E27FC236}">
                  <a16:creationId xmlns:a16="http://schemas.microsoft.com/office/drawing/2014/main" id="{0C73886C-F6EF-4047-AD80-108FC05A93C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16453518-D4F4-444E-9636-EB8807B42162}"/>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192" name="Graphic 79" descr="Man">
            <a:extLst>
              <a:ext uri="{FF2B5EF4-FFF2-40B4-BE49-F238E27FC236}">
                <a16:creationId xmlns:a16="http://schemas.microsoft.com/office/drawing/2014/main" id="{DEE9CD9B-3C05-48A7-96DE-3972696B1EE4}"/>
              </a:ext>
            </a:extLst>
          </p:cNvPr>
          <p:cNvGrpSpPr/>
          <p:nvPr/>
        </p:nvGrpSpPr>
        <p:grpSpPr>
          <a:xfrm>
            <a:off x="6440310" y="5252725"/>
            <a:ext cx="269113" cy="523047"/>
            <a:chOff x="9393084" y="5557653"/>
            <a:chExt cx="291641" cy="596539"/>
          </a:xfrm>
          <a:solidFill>
            <a:srgbClr val="7C7C7C"/>
          </a:solidFill>
        </p:grpSpPr>
        <p:sp>
          <p:nvSpPr>
            <p:cNvPr id="193" name="Freeform: Shape 192">
              <a:extLst>
                <a:ext uri="{FF2B5EF4-FFF2-40B4-BE49-F238E27FC236}">
                  <a16:creationId xmlns:a16="http://schemas.microsoft.com/office/drawing/2014/main" id="{6514B693-90A2-4FCF-AB1C-896D9DECC2A8}"/>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DDFB807A-B0E3-4B37-B265-75059D92777C}"/>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5" name="Graphic 81" descr="Man">
            <a:extLst>
              <a:ext uri="{FF2B5EF4-FFF2-40B4-BE49-F238E27FC236}">
                <a16:creationId xmlns:a16="http://schemas.microsoft.com/office/drawing/2014/main" id="{551410F8-7ACF-4290-BC95-C1BE39D9D757}"/>
              </a:ext>
            </a:extLst>
          </p:cNvPr>
          <p:cNvGrpSpPr/>
          <p:nvPr/>
        </p:nvGrpSpPr>
        <p:grpSpPr>
          <a:xfrm>
            <a:off x="6760518" y="5252725"/>
            <a:ext cx="269113" cy="523047"/>
            <a:chOff x="9713292" y="5557653"/>
            <a:chExt cx="291641" cy="596539"/>
          </a:xfrm>
          <a:solidFill>
            <a:srgbClr val="7C7C7C"/>
          </a:solidFill>
        </p:grpSpPr>
        <p:sp>
          <p:nvSpPr>
            <p:cNvPr id="196" name="Freeform: Shape 195">
              <a:extLst>
                <a:ext uri="{FF2B5EF4-FFF2-40B4-BE49-F238E27FC236}">
                  <a16:creationId xmlns:a16="http://schemas.microsoft.com/office/drawing/2014/main" id="{50C9FB10-C259-4D18-81E3-4CFE6885F0E8}"/>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BCC770C9-5BFB-40F1-BC76-192D38D9BDB9}"/>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8" name="Graphic 83" descr="Man">
            <a:extLst>
              <a:ext uri="{FF2B5EF4-FFF2-40B4-BE49-F238E27FC236}">
                <a16:creationId xmlns:a16="http://schemas.microsoft.com/office/drawing/2014/main" id="{C4DBAC66-5D21-40FC-857E-16F93D5EFADC}"/>
              </a:ext>
            </a:extLst>
          </p:cNvPr>
          <p:cNvGrpSpPr/>
          <p:nvPr/>
        </p:nvGrpSpPr>
        <p:grpSpPr>
          <a:xfrm>
            <a:off x="7078673" y="5252725"/>
            <a:ext cx="269113" cy="523047"/>
            <a:chOff x="10031447" y="5557653"/>
            <a:chExt cx="291641" cy="596539"/>
          </a:xfrm>
          <a:solidFill>
            <a:srgbClr val="7C7C7C"/>
          </a:solidFill>
        </p:grpSpPr>
        <p:sp>
          <p:nvSpPr>
            <p:cNvPr id="199" name="Freeform: Shape 198">
              <a:extLst>
                <a:ext uri="{FF2B5EF4-FFF2-40B4-BE49-F238E27FC236}">
                  <a16:creationId xmlns:a16="http://schemas.microsoft.com/office/drawing/2014/main" id="{691935CC-DAE0-4394-8C4B-3C6C8A7D88C5}"/>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76A15675-05C2-408C-ADC0-5DFE4DB99E29}"/>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01" name="Graphic 87" descr="Man">
            <a:extLst>
              <a:ext uri="{FF2B5EF4-FFF2-40B4-BE49-F238E27FC236}">
                <a16:creationId xmlns:a16="http://schemas.microsoft.com/office/drawing/2014/main" id="{66D2C1DA-496B-43D9-A99D-003DA3F41A05}"/>
              </a:ext>
            </a:extLst>
          </p:cNvPr>
          <p:cNvGrpSpPr/>
          <p:nvPr/>
        </p:nvGrpSpPr>
        <p:grpSpPr>
          <a:xfrm>
            <a:off x="4412990" y="5252722"/>
            <a:ext cx="269113" cy="523047"/>
            <a:chOff x="7365764" y="5557650"/>
            <a:chExt cx="291641" cy="596539"/>
          </a:xfrm>
          <a:solidFill>
            <a:srgbClr val="330099"/>
          </a:solidFill>
        </p:grpSpPr>
        <p:sp>
          <p:nvSpPr>
            <p:cNvPr id="202" name="Freeform: Shape 201">
              <a:extLst>
                <a:ext uri="{FF2B5EF4-FFF2-40B4-BE49-F238E27FC236}">
                  <a16:creationId xmlns:a16="http://schemas.microsoft.com/office/drawing/2014/main" id="{A79EAA5C-57B8-4E35-A6E4-91EDE5A79913}"/>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D882E932-F48C-4909-B073-B540946BB991}"/>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5" name="TextBox 4">
            <a:extLst>
              <a:ext uri="{FF2B5EF4-FFF2-40B4-BE49-F238E27FC236}">
                <a16:creationId xmlns:a16="http://schemas.microsoft.com/office/drawing/2014/main" id="{4EEB1333-45F3-4A93-A280-D536A000F5F0}"/>
              </a:ext>
            </a:extLst>
          </p:cNvPr>
          <p:cNvSpPr txBox="1"/>
          <p:nvPr/>
        </p:nvSpPr>
        <p:spPr>
          <a:xfrm>
            <a:off x="9639431" y="3954389"/>
            <a:ext cx="2360231" cy="923330"/>
          </a:xfrm>
          <a:prstGeom prst="rect">
            <a:avLst/>
          </a:prstGeom>
          <a:noFill/>
        </p:spPr>
        <p:txBody>
          <a:bodyPr wrap="square" rtlCol="0">
            <a:spAutoFit/>
          </a:bodyPr>
          <a:lstStyle/>
          <a:p>
            <a:r>
              <a:rPr lang="en-GB" b="1" dirty="0">
                <a:solidFill>
                  <a:srgbClr val="330099"/>
                </a:solidFill>
                <a:latin typeface="Arial" panose="020B0604020202020204" pitchFamily="34" charset="0"/>
                <a:cs typeface="Arial" panose="020B0604020202020204" pitchFamily="34" charset="0"/>
              </a:rPr>
              <a:t>23%</a:t>
            </a:r>
            <a:r>
              <a:rPr lang="en-GB" dirty="0">
                <a:latin typeface="Arial" panose="020B0604020202020204" pitchFamily="34" charset="0"/>
                <a:cs typeface="Arial" panose="020B0604020202020204" pitchFamily="34" charset="0"/>
              </a:rPr>
              <a:t> do not get 9¾  hours of sleep on a school night</a:t>
            </a:r>
            <a:r>
              <a:rPr lang="en-GB" baseline="30000" dirty="0">
                <a:latin typeface="Arial" panose="020B0604020202020204" pitchFamily="34" charset="0"/>
                <a:cs typeface="Arial" panose="020B0604020202020204" pitchFamily="34" charset="0"/>
              </a:rPr>
              <a:t>³</a:t>
            </a:r>
          </a:p>
        </p:txBody>
      </p:sp>
      <p:grpSp>
        <p:nvGrpSpPr>
          <p:cNvPr id="205" name="Graphic 85" descr="Man">
            <a:extLst>
              <a:ext uri="{FF2B5EF4-FFF2-40B4-BE49-F238E27FC236}">
                <a16:creationId xmlns:a16="http://schemas.microsoft.com/office/drawing/2014/main" id="{C047A063-77CB-4B5A-886D-9116735F1F89}"/>
              </a:ext>
            </a:extLst>
          </p:cNvPr>
          <p:cNvGrpSpPr/>
          <p:nvPr/>
        </p:nvGrpSpPr>
        <p:grpSpPr>
          <a:xfrm>
            <a:off x="11320445" y="5252722"/>
            <a:ext cx="269113" cy="523047"/>
            <a:chOff x="10349602" y="5557654"/>
            <a:chExt cx="291641" cy="596539"/>
          </a:xfrm>
          <a:solidFill>
            <a:srgbClr val="7C7C7C"/>
          </a:solidFill>
        </p:grpSpPr>
        <p:sp>
          <p:nvSpPr>
            <p:cNvPr id="206" name="Freeform: Shape 205">
              <a:extLst>
                <a:ext uri="{FF2B5EF4-FFF2-40B4-BE49-F238E27FC236}">
                  <a16:creationId xmlns:a16="http://schemas.microsoft.com/office/drawing/2014/main" id="{8E787DA7-0255-4AF7-9EC4-D98E45AB9134}"/>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75E40FA6-F781-4FF6-A03E-7BBEEC2DA409}"/>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08" name="Graphic 69" descr="Man">
            <a:extLst>
              <a:ext uri="{FF2B5EF4-FFF2-40B4-BE49-F238E27FC236}">
                <a16:creationId xmlns:a16="http://schemas.microsoft.com/office/drawing/2014/main" id="{CCEA1304-36D3-4FBF-8363-65F38CB4C145}"/>
              </a:ext>
            </a:extLst>
          </p:cNvPr>
          <p:cNvGrpSpPr/>
          <p:nvPr/>
        </p:nvGrpSpPr>
        <p:grpSpPr>
          <a:xfrm>
            <a:off x="8682819" y="5252718"/>
            <a:ext cx="269113" cy="523047"/>
            <a:chOff x="7711976" y="5557650"/>
            <a:chExt cx="291641" cy="596539"/>
          </a:xfrm>
          <a:solidFill>
            <a:srgbClr val="330099"/>
          </a:solidFill>
        </p:grpSpPr>
        <p:sp>
          <p:nvSpPr>
            <p:cNvPr id="209" name="Freeform: Shape 208">
              <a:extLst>
                <a:ext uri="{FF2B5EF4-FFF2-40B4-BE49-F238E27FC236}">
                  <a16:creationId xmlns:a16="http://schemas.microsoft.com/office/drawing/2014/main" id="{05832582-2045-4EB6-8E81-BDB596858284}"/>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A97842BB-F650-49A9-87BB-50EC7855BD73}"/>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17" name="Graphic 75" descr="Man">
            <a:extLst>
              <a:ext uri="{FF2B5EF4-FFF2-40B4-BE49-F238E27FC236}">
                <a16:creationId xmlns:a16="http://schemas.microsoft.com/office/drawing/2014/main" id="{C0FB1819-27C3-498F-A45B-0DC6DF674DDE}"/>
              </a:ext>
            </a:extLst>
          </p:cNvPr>
          <p:cNvGrpSpPr/>
          <p:nvPr/>
        </p:nvGrpSpPr>
        <p:grpSpPr>
          <a:xfrm>
            <a:off x="9721455" y="5252720"/>
            <a:ext cx="269113" cy="523047"/>
            <a:chOff x="8750612" y="5557652"/>
            <a:chExt cx="291641" cy="596539"/>
          </a:xfrm>
          <a:solidFill>
            <a:schemeClr val="accent3">
              <a:lumMod val="75000"/>
            </a:schemeClr>
          </a:solidFill>
        </p:grpSpPr>
        <p:sp>
          <p:nvSpPr>
            <p:cNvPr id="218" name="Freeform: Shape 217">
              <a:extLst>
                <a:ext uri="{FF2B5EF4-FFF2-40B4-BE49-F238E27FC236}">
                  <a16:creationId xmlns:a16="http://schemas.microsoft.com/office/drawing/2014/main" id="{FB342CD2-BA2D-4F63-BE70-610D540F8CAF}"/>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65DC84CE-1D18-46A1-B453-ADFF3EF7EB1E}"/>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0" name="Graphic 77" descr="Man">
            <a:extLst>
              <a:ext uri="{FF2B5EF4-FFF2-40B4-BE49-F238E27FC236}">
                <a16:creationId xmlns:a16="http://schemas.microsoft.com/office/drawing/2014/main" id="{64ED31F5-6C5F-49B9-B72B-6D46E5ACC3EB}"/>
              </a:ext>
            </a:extLst>
          </p:cNvPr>
          <p:cNvGrpSpPr/>
          <p:nvPr/>
        </p:nvGrpSpPr>
        <p:grpSpPr>
          <a:xfrm>
            <a:off x="10043718" y="5252721"/>
            <a:ext cx="269113" cy="523047"/>
            <a:chOff x="9072875" y="5557653"/>
            <a:chExt cx="291641" cy="596539"/>
          </a:xfrm>
          <a:solidFill>
            <a:schemeClr val="accent3">
              <a:lumMod val="75000"/>
            </a:schemeClr>
          </a:solidFill>
        </p:grpSpPr>
        <p:sp>
          <p:nvSpPr>
            <p:cNvPr id="221" name="Freeform: Shape 220">
              <a:extLst>
                <a:ext uri="{FF2B5EF4-FFF2-40B4-BE49-F238E27FC236}">
                  <a16:creationId xmlns:a16="http://schemas.microsoft.com/office/drawing/2014/main" id="{A76051E8-39FA-4287-A5E7-519D5FBC065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71EF8892-0B4A-487D-A3B3-44A557CA2646}"/>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3" name="Graphic 79" descr="Man">
            <a:extLst>
              <a:ext uri="{FF2B5EF4-FFF2-40B4-BE49-F238E27FC236}">
                <a16:creationId xmlns:a16="http://schemas.microsoft.com/office/drawing/2014/main" id="{DFE4D02D-C30F-475B-AE3A-E7D01CFB5405}"/>
              </a:ext>
            </a:extLst>
          </p:cNvPr>
          <p:cNvGrpSpPr/>
          <p:nvPr/>
        </p:nvGrpSpPr>
        <p:grpSpPr>
          <a:xfrm>
            <a:off x="10363927" y="5252721"/>
            <a:ext cx="269113" cy="523047"/>
            <a:chOff x="9393084" y="5557653"/>
            <a:chExt cx="291641" cy="596539"/>
          </a:xfrm>
          <a:solidFill>
            <a:srgbClr val="7C7C7C"/>
          </a:solidFill>
        </p:grpSpPr>
        <p:sp>
          <p:nvSpPr>
            <p:cNvPr id="225" name="Freeform: Shape 224">
              <a:extLst>
                <a:ext uri="{FF2B5EF4-FFF2-40B4-BE49-F238E27FC236}">
                  <a16:creationId xmlns:a16="http://schemas.microsoft.com/office/drawing/2014/main" id="{4BC13682-66BE-411F-B88C-788A823A5657}"/>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6D9C5D58-8977-44B5-9583-D7C7A4C20282}"/>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31" name="Graphic 81" descr="Man">
            <a:extLst>
              <a:ext uri="{FF2B5EF4-FFF2-40B4-BE49-F238E27FC236}">
                <a16:creationId xmlns:a16="http://schemas.microsoft.com/office/drawing/2014/main" id="{FF7608A9-58F8-4D2F-908B-4C558EC3C094}"/>
              </a:ext>
            </a:extLst>
          </p:cNvPr>
          <p:cNvGrpSpPr/>
          <p:nvPr/>
        </p:nvGrpSpPr>
        <p:grpSpPr>
          <a:xfrm>
            <a:off x="10684135" y="5252721"/>
            <a:ext cx="269113" cy="523047"/>
            <a:chOff x="9713292" y="5557653"/>
            <a:chExt cx="291641" cy="596539"/>
          </a:xfrm>
          <a:solidFill>
            <a:srgbClr val="7C7C7C"/>
          </a:solidFill>
        </p:grpSpPr>
        <p:sp>
          <p:nvSpPr>
            <p:cNvPr id="239" name="Freeform: Shape 238">
              <a:extLst>
                <a:ext uri="{FF2B5EF4-FFF2-40B4-BE49-F238E27FC236}">
                  <a16:creationId xmlns:a16="http://schemas.microsoft.com/office/drawing/2014/main" id="{04E3475A-DD44-4888-855B-FBABA54134F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BD5626E6-EF3C-44BD-8973-FF36CF15A7D0}"/>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43" name="Graphic 83" descr="Man">
            <a:extLst>
              <a:ext uri="{FF2B5EF4-FFF2-40B4-BE49-F238E27FC236}">
                <a16:creationId xmlns:a16="http://schemas.microsoft.com/office/drawing/2014/main" id="{98D75FCE-4C1B-4A87-BE10-D53E817DB28A}"/>
              </a:ext>
            </a:extLst>
          </p:cNvPr>
          <p:cNvGrpSpPr/>
          <p:nvPr/>
        </p:nvGrpSpPr>
        <p:grpSpPr>
          <a:xfrm>
            <a:off x="11002290" y="5252721"/>
            <a:ext cx="269113" cy="523047"/>
            <a:chOff x="10031447" y="5557653"/>
            <a:chExt cx="291641" cy="596539"/>
          </a:xfrm>
          <a:solidFill>
            <a:srgbClr val="7C7C7C"/>
          </a:solidFill>
        </p:grpSpPr>
        <p:sp>
          <p:nvSpPr>
            <p:cNvPr id="245" name="Freeform: Shape 244">
              <a:extLst>
                <a:ext uri="{FF2B5EF4-FFF2-40B4-BE49-F238E27FC236}">
                  <a16:creationId xmlns:a16="http://schemas.microsoft.com/office/drawing/2014/main" id="{31A98F8A-5277-40D5-961E-E91760DED0B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7F7FA5E1-308B-4C06-8D7A-1C87F151AC9B}"/>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51" name="Graphic 87" descr="Man">
            <a:extLst>
              <a:ext uri="{FF2B5EF4-FFF2-40B4-BE49-F238E27FC236}">
                <a16:creationId xmlns:a16="http://schemas.microsoft.com/office/drawing/2014/main" id="{E4CCFDDD-46EF-4F5B-9197-B06428129AF3}"/>
              </a:ext>
            </a:extLst>
          </p:cNvPr>
          <p:cNvGrpSpPr/>
          <p:nvPr/>
        </p:nvGrpSpPr>
        <p:grpSpPr>
          <a:xfrm>
            <a:off x="8336607" y="5252718"/>
            <a:ext cx="269113" cy="523047"/>
            <a:chOff x="7365764" y="5557650"/>
            <a:chExt cx="291641" cy="596539"/>
          </a:xfrm>
          <a:solidFill>
            <a:srgbClr val="330099"/>
          </a:solidFill>
        </p:grpSpPr>
        <p:sp>
          <p:nvSpPr>
            <p:cNvPr id="257" name="Freeform: Shape 256">
              <a:extLst>
                <a:ext uri="{FF2B5EF4-FFF2-40B4-BE49-F238E27FC236}">
                  <a16:creationId xmlns:a16="http://schemas.microsoft.com/office/drawing/2014/main" id="{A69D987A-B5FD-4AE0-8BF3-C2C3BDE49C16}"/>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DD28B1EE-C881-4843-B0E9-BF4001C4658D}"/>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pic>
        <p:nvPicPr>
          <p:cNvPr id="7" name="Picture 6" descr="A picture containing drawing&#10;&#10;Description automatically generated">
            <a:extLst>
              <a:ext uri="{FF2B5EF4-FFF2-40B4-BE49-F238E27FC236}">
                <a16:creationId xmlns:a16="http://schemas.microsoft.com/office/drawing/2014/main" id="{FBF96A68-DCF6-4792-874B-EAEB06CB8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88" y="1693084"/>
            <a:ext cx="1066808" cy="1066808"/>
          </a:xfrm>
          <a:prstGeom prst="rect">
            <a:avLst/>
          </a:prstGeom>
        </p:spPr>
      </p:pic>
      <p:pic>
        <p:nvPicPr>
          <p:cNvPr id="10" name="Picture 9" descr="A picture containing clock, monitor&#10;&#10;Description automatically generated">
            <a:extLst>
              <a:ext uri="{FF2B5EF4-FFF2-40B4-BE49-F238E27FC236}">
                <a16:creationId xmlns:a16="http://schemas.microsoft.com/office/drawing/2014/main" id="{2853A24D-BFEE-4971-8436-F1428C327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805" y="1541858"/>
            <a:ext cx="1200330" cy="1200330"/>
          </a:xfrm>
          <a:prstGeom prst="rect">
            <a:avLst/>
          </a:prstGeom>
        </p:spPr>
      </p:pic>
      <p:pic>
        <p:nvPicPr>
          <p:cNvPr id="14" name="Picture 13" descr="A picture containing light&#10;&#10;Description automatically generated">
            <a:extLst>
              <a:ext uri="{FF2B5EF4-FFF2-40B4-BE49-F238E27FC236}">
                <a16:creationId xmlns:a16="http://schemas.microsoft.com/office/drawing/2014/main" id="{90B8FB96-0FA3-4631-A778-E793785E89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5046" y="1491897"/>
            <a:ext cx="1270521" cy="1270521"/>
          </a:xfrm>
          <a:prstGeom prst="rect">
            <a:avLst/>
          </a:prstGeom>
        </p:spPr>
      </p:pic>
      <p:pic>
        <p:nvPicPr>
          <p:cNvPr id="15" name="Graphic 14" descr="Close">
            <a:extLst>
              <a:ext uri="{FF2B5EF4-FFF2-40B4-BE49-F238E27FC236}">
                <a16:creationId xmlns:a16="http://schemas.microsoft.com/office/drawing/2014/main" id="{9A62C206-F0C3-47F4-9CDA-295848F643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70551" y="1724662"/>
            <a:ext cx="995789" cy="1049380"/>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4EB74408-F97D-4E82-BA76-0A0085C2E7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104" y="3770629"/>
            <a:ext cx="1166239" cy="1166239"/>
          </a:xfrm>
          <a:prstGeom prst="rect">
            <a:avLst/>
          </a:prstGeom>
        </p:spPr>
      </p:pic>
      <p:sp>
        <p:nvSpPr>
          <p:cNvPr id="6" name="Title 1">
            <a:extLst>
              <a:ext uri="{FF2B5EF4-FFF2-40B4-BE49-F238E27FC236}">
                <a16:creationId xmlns:a16="http://schemas.microsoft.com/office/drawing/2014/main" id="{82E24D3A-1483-43ED-AAE3-35B3E19EC3E7}"/>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sp>
        <p:nvSpPr>
          <p:cNvPr id="9" name="Title 1">
            <a:extLst>
              <a:ext uri="{FF2B5EF4-FFF2-40B4-BE49-F238E27FC236}">
                <a16:creationId xmlns:a16="http://schemas.microsoft.com/office/drawing/2014/main" id="{06865FB2-ABE1-4D5F-BE84-996CC5901E99}"/>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Bullying, safety and wellbeing</a:t>
            </a:r>
          </a:p>
        </p:txBody>
      </p:sp>
      <p:pic>
        <p:nvPicPr>
          <p:cNvPr id="2" name="Picture 1" descr="A picture containing light, drawing&#10;&#10;Description automatically generated">
            <a:extLst>
              <a:ext uri="{FF2B5EF4-FFF2-40B4-BE49-F238E27FC236}">
                <a16:creationId xmlns:a16="http://schemas.microsoft.com/office/drawing/2014/main" id="{A6F0F731-2DB0-43DF-9BCD-1330E56D32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pic>
        <p:nvPicPr>
          <p:cNvPr id="12" name="Picture 11" descr="Icon&#10;&#10;Description automatically generated">
            <a:extLst>
              <a:ext uri="{FF2B5EF4-FFF2-40B4-BE49-F238E27FC236}">
                <a16:creationId xmlns:a16="http://schemas.microsoft.com/office/drawing/2014/main" id="{ADD05878-6787-4B39-836D-A18322C1BD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10681" y="3747247"/>
            <a:ext cx="1283155" cy="1283155"/>
          </a:xfrm>
          <a:prstGeom prst="rect">
            <a:avLst/>
          </a:prstGeom>
        </p:spPr>
      </p:pic>
      <p:cxnSp>
        <p:nvCxnSpPr>
          <p:cNvPr id="315" name="Straight Connector 314">
            <a:extLst>
              <a:ext uri="{FF2B5EF4-FFF2-40B4-BE49-F238E27FC236}">
                <a16:creationId xmlns:a16="http://schemas.microsoft.com/office/drawing/2014/main" id="{DC27A11A-B53E-4C44-AF81-6BA857569E0D}"/>
              </a:ext>
            </a:extLst>
          </p:cNvPr>
          <p:cNvCxnSpPr>
            <a:cxnSpLocks/>
          </p:cNvCxnSpPr>
          <p:nvPr/>
        </p:nvCxnSpPr>
        <p:spPr>
          <a:xfrm>
            <a:off x="4009224" y="1539447"/>
            <a:ext cx="0" cy="4382544"/>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3D892E6-5155-4A48-9DA9-7040D21D52C1}"/>
              </a:ext>
            </a:extLst>
          </p:cNvPr>
          <p:cNvSpPr txBox="1"/>
          <p:nvPr/>
        </p:nvSpPr>
        <p:spPr>
          <a:xfrm>
            <a:off x="2199614" y="6125183"/>
            <a:ext cx="6511041" cy="523220"/>
          </a:xfrm>
          <a:prstGeom prst="rect">
            <a:avLst/>
          </a:prstGeom>
          <a:noFill/>
          <a:ln>
            <a:solidFill>
              <a:srgbClr val="330099"/>
            </a:solidFill>
          </a:ln>
        </p:spPr>
        <p:txBody>
          <a:bodyPr wrap="square" rtlCol="0">
            <a:spAutoFit/>
          </a:bodyPr>
          <a:lstStyle/>
          <a:p>
            <a:pPr algn="ctr"/>
            <a:r>
              <a:rPr lang="en-GB" sz="1400" dirty="0">
                <a:latin typeface="Arial" panose="020B0604020202020204" pitchFamily="34" charset="0"/>
                <a:cs typeface="Arial" panose="020B0604020202020204" pitchFamily="34" charset="0"/>
              </a:rPr>
              <a:t>Females were more likely than males to feel scared of going to school sometimes, to be picked on because of their weight and be unhappy.</a:t>
            </a:r>
          </a:p>
        </p:txBody>
      </p:sp>
      <p:grpSp>
        <p:nvGrpSpPr>
          <p:cNvPr id="356" name="Graphic 71" descr="Man">
            <a:extLst>
              <a:ext uri="{FF2B5EF4-FFF2-40B4-BE49-F238E27FC236}">
                <a16:creationId xmlns:a16="http://schemas.microsoft.com/office/drawing/2014/main" id="{AC4908EA-2ED4-4C45-9841-C74770BFDF0C}"/>
              </a:ext>
            </a:extLst>
          </p:cNvPr>
          <p:cNvGrpSpPr/>
          <p:nvPr/>
        </p:nvGrpSpPr>
        <p:grpSpPr>
          <a:xfrm>
            <a:off x="1506115" y="5194471"/>
            <a:ext cx="269113" cy="523047"/>
            <a:chOff x="8058188" y="5557651"/>
            <a:chExt cx="291641" cy="596539"/>
          </a:xfrm>
          <a:solidFill>
            <a:srgbClr val="330099"/>
          </a:solidFill>
        </p:grpSpPr>
        <p:sp>
          <p:nvSpPr>
            <p:cNvPr id="357" name="Freeform: Shape 356">
              <a:extLst>
                <a:ext uri="{FF2B5EF4-FFF2-40B4-BE49-F238E27FC236}">
                  <a16:creationId xmlns:a16="http://schemas.microsoft.com/office/drawing/2014/main" id="{FB0A4A14-CBAF-48EC-8727-4198B42754A0}"/>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58" name="Freeform: Shape 357">
              <a:extLst>
                <a:ext uri="{FF2B5EF4-FFF2-40B4-BE49-F238E27FC236}">
                  <a16:creationId xmlns:a16="http://schemas.microsoft.com/office/drawing/2014/main" id="{FC126B9E-BE9E-4847-AEAD-7A9420AD5112}"/>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96" name="Graphic 77" descr="Man">
            <a:extLst>
              <a:ext uri="{FF2B5EF4-FFF2-40B4-BE49-F238E27FC236}">
                <a16:creationId xmlns:a16="http://schemas.microsoft.com/office/drawing/2014/main" id="{06956D80-3556-4BE1-8468-71474BC31A17}"/>
              </a:ext>
            </a:extLst>
          </p:cNvPr>
          <p:cNvGrpSpPr/>
          <p:nvPr/>
        </p:nvGrpSpPr>
        <p:grpSpPr>
          <a:xfrm>
            <a:off x="1841053" y="5194471"/>
            <a:ext cx="269113" cy="523047"/>
            <a:chOff x="9072875" y="5557653"/>
            <a:chExt cx="291641" cy="596539"/>
          </a:xfrm>
          <a:solidFill>
            <a:schemeClr val="accent3">
              <a:lumMod val="75000"/>
            </a:schemeClr>
          </a:solidFill>
        </p:grpSpPr>
        <p:sp>
          <p:nvSpPr>
            <p:cNvPr id="297" name="Freeform: Shape 296">
              <a:extLst>
                <a:ext uri="{FF2B5EF4-FFF2-40B4-BE49-F238E27FC236}">
                  <a16:creationId xmlns:a16="http://schemas.microsoft.com/office/drawing/2014/main" id="{072E9AFA-CBC0-4934-B449-86F266B322A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0B614A92-B6E7-4872-8234-889B6556F8B6}"/>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14" name="Graphic 71" descr="Man">
            <a:extLst>
              <a:ext uri="{FF2B5EF4-FFF2-40B4-BE49-F238E27FC236}">
                <a16:creationId xmlns:a16="http://schemas.microsoft.com/office/drawing/2014/main" id="{7DC44E53-8B7A-46A6-9036-A92C7160B674}"/>
              </a:ext>
            </a:extLst>
          </p:cNvPr>
          <p:cNvGrpSpPr/>
          <p:nvPr/>
        </p:nvGrpSpPr>
        <p:grpSpPr>
          <a:xfrm>
            <a:off x="1512649" y="2894619"/>
            <a:ext cx="269113" cy="523047"/>
            <a:chOff x="8058188" y="5557651"/>
            <a:chExt cx="291641" cy="596539"/>
          </a:xfrm>
          <a:solidFill>
            <a:srgbClr val="330099"/>
          </a:solidFill>
        </p:grpSpPr>
        <p:sp>
          <p:nvSpPr>
            <p:cNvPr id="316" name="Freeform: Shape 315">
              <a:extLst>
                <a:ext uri="{FF2B5EF4-FFF2-40B4-BE49-F238E27FC236}">
                  <a16:creationId xmlns:a16="http://schemas.microsoft.com/office/drawing/2014/main" id="{EBC7D4D5-4E45-49FE-865A-0E26D8D9DE30}"/>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23" name="Freeform: Shape 322">
              <a:extLst>
                <a:ext uri="{FF2B5EF4-FFF2-40B4-BE49-F238E27FC236}">
                  <a16:creationId xmlns:a16="http://schemas.microsoft.com/office/drawing/2014/main" id="{D5B20C5A-256E-4B91-B3C3-5A1CA8800A78}"/>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54" name="Graphic 73" descr="Man">
            <a:extLst>
              <a:ext uri="{FF2B5EF4-FFF2-40B4-BE49-F238E27FC236}">
                <a16:creationId xmlns:a16="http://schemas.microsoft.com/office/drawing/2014/main" id="{E5C05EF5-8FC8-4D62-8C7B-DCD9D584ECDD}"/>
              </a:ext>
            </a:extLst>
          </p:cNvPr>
          <p:cNvGrpSpPr/>
          <p:nvPr/>
        </p:nvGrpSpPr>
        <p:grpSpPr>
          <a:xfrm>
            <a:off x="5104314" y="2905950"/>
            <a:ext cx="269113" cy="523047"/>
            <a:chOff x="8404400" y="5557651"/>
            <a:chExt cx="291641" cy="596539"/>
          </a:xfrm>
          <a:solidFill>
            <a:schemeClr val="accent3">
              <a:lumMod val="75000"/>
            </a:schemeClr>
          </a:solidFill>
        </p:grpSpPr>
        <p:sp>
          <p:nvSpPr>
            <p:cNvPr id="355" name="Freeform: Shape 354">
              <a:extLst>
                <a:ext uri="{FF2B5EF4-FFF2-40B4-BE49-F238E27FC236}">
                  <a16:creationId xmlns:a16="http://schemas.microsoft.com/office/drawing/2014/main" id="{7DCF1930-2B9F-4C68-B2DD-15F5BAEF51F6}"/>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62" name="Freeform: Shape 361">
              <a:extLst>
                <a:ext uri="{FF2B5EF4-FFF2-40B4-BE49-F238E27FC236}">
                  <a16:creationId xmlns:a16="http://schemas.microsoft.com/office/drawing/2014/main" id="{791B81EB-CDF1-4854-83A5-CB927466B62E}"/>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63" name="Graphic 75" descr="Man">
            <a:extLst>
              <a:ext uri="{FF2B5EF4-FFF2-40B4-BE49-F238E27FC236}">
                <a16:creationId xmlns:a16="http://schemas.microsoft.com/office/drawing/2014/main" id="{802779EA-B909-400E-B937-EB222C275360}"/>
              </a:ext>
            </a:extLst>
          </p:cNvPr>
          <p:cNvGrpSpPr/>
          <p:nvPr/>
        </p:nvGrpSpPr>
        <p:grpSpPr>
          <a:xfrm>
            <a:off x="9026707" y="2905523"/>
            <a:ext cx="269113" cy="523047"/>
            <a:chOff x="8750612" y="5557652"/>
            <a:chExt cx="291641" cy="596539"/>
          </a:xfrm>
          <a:solidFill>
            <a:schemeClr val="accent3">
              <a:lumMod val="75000"/>
            </a:schemeClr>
          </a:solidFill>
        </p:grpSpPr>
        <p:sp>
          <p:nvSpPr>
            <p:cNvPr id="364" name="Freeform: Shape 363">
              <a:extLst>
                <a:ext uri="{FF2B5EF4-FFF2-40B4-BE49-F238E27FC236}">
                  <a16:creationId xmlns:a16="http://schemas.microsoft.com/office/drawing/2014/main" id="{D24E383F-7679-447F-A461-01E15B39162A}"/>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65" name="Freeform: Shape 364">
              <a:extLst>
                <a:ext uri="{FF2B5EF4-FFF2-40B4-BE49-F238E27FC236}">
                  <a16:creationId xmlns:a16="http://schemas.microsoft.com/office/drawing/2014/main" id="{D09DD6D3-21B9-4358-8A18-0C0A06A13534}"/>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66" name="Graphic 77" descr="Man">
            <a:extLst>
              <a:ext uri="{FF2B5EF4-FFF2-40B4-BE49-F238E27FC236}">
                <a16:creationId xmlns:a16="http://schemas.microsoft.com/office/drawing/2014/main" id="{81C5FA55-DDB5-4163-A3D5-479CDD2C8208}"/>
              </a:ext>
            </a:extLst>
          </p:cNvPr>
          <p:cNvGrpSpPr/>
          <p:nvPr/>
        </p:nvGrpSpPr>
        <p:grpSpPr>
          <a:xfrm>
            <a:off x="8675175" y="2898339"/>
            <a:ext cx="291645" cy="534386"/>
            <a:chOff x="9072877" y="5557653"/>
            <a:chExt cx="291641" cy="596527"/>
          </a:xfrm>
          <a:gradFill>
            <a:gsLst>
              <a:gs pos="50000">
                <a:srgbClr val="330099"/>
              </a:gs>
              <a:gs pos="50000">
                <a:schemeClr val="bg1">
                  <a:lumMod val="50000"/>
                </a:schemeClr>
              </a:gs>
            </a:gsLst>
            <a:lin ang="16200000" scaled="0"/>
          </a:gradFill>
        </p:grpSpPr>
        <p:sp>
          <p:nvSpPr>
            <p:cNvPr id="367" name="Freeform: Shape 366">
              <a:extLst>
                <a:ext uri="{FF2B5EF4-FFF2-40B4-BE49-F238E27FC236}">
                  <a16:creationId xmlns:a16="http://schemas.microsoft.com/office/drawing/2014/main" id="{0F1B7037-1C46-4730-A45A-7B6A05570BE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1CE93F60-DF61-43CD-B018-4CF51524553C}"/>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369" name="Graphic 75" descr="Man">
            <a:extLst>
              <a:ext uri="{FF2B5EF4-FFF2-40B4-BE49-F238E27FC236}">
                <a16:creationId xmlns:a16="http://schemas.microsoft.com/office/drawing/2014/main" id="{6447C25E-745B-42FF-9E40-C5A550DC3613}"/>
              </a:ext>
            </a:extLst>
          </p:cNvPr>
          <p:cNvGrpSpPr/>
          <p:nvPr/>
        </p:nvGrpSpPr>
        <p:grpSpPr>
          <a:xfrm>
            <a:off x="9370318" y="2905523"/>
            <a:ext cx="269113" cy="523047"/>
            <a:chOff x="8750612" y="5557652"/>
            <a:chExt cx="291641" cy="596539"/>
          </a:xfrm>
          <a:solidFill>
            <a:schemeClr val="accent3">
              <a:lumMod val="75000"/>
            </a:schemeClr>
          </a:solidFill>
        </p:grpSpPr>
        <p:sp>
          <p:nvSpPr>
            <p:cNvPr id="370" name="Freeform: Shape 369">
              <a:extLst>
                <a:ext uri="{FF2B5EF4-FFF2-40B4-BE49-F238E27FC236}">
                  <a16:creationId xmlns:a16="http://schemas.microsoft.com/office/drawing/2014/main" id="{1D78FB6B-824F-4B61-BBDC-068FDC820FCC}"/>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775D9300-2CAB-4A53-ABC2-00206D273BC1}"/>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72" name="Graphic 75" descr="Man">
            <a:extLst>
              <a:ext uri="{FF2B5EF4-FFF2-40B4-BE49-F238E27FC236}">
                <a16:creationId xmlns:a16="http://schemas.microsoft.com/office/drawing/2014/main" id="{C0EF8D07-DB38-47C2-BABD-8034985E633E}"/>
              </a:ext>
            </a:extLst>
          </p:cNvPr>
          <p:cNvGrpSpPr/>
          <p:nvPr/>
        </p:nvGrpSpPr>
        <p:grpSpPr>
          <a:xfrm>
            <a:off x="9020899" y="5252718"/>
            <a:ext cx="269113" cy="523047"/>
            <a:chOff x="8750612" y="5557652"/>
            <a:chExt cx="291641" cy="596539"/>
          </a:xfrm>
          <a:solidFill>
            <a:schemeClr val="accent3">
              <a:lumMod val="75000"/>
            </a:schemeClr>
          </a:solidFill>
        </p:grpSpPr>
        <p:sp>
          <p:nvSpPr>
            <p:cNvPr id="373" name="Freeform: Shape 372">
              <a:extLst>
                <a:ext uri="{FF2B5EF4-FFF2-40B4-BE49-F238E27FC236}">
                  <a16:creationId xmlns:a16="http://schemas.microsoft.com/office/drawing/2014/main" id="{EFBA90F0-9CDA-4807-A8EB-99C710C04F60}"/>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B005B81F-DF1D-456A-B783-CCBF84624F0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75" name="Graphic 77" descr="Man">
            <a:extLst>
              <a:ext uri="{FF2B5EF4-FFF2-40B4-BE49-F238E27FC236}">
                <a16:creationId xmlns:a16="http://schemas.microsoft.com/office/drawing/2014/main" id="{0FF627F6-2B63-4FED-A53C-0E2320C6BD7F}"/>
              </a:ext>
            </a:extLst>
          </p:cNvPr>
          <p:cNvGrpSpPr/>
          <p:nvPr/>
        </p:nvGrpSpPr>
        <p:grpSpPr>
          <a:xfrm>
            <a:off x="9370824" y="5252719"/>
            <a:ext cx="269113" cy="523047"/>
            <a:chOff x="9072875" y="5557653"/>
            <a:chExt cx="291641" cy="596539"/>
          </a:xfrm>
          <a:solidFill>
            <a:schemeClr val="accent3">
              <a:lumMod val="75000"/>
            </a:schemeClr>
          </a:solidFill>
        </p:grpSpPr>
        <p:sp>
          <p:nvSpPr>
            <p:cNvPr id="376" name="Freeform: Shape 375">
              <a:extLst>
                <a:ext uri="{FF2B5EF4-FFF2-40B4-BE49-F238E27FC236}">
                  <a16:creationId xmlns:a16="http://schemas.microsoft.com/office/drawing/2014/main" id="{5CCE6CAB-B136-4934-A195-3E6FC05040C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65307190-3CE7-40AA-9740-45257D4023CC}"/>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9FF737D3-D1A0-4561-8DF6-1D786B1B7F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18378" y="3849918"/>
            <a:ext cx="1166239" cy="1166239"/>
          </a:xfrm>
          <a:prstGeom prst="rect">
            <a:avLst/>
          </a:prstGeom>
        </p:spPr>
      </p:pic>
    </p:spTree>
    <p:extLst>
      <p:ext uri="{BB962C8B-B14F-4D97-AF65-F5344CB8AC3E}">
        <p14:creationId xmlns:p14="http://schemas.microsoft.com/office/powerpoint/2010/main" val="56695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8</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80" name="Straight Connector 179">
            <a:extLst>
              <a:ext uri="{FF2B5EF4-FFF2-40B4-BE49-F238E27FC236}">
                <a16:creationId xmlns:a16="http://schemas.microsoft.com/office/drawing/2014/main" id="{A12E4E92-99F2-4086-AC8F-A65D2445FF2B}"/>
              </a:ext>
            </a:extLst>
          </p:cNvPr>
          <p:cNvCxnSpPr>
            <a:cxnSpLocks/>
          </p:cNvCxnSpPr>
          <p:nvPr/>
        </p:nvCxnSpPr>
        <p:spPr>
          <a:xfrm>
            <a:off x="8246022" y="1561672"/>
            <a:ext cx="0" cy="461240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C27F351-CF98-4D84-BBAA-A3D5FB716CC0}"/>
              </a:ext>
            </a:extLst>
          </p:cNvPr>
          <p:cNvCxnSpPr>
            <a:cxnSpLocks/>
          </p:cNvCxnSpPr>
          <p:nvPr/>
        </p:nvCxnSpPr>
        <p:spPr>
          <a:xfrm>
            <a:off x="273578" y="382484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188" name="Graphic 85" descr="Man">
            <a:extLst>
              <a:ext uri="{FF2B5EF4-FFF2-40B4-BE49-F238E27FC236}">
                <a16:creationId xmlns:a16="http://schemas.microsoft.com/office/drawing/2014/main" id="{91752D56-528D-424E-B08E-C64187F89F43}"/>
              </a:ext>
            </a:extLst>
          </p:cNvPr>
          <p:cNvGrpSpPr/>
          <p:nvPr/>
        </p:nvGrpSpPr>
        <p:grpSpPr>
          <a:xfrm>
            <a:off x="3492726" y="3194267"/>
            <a:ext cx="269113" cy="523047"/>
            <a:chOff x="10349602" y="5557654"/>
            <a:chExt cx="291641" cy="596539"/>
          </a:xfrm>
          <a:solidFill>
            <a:srgbClr val="7C7C7C"/>
          </a:solidFill>
        </p:grpSpPr>
        <p:sp>
          <p:nvSpPr>
            <p:cNvPr id="258" name="Freeform: Shape 257">
              <a:extLst>
                <a:ext uri="{FF2B5EF4-FFF2-40B4-BE49-F238E27FC236}">
                  <a16:creationId xmlns:a16="http://schemas.microsoft.com/office/drawing/2014/main" id="{AD2E060E-DE18-42E4-99A5-3BACE25A5F7B}"/>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0C921E8C-2E48-46EA-886F-8647B6E0DB64}"/>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89" name="Graphic 69" descr="Man">
            <a:extLst>
              <a:ext uri="{FF2B5EF4-FFF2-40B4-BE49-F238E27FC236}">
                <a16:creationId xmlns:a16="http://schemas.microsoft.com/office/drawing/2014/main" id="{6623C13A-F49B-43EC-ABCF-4E6DA81D9FDC}"/>
              </a:ext>
            </a:extLst>
          </p:cNvPr>
          <p:cNvGrpSpPr/>
          <p:nvPr/>
        </p:nvGrpSpPr>
        <p:grpSpPr>
          <a:xfrm>
            <a:off x="855100" y="3194263"/>
            <a:ext cx="269113" cy="523047"/>
            <a:chOff x="7711976" y="5557650"/>
            <a:chExt cx="291641" cy="596539"/>
          </a:xfrm>
          <a:solidFill>
            <a:srgbClr val="330099"/>
          </a:solidFill>
        </p:grpSpPr>
        <p:sp>
          <p:nvSpPr>
            <p:cNvPr id="255" name="Freeform: Shape 254">
              <a:extLst>
                <a:ext uri="{FF2B5EF4-FFF2-40B4-BE49-F238E27FC236}">
                  <a16:creationId xmlns:a16="http://schemas.microsoft.com/office/drawing/2014/main" id="{2E5724A6-4963-49BD-8B0A-5E394043061A}"/>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917B6616-4A65-4F96-81F0-E3B0D2AE6783}"/>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0" name="Graphic 71" descr="Man">
            <a:extLst>
              <a:ext uri="{FF2B5EF4-FFF2-40B4-BE49-F238E27FC236}">
                <a16:creationId xmlns:a16="http://schemas.microsoft.com/office/drawing/2014/main" id="{AC14F550-6CEE-4A18-AA22-C8D835305276}"/>
              </a:ext>
            </a:extLst>
          </p:cNvPr>
          <p:cNvGrpSpPr/>
          <p:nvPr/>
        </p:nvGrpSpPr>
        <p:grpSpPr>
          <a:xfrm>
            <a:off x="1201312" y="3194264"/>
            <a:ext cx="269113" cy="523047"/>
            <a:chOff x="8058188" y="5557651"/>
            <a:chExt cx="291641" cy="596539"/>
          </a:xfrm>
          <a:solidFill>
            <a:srgbClr val="330099"/>
          </a:solidFill>
        </p:grpSpPr>
        <p:sp>
          <p:nvSpPr>
            <p:cNvPr id="253" name="Freeform: Shape 252">
              <a:extLst>
                <a:ext uri="{FF2B5EF4-FFF2-40B4-BE49-F238E27FC236}">
                  <a16:creationId xmlns:a16="http://schemas.microsoft.com/office/drawing/2014/main" id="{F83CB69B-65E9-4BAF-8219-DF48875F2A92}"/>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40DF3C0D-4F03-4214-9620-DA9A4BF5B180}"/>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1" name="Graphic 73" descr="Man">
            <a:extLst>
              <a:ext uri="{FF2B5EF4-FFF2-40B4-BE49-F238E27FC236}">
                <a16:creationId xmlns:a16="http://schemas.microsoft.com/office/drawing/2014/main" id="{C8D7CDF4-979B-4756-BD78-393F395CA441}"/>
              </a:ext>
            </a:extLst>
          </p:cNvPr>
          <p:cNvGrpSpPr/>
          <p:nvPr/>
        </p:nvGrpSpPr>
        <p:grpSpPr>
          <a:xfrm>
            <a:off x="1547524" y="3194264"/>
            <a:ext cx="269113" cy="523047"/>
            <a:chOff x="8404400" y="5557651"/>
            <a:chExt cx="291641" cy="596539"/>
          </a:xfrm>
          <a:solidFill>
            <a:srgbClr val="330099"/>
          </a:solidFill>
        </p:grpSpPr>
        <p:sp>
          <p:nvSpPr>
            <p:cNvPr id="250" name="Freeform: Shape 249">
              <a:extLst>
                <a:ext uri="{FF2B5EF4-FFF2-40B4-BE49-F238E27FC236}">
                  <a16:creationId xmlns:a16="http://schemas.microsoft.com/office/drawing/2014/main" id="{9A416DDB-0641-41F6-B3F8-3C11C2D7B83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8EFD35C3-02F8-40F7-820B-CD5B99C20DF5}"/>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26" name="Graphic 77" descr="Man">
            <a:extLst>
              <a:ext uri="{FF2B5EF4-FFF2-40B4-BE49-F238E27FC236}">
                <a16:creationId xmlns:a16="http://schemas.microsoft.com/office/drawing/2014/main" id="{F1CC5B76-D55D-4A00-91D3-ADACFE5E1777}"/>
              </a:ext>
            </a:extLst>
          </p:cNvPr>
          <p:cNvGrpSpPr/>
          <p:nvPr/>
        </p:nvGrpSpPr>
        <p:grpSpPr>
          <a:xfrm>
            <a:off x="2215999" y="3194266"/>
            <a:ext cx="269113" cy="523047"/>
            <a:chOff x="9072875" y="5557653"/>
            <a:chExt cx="291641" cy="596539"/>
          </a:xfrm>
          <a:solidFill>
            <a:schemeClr val="accent3">
              <a:lumMod val="75000"/>
            </a:schemeClr>
          </a:solidFill>
        </p:grpSpPr>
        <p:sp>
          <p:nvSpPr>
            <p:cNvPr id="244" name="Freeform: Shape 243">
              <a:extLst>
                <a:ext uri="{FF2B5EF4-FFF2-40B4-BE49-F238E27FC236}">
                  <a16:creationId xmlns:a16="http://schemas.microsoft.com/office/drawing/2014/main" id="{1B7DD8F4-AAD5-4728-8C79-7BD409591A61}"/>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3041C141-DDE3-428D-8C0F-ABEB4ED2A4F4}"/>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7" name="Graphic 79" descr="Man">
            <a:extLst>
              <a:ext uri="{FF2B5EF4-FFF2-40B4-BE49-F238E27FC236}">
                <a16:creationId xmlns:a16="http://schemas.microsoft.com/office/drawing/2014/main" id="{D716D44B-C55F-42C0-AD32-6EFE7AE48515}"/>
              </a:ext>
            </a:extLst>
          </p:cNvPr>
          <p:cNvGrpSpPr/>
          <p:nvPr/>
        </p:nvGrpSpPr>
        <p:grpSpPr>
          <a:xfrm>
            <a:off x="2536208" y="3194266"/>
            <a:ext cx="269113" cy="523047"/>
            <a:chOff x="9393084" y="5557653"/>
            <a:chExt cx="291641" cy="596539"/>
          </a:xfrm>
          <a:solidFill>
            <a:schemeClr val="accent3">
              <a:lumMod val="75000"/>
            </a:schemeClr>
          </a:solidFill>
        </p:grpSpPr>
        <p:sp>
          <p:nvSpPr>
            <p:cNvPr id="240" name="Freeform: Shape 239">
              <a:extLst>
                <a:ext uri="{FF2B5EF4-FFF2-40B4-BE49-F238E27FC236}">
                  <a16:creationId xmlns:a16="http://schemas.microsoft.com/office/drawing/2014/main" id="{C519E80D-BB1C-4662-9CFF-D062967583F6}"/>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72ECE049-4BD0-46BE-BAC0-65F7B4E8D6B9}"/>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28" name="Graphic 81" descr="Man">
            <a:extLst>
              <a:ext uri="{FF2B5EF4-FFF2-40B4-BE49-F238E27FC236}">
                <a16:creationId xmlns:a16="http://schemas.microsoft.com/office/drawing/2014/main" id="{9522D053-A5BD-4227-A825-908A4610D9AA}"/>
              </a:ext>
            </a:extLst>
          </p:cNvPr>
          <p:cNvGrpSpPr/>
          <p:nvPr/>
        </p:nvGrpSpPr>
        <p:grpSpPr>
          <a:xfrm>
            <a:off x="2856416" y="3194266"/>
            <a:ext cx="269113" cy="523047"/>
            <a:chOff x="9713292" y="5557653"/>
            <a:chExt cx="291641" cy="596539"/>
          </a:xfrm>
          <a:solidFill>
            <a:schemeClr val="accent3">
              <a:lumMod val="75000"/>
            </a:schemeClr>
          </a:solidFill>
        </p:grpSpPr>
        <p:sp>
          <p:nvSpPr>
            <p:cNvPr id="237" name="Freeform: Shape 236">
              <a:extLst>
                <a:ext uri="{FF2B5EF4-FFF2-40B4-BE49-F238E27FC236}">
                  <a16:creationId xmlns:a16="http://schemas.microsoft.com/office/drawing/2014/main" id="{9745E32B-A8AF-4CD3-85BC-4D1F1CCA4D44}"/>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49FB5105-9D74-4404-A3A3-7814CD35C51A}"/>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0" name="Graphic 83" descr="Man">
            <a:extLst>
              <a:ext uri="{FF2B5EF4-FFF2-40B4-BE49-F238E27FC236}">
                <a16:creationId xmlns:a16="http://schemas.microsoft.com/office/drawing/2014/main" id="{70D6DCDC-7F64-4C62-8249-1561F8013C60}"/>
              </a:ext>
            </a:extLst>
          </p:cNvPr>
          <p:cNvGrpSpPr/>
          <p:nvPr/>
        </p:nvGrpSpPr>
        <p:grpSpPr>
          <a:xfrm>
            <a:off x="3174571" y="3194266"/>
            <a:ext cx="269113" cy="523047"/>
            <a:chOff x="10031447" y="5557653"/>
            <a:chExt cx="291641" cy="596539"/>
          </a:xfrm>
          <a:solidFill>
            <a:schemeClr val="accent3">
              <a:lumMod val="75000"/>
            </a:schemeClr>
          </a:solidFill>
        </p:grpSpPr>
        <p:sp>
          <p:nvSpPr>
            <p:cNvPr id="235" name="Freeform: Shape 234">
              <a:extLst>
                <a:ext uri="{FF2B5EF4-FFF2-40B4-BE49-F238E27FC236}">
                  <a16:creationId xmlns:a16="http://schemas.microsoft.com/office/drawing/2014/main" id="{FBCFB0EC-3EA8-40C8-BBDD-4226CB76D0A0}"/>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1D2A3759-D704-49F4-B480-2E8BA2A0B38F}"/>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32" name="Graphic 87" descr="Man">
            <a:extLst>
              <a:ext uri="{FF2B5EF4-FFF2-40B4-BE49-F238E27FC236}">
                <a16:creationId xmlns:a16="http://schemas.microsoft.com/office/drawing/2014/main" id="{C817BB2B-65AE-4EE8-B983-0963886BD27C}"/>
              </a:ext>
            </a:extLst>
          </p:cNvPr>
          <p:cNvGrpSpPr/>
          <p:nvPr/>
        </p:nvGrpSpPr>
        <p:grpSpPr>
          <a:xfrm>
            <a:off x="508888" y="3194263"/>
            <a:ext cx="269113" cy="523047"/>
            <a:chOff x="7365764" y="5557650"/>
            <a:chExt cx="291641" cy="596539"/>
          </a:xfrm>
          <a:solidFill>
            <a:srgbClr val="330099"/>
          </a:solidFill>
        </p:grpSpPr>
        <p:sp>
          <p:nvSpPr>
            <p:cNvPr id="233" name="Freeform: Shape 232">
              <a:extLst>
                <a:ext uri="{FF2B5EF4-FFF2-40B4-BE49-F238E27FC236}">
                  <a16:creationId xmlns:a16="http://schemas.microsoft.com/office/drawing/2014/main" id="{FA42F254-8004-4FE9-B9DD-69617E96C325}"/>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74EE7135-BEAA-4785-9444-090EEB4E016A}"/>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62" name="Graphic 85" descr="Man">
            <a:extLst>
              <a:ext uri="{FF2B5EF4-FFF2-40B4-BE49-F238E27FC236}">
                <a16:creationId xmlns:a16="http://schemas.microsoft.com/office/drawing/2014/main" id="{8FDA88C6-0DFC-4F9C-88C8-052511141CEF}"/>
              </a:ext>
            </a:extLst>
          </p:cNvPr>
          <p:cNvGrpSpPr/>
          <p:nvPr/>
        </p:nvGrpSpPr>
        <p:grpSpPr>
          <a:xfrm>
            <a:off x="3461735" y="5447287"/>
            <a:ext cx="269113" cy="523047"/>
            <a:chOff x="10349602" y="5557654"/>
            <a:chExt cx="291641" cy="596539"/>
          </a:xfrm>
          <a:solidFill>
            <a:srgbClr val="7C7C7C"/>
          </a:solidFill>
        </p:grpSpPr>
        <p:sp>
          <p:nvSpPr>
            <p:cNvPr id="290" name="Freeform: Shape 289">
              <a:extLst>
                <a:ext uri="{FF2B5EF4-FFF2-40B4-BE49-F238E27FC236}">
                  <a16:creationId xmlns:a16="http://schemas.microsoft.com/office/drawing/2014/main" id="{AF6E1FAB-4173-4F3C-92E9-8D2A4B7D12C7}"/>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2D7CF6FF-B36E-4EF1-A9D9-AF9B6E790F1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6" name="Graphic 75" descr="Man">
            <a:extLst>
              <a:ext uri="{FF2B5EF4-FFF2-40B4-BE49-F238E27FC236}">
                <a16:creationId xmlns:a16="http://schemas.microsoft.com/office/drawing/2014/main" id="{97592C1C-A743-4B1C-B383-531C026848C7}"/>
              </a:ext>
            </a:extLst>
          </p:cNvPr>
          <p:cNvGrpSpPr/>
          <p:nvPr/>
        </p:nvGrpSpPr>
        <p:grpSpPr>
          <a:xfrm>
            <a:off x="1843581" y="5447283"/>
            <a:ext cx="269113" cy="523047"/>
            <a:chOff x="8750612" y="5557652"/>
            <a:chExt cx="291641" cy="596539"/>
          </a:xfrm>
          <a:solidFill>
            <a:schemeClr val="accent3">
              <a:lumMod val="75000"/>
            </a:schemeClr>
          </a:solidFill>
        </p:grpSpPr>
        <p:sp>
          <p:nvSpPr>
            <p:cNvPr id="282" name="Freeform: Shape 281">
              <a:extLst>
                <a:ext uri="{FF2B5EF4-FFF2-40B4-BE49-F238E27FC236}">
                  <a16:creationId xmlns:a16="http://schemas.microsoft.com/office/drawing/2014/main" id="{688427B8-F0B8-4822-B650-BF2433A82B1C}"/>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5BCF9D47-22AC-4753-8849-6702F76889D6}"/>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7" name="Graphic 77" descr="Man">
            <a:extLst>
              <a:ext uri="{FF2B5EF4-FFF2-40B4-BE49-F238E27FC236}">
                <a16:creationId xmlns:a16="http://schemas.microsoft.com/office/drawing/2014/main" id="{EFAB8A2B-22B4-40B7-A425-2DFDEB377181}"/>
              </a:ext>
            </a:extLst>
          </p:cNvPr>
          <p:cNvGrpSpPr/>
          <p:nvPr/>
        </p:nvGrpSpPr>
        <p:grpSpPr>
          <a:xfrm>
            <a:off x="2185008" y="5447286"/>
            <a:ext cx="269113" cy="523047"/>
            <a:chOff x="9072875" y="5557653"/>
            <a:chExt cx="291641" cy="596539"/>
          </a:xfrm>
          <a:solidFill>
            <a:schemeClr val="accent3">
              <a:lumMod val="75000"/>
            </a:schemeClr>
          </a:solidFill>
        </p:grpSpPr>
        <p:sp>
          <p:nvSpPr>
            <p:cNvPr id="280" name="Freeform: Shape 279">
              <a:extLst>
                <a:ext uri="{FF2B5EF4-FFF2-40B4-BE49-F238E27FC236}">
                  <a16:creationId xmlns:a16="http://schemas.microsoft.com/office/drawing/2014/main" id="{71BFDB1E-2365-479F-880B-D13CDE1A5C2E}"/>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41BC8C47-5ADA-450B-8178-70734969919E}"/>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68" name="Graphic 79" descr="Man">
            <a:extLst>
              <a:ext uri="{FF2B5EF4-FFF2-40B4-BE49-F238E27FC236}">
                <a16:creationId xmlns:a16="http://schemas.microsoft.com/office/drawing/2014/main" id="{1B234BEF-FB19-4CB7-85DD-4BBA0C15D904}"/>
              </a:ext>
            </a:extLst>
          </p:cNvPr>
          <p:cNvGrpSpPr/>
          <p:nvPr/>
        </p:nvGrpSpPr>
        <p:grpSpPr>
          <a:xfrm>
            <a:off x="2505217" y="5447286"/>
            <a:ext cx="269113" cy="523047"/>
            <a:chOff x="9393084" y="5557653"/>
            <a:chExt cx="291641" cy="596539"/>
          </a:xfrm>
          <a:solidFill>
            <a:srgbClr val="7C7C7C"/>
          </a:solidFill>
        </p:grpSpPr>
        <p:sp>
          <p:nvSpPr>
            <p:cNvPr id="278" name="Freeform: Shape 277">
              <a:extLst>
                <a:ext uri="{FF2B5EF4-FFF2-40B4-BE49-F238E27FC236}">
                  <a16:creationId xmlns:a16="http://schemas.microsoft.com/office/drawing/2014/main" id="{6EEE3274-C2C1-47ED-8EB2-CB4DCC56021E}"/>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717945A8-BF23-43AB-8E24-ACC3913E4068}"/>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69" name="Graphic 81" descr="Man">
            <a:extLst>
              <a:ext uri="{FF2B5EF4-FFF2-40B4-BE49-F238E27FC236}">
                <a16:creationId xmlns:a16="http://schemas.microsoft.com/office/drawing/2014/main" id="{68E860F7-48DC-4A8C-A02D-DFDF4F1448F3}"/>
              </a:ext>
            </a:extLst>
          </p:cNvPr>
          <p:cNvGrpSpPr/>
          <p:nvPr/>
        </p:nvGrpSpPr>
        <p:grpSpPr>
          <a:xfrm>
            <a:off x="2825425" y="5447286"/>
            <a:ext cx="269113" cy="523047"/>
            <a:chOff x="9713292" y="5557653"/>
            <a:chExt cx="291641" cy="596539"/>
          </a:xfrm>
          <a:solidFill>
            <a:srgbClr val="7C7C7C"/>
          </a:solidFill>
        </p:grpSpPr>
        <p:sp>
          <p:nvSpPr>
            <p:cNvPr id="276" name="Freeform: Shape 275">
              <a:extLst>
                <a:ext uri="{FF2B5EF4-FFF2-40B4-BE49-F238E27FC236}">
                  <a16:creationId xmlns:a16="http://schemas.microsoft.com/office/drawing/2014/main" id="{6A8219D0-1328-4554-830E-58A637DCAC95}"/>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81B81D83-9EAB-420D-AD8F-CC282861BD1E}"/>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0" name="Graphic 83" descr="Man">
            <a:extLst>
              <a:ext uri="{FF2B5EF4-FFF2-40B4-BE49-F238E27FC236}">
                <a16:creationId xmlns:a16="http://schemas.microsoft.com/office/drawing/2014/main" id="{583C7128-57D1-4740-972A-DBE75BC8B99D}"/>
              </a:ext>
            </a:extLst>
          </p:cNvPr>
          <p:cNvGrpSpPr/>
          <p:nvPr/>
        </p:nvGrpSpPr>
        <p:grpSpPr>
          <a:xfrm>
            <a:off x="3143580" y="5447286"/>
            <a:ext cx="269113" cy="523047"/>
            <a:chOff x="10031447" y="5557653"/>
            <a:chExt cx="291641" cy="596539"/>
          </a:xfrm>
          <a:solidFill>
            <a:srgbClr val="7C7C7C"/>
          </a:solidFill>
        </p:grpSpPr>
        <p:sp>
          <p:nvSpPr>
            <p:cNvPr id="274" name="Freeform: Shape 273">
              <a:extLst>
                <a:ext uri="{FF2B5EF4-FFF2-40B4-BE49-F238E27FC236}">
                  <a16:creationId xmlns:a16="http://schemas.microsoft.com/office/drawing/2014/main" id="{B567EF62-EC8E-4E70-8425-5DAC3F904EF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248982FE-727B-49A3-B65D-43452D2AB694}"/>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71" name="Graphic 87" descr="Man">
            <a:extLst>
              <a:ext uri="{FF2B5EF4-FFF2-40B4-BE49-F238E27FC236}">
                <a16:creationId xmlns:a16="http://schemas.microsoft.com/office/drawing/2014/main" id="{102448BA-D398-4929-AD32-A55E2F5494B9}"/>
              </a:ext>
            </a:extLst>
          </p:cNvPr>
          <p:cNvGrpSpPr/>
          <p:nvPr/>
        </p:nvGrpSpPr>
        <p:grpSpPr>
          <a:xfrm>
            <a:off x="477897" y="5447283"/>
            <a:ext cx="269113" cy="523047"/>
            <a:chOff x="7365764" y="5557650"/>
            <a:chExt cx="291641" cy="596539"/>
          </a:xfrm>
          <a:solidFill>
            <a:srgbClr val="330099"/>
          </a:solidFill>
        </p:grpSpPr>
        <p:sp>
          <p:nvSpPr>
            <p:cNvPr id="272" name="Freeform: Shape 271">
              <a:extLst>
                <a:ext uri="{FF2B5EF4-FFF2-40B4-BE49-F238E27FC236}">
                  <a16:creationId xmlns:a16="http://schemas.microsoft.com/office/drawing/2014/main" id="{A8D09A82-E093-4D5E-821C-0B6D7958BFCB}"/>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64628E07-6E6D-4ED2-9FC1-A8AB88DE007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93" name="Graphic 85" descr="Man">
            <a:extLst>
              <a:ext uri="{FF2B5EF4-FFF2-40B4-BE49-F238E27FC236}">
                <a16:creationId xmlns:a16="http://schemas.microsoft.com/office/drawing/2014/main" id="{9BA29727-587C-4F7F-BCC2-09BB3099A3B4}"/>
              </a:ext>
            </a:extLst>
          </p:cNvPr>
          <p:cNvGrpSpPr/>
          <p:nvPr/>
        </p:nvGrpSpPr>
        <p:grpSpPr>
          <a:xfrm>
            <a:off x="11457143" y="3194263"/>
            <a:ext cx="269113" cy="523047"/>
            <a:chOff x="10349602" y="5557654"/>
            <a:chExt cx="291641" cy="596539"/>
          </a:xfrm>
          <a:solidFill>
            <a:srgbClr val="7C7C7C"/>
          </a:solidFill>
        </p:grpSpPr>
        <p:sp>
          <p:nvSpPr>
            <p:cNvPr id="321" name="Freeform: Shape 320">
              <a:extLst>
                <a:ext uri="{FF2B5EF4-FFF2-40B4-BE49-F238E27FC236}">
                  <a16:creationId xmlns:a16="http://schemas.microsoft.com/office/drawing/2014/main" id="{BFA77E09-E2A1-4D51-A809-52B0F2D95EB1}"/>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0D409760-ADE5-4DD0-9A8A-6ACC6CFA70B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94" name="Graphic 69" descr="Man">
            <a:extLst>
              <a:ext uri="{FF2B5EF4-FFF2-40B4-BE49-F238E27FC236}">
                <a16:creationId xmlns:a16="http://schemas.microsoft.com/office/drawing/2014/main" id="{C0FDFCEF-F3B9-45F6-870E-B70BB99946DA}"/>
              </a:ext>
            </a:extLst>
          </p:cNvPr>
          <p:cNvGrpSpPr/>
          <p:nvPr/>
        </p:nvGrpSpPr>
        <p:grpSpPr>
          <a:xfrm>
            <a:off x="8819517" y="3194259"/>
            <a:ext cx="269113" cy="523047"/>
            <a:chOff x="7711976" y="5557650"/>
            <a:chExt cx="291641" cy="596539"/>
          </a:xfrm>
          <a:solidFill>
            <a:srgbClr val="330099"/>
          </a:solidFill>
        </p:grpSpPr>
        <p:sp>
          <p:nvSpPr>
            <p:cNvPr id="319" name="Freeform: Shape 318">
              <a:extLst>
                <a:ext uri="{FF2B5EF4-FFF2-40B4-BE49-F238E27FC236}">
                  <a16:creationId xmlns:a16="http://schemas.microsoft.com/office/drawing/2014/main" id="{7E06EA04-D6CF-4C70-A132-056BD26F1AAC}"/>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D8FE9C6A-F29E-4C81-A2DA-5E22E0BE8BCD}"/>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95" name="Graphic 71" descr="Man">
            <a:extLst>
              <a:ext uri="{FF2B5EF4-FFF2-40B4-BE49-F238E27FC236}">
                <a16:creationId xmlns:a16="http://schemas.microsoft.com/office/drawing/2014/main" id="{51136C1C-9D1E-4DDD-995B-E5D5C3C0A5AF}"/>
              </a:ext>
            </a:extLst>
          </p:cNvPr>
          <p:cNvGrpSpPr/>
          <p:nvPr/>
        </p:nvGrpSpPr>
        <p:grpSpPr>
          <a:xfrm>
            <a:off x="9165729" y="3194260"/>
            <a:ext cx="269113" cy="523047"/>
            <a:chOff x="8058188" y="5557651"/>
            <a:chExt cx="291641" cy="596539"/>
          </a:xfrm>
          <a:solidFill>
            <a:srgbClr val="330099"/>
          </a:solidFill>
        </p:grpSpPr>
        <p:sp>
          <p:nvSpPr>
            <p:cNvPr id="317" name="Freeform: Shape 316">
              <a:extLst>
                <a:ext uri="{FF2B5EF4-FFF2-40B4-BE49-F238E27FC236}">
                  <a16:creationId xmlns:a16="http://schemas.microsoft.com/office/drawing/2014/main" id="{521BDF58-F89A-48B9-BC3E-9C88B7201576}"/>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4E113EEF-A6B8-49A6-80DC-696F11CD65A4}"/>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96" name="Graphic 73" descr="Man">
            <a:extLst>
              <a:ext uri="{FF2B5EF4-FFF2-40B4-BE49-F238E27FC236}">
                <a16:creationId xmlns:a16="http://schemas.microsoft.com/office/drawing/2014/main" id="{E6EC829D-D18D-4B3E-B32D-9BA7F75BB483}"/>
              </a:ext>
            </a:extLst>
          </p:cNvPr>
          <p:cNvGrpSpPr/>
          <p:nvPr/>
        </p:nvGrpSpPr>
        <p:grpSpPr>
          <a:xfrm>
            <a:off x="9511941" y="3194260"/>
            <a:ext cx="269113" cy="523047"/>
            <a:chOff x="8404400" y="5557651"/>
            <a:chExt cx="291641" cy="596539"/>
          </a:xfrm>
          <a:solidFill>
            <a:srgbClr val="330099"/>
          </a:solidFill>
        </p:grpSpPr>
        <p:sp>
          <p:nvSpPr>
            <p:cNvPr id="315" name="Freeform: Shape 314">
              <a:extLst>
                <a:ext uri="{FF2B5EF4-FFF2-40B4-BE49-F238E27FC236}">
                  <a16:creationId xmlns:a16="http://schemas.microsoft.com/office/drawing/2014/main" id="{2477B491-5CFA-43AC-AA8C-47185526B86E}"/>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C0EF4198-BD1C-4BEF-8EBF-36A3294A7F4C}"/>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00" name="Graphic 81" descr="Man">
            <a:extLst>
              <a:ext uri="{FF2B5EF4-FFF2-40B4-BE49-F238E27FC236}">
                <a16:creationId xmlns:a16="http://schemas.microsoft.com/office/drawing/2014/main" id="{80F02EB0-160C-4BEF-85E1-2AFEE0176038}"/>
              </a:ext>
            </a:extLst>
          </p:cNvPr>
          <p:cNvGrpSpPr/>
          <p:nvPr/>
        </p:nvGrpSpPr>
        <p:grpSpPr>
          <a:xfrm>
            <a:off x="10820833" y="3194262"/>
            <a:ext cx="269113" cy="523047"/>
            <a:chOff x="9713292" y="5557653"/>
            <a:chExt cx="291641" cy="596539"/>
          </a:xfrm>
          <a:solidFill>
            <a:schemeClr val="accent3">
              <a:lumMod val="75000"/>
            </a:schemeClr>
          </a:solidFill>
        </p:grpSpPr>
        <p:sp>
          <p:nvSpPr>
            <p:cNvPr id="307" name="Freeform: Shape 306">
              <a:extLst>
                <a:ext uri="{FF2B5EF4-FFF2-40B4-BE49-F238E27FC236}">
                  <a16:creationId xmlns:a16="http://schemas.microsoft.com/office/drawing/2014/main" id="{D7E289FE-26C8-457B-B30C-9A622DD8DFCF}"/>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8FA97417-4A8D-4667-B3DD-A27B10EC4D7F}"/>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1" name="Graphic 83" descr="Man">
            <a:extLst>
              <a:ext uri="{FF2B5EF4-FFF2-40B4-BE49-F238E27FC236}">
                <a16:creationId xmlns:a16="http://schemas.microsoft.com/office/drawing/2014/main" id="{71CDF50E-97D9-4B54-99D3-0DDC621FCEF7}"/>
              </a:ext>
            </a:extLst>
          </p:cNvPr>
          <p:cNvGrpSpPr/>
          <p:nvPr/>
        </p:nvGrpSpPr>
        <p:grpSpPr>
          <a:xfrm>
            <a:off x="11138988" y="3194262"/>
            <a:ext cx="269113" cy="523047"/>
            <a:chOff x="10031447" y="5557653"/>
            <a:chExt cx="291641" cy="596539"/>
          </a:xfrm>
          <a:solidFill>
            <a:schemeClr val="accent3">
              <a:lumMod val="75000"/>
            </a:schemeClr>
          </a:solidFill>
        </p:grpSpPr>
        <p:sp>
          <p:nvSpPr>
            <p:cNvPr id="305" name="Freeform: Shape 304">
              <a:extLst>
                <a:ext uri="{FF2B5EF4-FFF2-40B4-BE49-F238E27FC236}">
                  <a16:creationId xmlns:a16="http://schemas.microsoft.com/office/drawing/2014/main" id="{0306226A-7E71-4213-A787-DF26DAB172B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4B7164D9-1B05-4F3C-8DAD-96B9DFC38300}"/>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02" name="Graphic 87" descr="Man">
            <a:extLst>
              <a:ext uri="{FF2B5EF4-FFF2-40B4-BE49-F238E27FC236}">
                <a16:creationId xmlns:a16="http://schemas.microsoft.com/office/drawing/2014/main" id="{55CADA82-82D9-47BE-B884-A846FA3C0F52}"/>
              </a:ext>
            </a:extLst>
          </p:cNvPr>
          <p:cNvGrpSpPr/>
          <p:nvPr/>
        </p:nvGrpSpPr>
        <p:grpSpPr>
          <a:xfrm>
            <a:off x="8473305" y="3194259"/>
            <a:ext cx="269113" cy="523047"/>
            <a:chOff x="7365764" y="5557650"/>
            <a:chExt cx="291641" cy="596539"/>
          </a:xfrm>
          <a:solidFill>
            <a:srgbClr val="330099"/>
          </a:solidFill>
        </p:grpSpPr>
        <p:sp>
          <p:nvSpPr>
            <p:cNvPr id="303" name="Freeform: Shape 302">
              <a:extLst>
                <a:ext uri="{FF2B5EF4-FFF2-40B4-BE49-F238E27FC236}">
                  <a16:creationId xmlns:a16="http://schemas.microsoft.com/office/drawing/2014/main" id="{C4BF7D9B-2601-4DBB-8E86-F3F0110AEC0F}"/>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0116A143-DD1E-4FBD-BBFD-5B4A50633221}"/>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386" name="TextBox 385">
            <a:extLst>
              <a:ext uri="{FF2B5EF4-FFF2-40B4-BE49-F238E27FC236}">
                <a16:creationId xmlns:a16="http://schemas.microsoft.com/office/drawing/2014/main" id="{F50DCE1D-9724-4620-9684-58E8FCE7C2D0}"/>
              </a:ext>
            </a:extLst>
          </p:cNvPr>
          <p:cNvSpPr txBox="1"/>
          <p:nvPr/>
        </p:nvSpPr>
        <p:spPr>
          <a:xfrm>
            <a:off x="1740887" y="1771947"/>
            <a:ext cx="2500170" cy="1323439"/>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47%</a:t>
            </a:r>
            <a:r>
              <a:rPr lang="en-GB" sz="2000" dirty="0">
                <a:latin typeface="Arial" panose="020B0604020202020204" pitchFamily="34" charset="0"/>
                <a:cs typeface="Arial" panose="020B0604020202020204" pitchFamily="34" charset="0"/>
              </a:rPr>
              <a:t> go the countryside ‘hardly ever’ or ‘never’ in their own time</a:t>
            </a:r>
          </a:p>
        </p:txBody>
      </p:sp>
      <p:sp>
        <p:nvSpPr>
          <p:cNvPr id="387" name="TextBox 386">
            <a:extLst>
              <a:ext uri="{FF2B5EF4-FFF2-40B4-BE49-F238E27FC236}">
                <a16:creationId xmlns:a16="http://schemas.microsoft.com/office/drawing/2014/main" id="{D8E625BA-0069-4B76-A50B-4A3FA133895B}"/>
              </a:ext>
            </a:extLst>
          </p:cNvPr>
          <p:cNvSpPr txBox="1"/>
          <p:nvPr/>
        </p:nvSpPr>
        <p:spPr>
          <a:xfrm>
            <a:off x="1820405" y="4272627"/>
            <a:ext cx="2167904" cy="707886"/>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12%</a:t>
            </a:r>
            <a:r>
              <a:rPr lang="en-GB" sz="2000" dirty="0">
                <a:latin typeface="Arial" panose="020B0604020202020204" pitchFamily="34" charset="0"/>
                <a:cs typeface="Arial" panose="020B0604020202020204" pitchFamily="34" charset="0"/>
              </a:rPr>
              <a:t> never read a book at home</a:t>
            </a:r>
          </a:p>
        </p:txBody>
      </p:sp>
      <p:sp>
        <p:nvSpPr>
          <p:cNvPr id="388" name="TextBox 387">
            <a:extLst>
              <a:ext uri="{FF2B5EF4-FFF2-40B4-BE49-F238E27FC236}">
                <a16:creationId xmlns:a16="http://schemas.microsoft.com/office/drawing/2014/main" id="{7641C484-51B0-49A8-BF17-4DA310665CE5}"/>
              </a:ext>
            </a:extLst>
          </p:cNvPr>
          <p:cNvSpPr txBox="1"/>
          <p:nvPr/>
        </p:nvSpPr>
        <p:spPr>
          <a:xfrm>
            <a:off x="5737012" y="2219105"/>
            <a:ext cx="2967066" cy="400110"/>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89%</a:t>
            </a:r>
            <a:r>
              <a:rPr lang="en-GB" sz="2000" dirty="0">
                <a:latin typeface="Arial" panose="020B0604020202020204" pitchFamily="34" charset="0"/>
                <a:cs typeface="Arial" panose="020B0604020202020204" pitchFamily="34" charset="0"/>
              </a:rPr>
              <a:t> use YouTube</a:t>
            </a:r>
          </a:p>
        </p:txBody>
      </p:sp>
      <p:sp>
        <p:nvSpPr>
          <p:cNvPr id="389" name="TextBox 388">
            <a:extLst>
              <a:ext uri="{FF2B5EF4-FFF2-40B4-BE49-F238E27FC236}">
                <a16:creationId xmlns:a16="http://schemas.microsoft.com/office/drawing/2014/main" id="{EDA5B0E9-9F61-4D12-A1F6-135E915C7BD2}"/>
              </a:ext>
            </a:extLst>
          </p:cNvPr>
          <p:cNvSpPr txBox="1"/>
          <p:nvPr/>
        </p:nvSpPr>
        <p:spPr>
          <a:xfrm>
            <a:off x="5688986" y="4424333"/>
            <a:ext cx="2541299" cy="400110"/>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23%</a:t>
            </a:r>
            <a:r>
              <a:rPr lang="en-GB" sz="2000" dirty="0">
                <a:latin typeface="Arial" panose="020B0604020202020204" pitchFamily="34" charset="0"/>
                <a:cs typeface="Arial" panose="020B0604020202020204" pitchFamily="34" charset="0"/>
              </a:rPr>
              <a:t> use Instagram</a:t>
            </a:r>
          </a:p>
        </p:txBody>
      </p:sp>
      <p:sp>
        <p:nvSpPr>
          <p:cNvPr id="5" name="TextBox 4">
            <a:extLst>
              <a:ext uri="{FF2B5EF4-FFF2-40B4-BE49-F238E27FC236}">
                <a16:creationId xmlns:a16="http://schemas.microsoft.com/office/drawing/2014/main" id="{4EEB1333-45F3-4A93-A280-D536A000F5F0}"/>
              </a:ext>
            </a:extLst>
          </p:cNvPr>
          <p:cNvSpPr txBox="1"/>
          <p:nvPr/>
        </p:nvSpPr>
        <p:spPr>
          <a:xfrm>
            <a:off x="9898317" y="2219105"/>
            <a:ext cx="2463130" cy="400110"/>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64%</a:t>
            </a:r>
            <a:r>
              <a:rPr lang="en-GB" sz="2000" dirty="0">
                <a:latin typeface="Arial" panose="020B0604020202020204" pitchFamily="34" charset="0"/>
                <a:cs typeface="Arial" panose="020B0604020202020204" pitchFamily="34" charset="0"/>
              </a:rPr>
              <a:t> game online</a:t>
            </a:r>
          </a:p>
        </p:txBody>
      </p:sp>
      <p:pic>
        <p:nvPicPr>
          <p:cNvPr id="3" name="Picture 2" descr="A picture containing fence&#10;&#10;Description automatically generated">
            <a:extLst>
              <a:ext uri="{FF2B5EF4-FFF2-40B4-BE49-F238E27FC236}">
                <a16:creationId xmlns:a16="http://schemas.microsoft.com/office/drawing/2014/main" id="{1535C5A4-84A4-4B62-BDA1-451C84AA5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2" y="1740254"/>
            <a:ext cx="1316010" cy="1316010"/>
          </a:xfrm>
          <a:prstGeom prst="rect">
            <a:avLst/>
          </a:prstGeom>
        </p:spPr>
      </p:pic>
      <p:pic>
        <p:nvPicPr>
          <p:cNvPr id="6" name="Graphic 5" descr="Close">
            <a:extLst>
              <a:ext uri="{FF2B5EF4-FFF2-40B4-BE49-F238E27FC236}">
                <a16:creationId xmlns:a16="http://schemas.microsoft.com/office/drawing/2014/main" id="{1379E588-9CC4-44AC-B7BD-45006E4299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613" y="2086418"/>
            <a:ext cx="741638" cy="781551"/>
          </a:xfrm>
          <a:prstGeom prst="rect">
            <a:avLst/>
          </a:prstGeom>
        </p:spPr>
      </p:pic>
      <p:pic>
        <p:nvPicPr>
          <p:cNvPr id="12" name="Picture 11" descr="A picture containing stationary&#10;&#10;Description automatically generated">
            <a:extLst>
              <a:ext uri="{FF2B5EF4-FFF2-40B4-BE49-F238E27FC236}">
                <a16:creationId xmlns:a16="http://schemas.microsoft.com/office/drawing/2014/main" id="{DE80694C-AACD-475A-BCDE-60EA8CF02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213" y="3998618"/>
            <a:ext cx="1257555" cy="1257555"/>
          </a:xfrm>
          <a:prstGeom prst="rect">
            <a:avLst/>
          </a:prstGeom>
        </p:spPr>
      </p:pic>
      <p:pic>
        <p:nvPicPr>
          <p:cNvPr id="14" name="Graphic 13" descr="Close">
            <a:extLst>
              <a:ext uri="{FF2B5EF4-FFF2-40B4-BE49-F238E27FC236}">
                <a16:creationId xmlns:a16="http://schemas.microsoft.com/office/drawing/2014/main" id="{47F53A7A-0CBC-4137-B362-23180098CA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408" y="4258037"/>
            <a:ext cx="741638" cy="78155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B08E0A3B-6C90-4EB2-BBF8-9E1FEBE12B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7349" y="1855567"/>
            <a:ext cx="1199880" cy="119988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DFF28FC8-400E-4DF6-869C-1E81267A4D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9031" y="4076893"/>
            <a:ext cx="1099353" cy="1099353"/>
          </a:xfrm>
          <a:prstGeom prst="rect">
            <a:avLst/>
          </a:prstGeom>
        </p:spPr>
      </p:pic>
      <p:pic>
        <p:nvPicPr>
          <p:cNvPr id="20" name="Picture 19" descr="A close up of graphics&#10;&#10;Description automatically generated">
            <a:extLst>
              <a:ext uri="{FF2B5EF4-FFF2-40B4-BE49-F238E27FC236}">
                <a16:creationId xmlns:a16="http://schemas.microsoft.com/office/drawing/2014/main" id="{5FC1BE26-2F76-48C7-B105-93A39BC617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17349" y="1768350"/>
            <a:ext cx="1251305" cy="1251305"/>
          </a:xfrm>
          <a:prstGeom prst="rect">
            <a:avLst/>
          </a:prstGeom>
        </p:spPr>
      </p:pic>
      <p:grpSp>
        <p:nvGrpSpPr>
          <p:cNvPr id="205" name="Graphic 85" descr="Man">
            <a:extLst>
              <a:ext uri="{FF2B5EF4-FFF2-40B4-BE49-F238E27FC236}">
                <a16:creationId xmlns:a16="http://schemas.microsoft.com/office/drawing/2014/main" id="{C047A063-77CB-4B5A-886D-9116735F1F89}"/>
              </a:ext>
            </a:extLst>
          </p:cNvPr>
          <p:cNvGrpSpPr/>
          <p:nvPr/>
        </p:nvGrpSpPr>
        <p:grpSpPr>
          <a:xfrm>
            <a:off x="7560601" y="5459179"/>
            <a:ext cx="269113" cy="523047"/>
            <a:chOff x="10349602" y="5557654"/>
            <a:chExt cx="291641" cy="596539"/>
          </a:xfrm>
          <a:solidFill>
            <a:srgbClr val="7C7C7C"/>
          </a:solidFill>
        </p:grpSpPr>
        <p:sp>
          <p:nvSpPr>
            <p:cNvPr id="206" name="Freeform: Shape 205">
              <a:extLst>
                <a:ext uri="{FF2B5EF4-FFF2-40B4-BE49-F238E27FC236}">
                  <a16:creationId xmlns:a16="http://schemas.microsoft.com/office/drawing/2014/main" id="{8E787DA7-0255-4AF7-9EC4-D98E45AB9134}"/>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75E40FA6-F781-4FF6-A03E-7BBEEC2DA409}"/>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08" name="Graphic 69" descr="Man">
            <a:extLst>
              <a:ext uri="{FF2B5EF4-FFF2-40B4-BE49-F238E27FC236}">
                <a16:creationId xmlns:a16="http://schemas.microsoft.com/office/drawing/2014/main" id="{CCEA1304-36D3-4FBF-8363-65F38CB4C145}"/>
              </a:ext>
            </a:extLst>
          </p:cNvPr>
          <p:cNvGrpSpPr/>
          <p:nvPr/>
        </p:nvGrpSpPr>
        <p:grpSpPr>
          <a:xfrm>
            <a:off x="4922975" y="5459175"/>
            <a:ext cx="269113" cy="523047"/>
            <a:chOff x="7711976" y="5557650"/>
            <a:chExt cx="291641" cy="596539"/>
          </a:xfrm>
          <a:solidFill>
            <a:srgbClr val="330099"/>
          </a:solidFill>
        </p:grpSpPr>
        <p:sp>
          <p:nvSpPr>
            <p:cNvPr id="209" name="Freeform: Shape 208">
              <a:extLst>
                <a:ext uri="{FF2B5EF4-FFF2-40B4-BE49-F238E27FC236}">
                  <a16:creationId xmlns:a16="http://schemas.microsoft.com/office/drawing/2014/main" id="{05832582-2045-4EB6-8E81-BDB596858284}"/>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A97842BB-F650-49A9-87BB-50EC7855BD73}"/>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243" name="Graphic 83" descr="Man">
            <a:extLst>
              <a:ext uri="{FF2B5EF4-FFF2-40B4-BE49-F238E27FC236}">
                <a16:creationId xmlns:a16="http://schemas.microsoft.com/office/drawing/2014/main" id="{98D75FCE-4C1B-4A87-BE10-D53E817DB28A}"/>
              </a:ext>
            </a:extLst>
          </p:cNvPr>
          <p:cNvGrpSpPr/>
          <p:nvPr/>
        </p:nvGrpSpPr>
        <p:grpSpPr>
          <a:xfrm>
            <a:off x="7242446" y="5459178"/>
            <a:ext cx="269113" cy="523047"/>
            <a:chOff x="10031447" y="5557653"/>
            <a:chExt cx="291641" cy="596539"/>
          </a:xfrm>
          <a:solidFill>
            <a:srgbClr val="7C7C7C"/>
          </a:solidFill>
        </p:grpSpPr>
        <p:sp>
          <p:nvSpPr>
            <p:cNvPr id="245" name="Freeform: Shape 244">
              <a:extLst>
                <a:ext uri="{FF2B5EF4-FFF2-40B4-BE49-F238E27FC236}">
                  <a16:creationId xmlns:a16="http://schemas.microsoft.com/office/drawing/2014/main" id="{31A98F8A-5277-40D5-961E-E91760DED0BA}"/>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7F7FA5E1-308B-4C06-8D7A-1C87F151AC9B}"/>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51" name="Graphic 87" descr="Man">
            <a:extLst>
              <a:ext uri="{FF2B5EF4-FFF2-40B4-BE49-F238E27FC236}">
                <a16:creationId xmlns:a16="http://schemas.microsoft.com/office/drawing/2014/main" id="{E4CCFDDD-46EF-4F5B-9197-B06428129AF3}"/>
              </a:ext>
            </a:extLst>
          </p:cNvPr>
          <p:cNvGrpSpPr/>
          <p:nvPr/>
        </p:nvGrpSpPr>
        <p:grpSpPr>
          <a:xfrm>
            <a:off x="4576763" y="5459175"/>
            <a:ext cx="269113" cy="523047"/>
            <a:chOff x="7365764" y="5557650"/>
            <a:chExt cx="291641" cy="596539"/>
          </a:xfrm>
          <a:solidFill>
            <a:srgbClr val="330099"/>
          </a:solidFill>
        </p:grpSpPr>
        <p:sp>
          <p:nvSpPr>
            <p:cNvPr id="257" name="Freeform: Shape 256">
              <a:extLst>
                <a:ext uri="{FF2B5EF4-FFF2-40B4-BE49-F238E27FC236}">
                  <a16:creationId xmlns:a16="http://schemas.microsoft.com/office/drawing/2014/main" id="{A69D987A-B5FD-4AE0-8BF3-C2C3BDE49C16}"/>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DD28B1EE-C881-4843-B0E9-BF4001C4658D}"/>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7" name="Title 1">
            <a:extLst>
              <a:ext uri="{FF2B5EF4-FFF2-40B4-BE49-F238E27FC236}">
                <a16:creationId xmlns:a16="http://schemas.microsoft.com/office/drawing/2014/main" id="{B922BAF1-7BAF-4519-ADA6-F7D3C3AA7E43}"/>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sp>
        <p:nvSpPr>
          <p:cNvPr id="9" name="Title 1">
            <a:extLst>
              <a:ext uri="{FF2B5EF4-FFF2-40B4-BE49-F238E27FC236}">
                <a16:creationId xmlns:a16="http://schemas.microsoft.com/office/drawing/2014/main" id="{9D40FA22-7C1D-45D8-AC5C-4991FF65CC61}"/>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Free time, social media &amp; the internet and aspirations</a:t>
            </a:r>
          </a:p>
        </p:txBody>
      </p:sp>
      <p:pic>
        <p:nvPicPr>
          <p:cNvPr id="2" name="Picture 1" descr="A picture containing light, drawing&#10;&#10;Description automatically generated">
            <a:extLst>
              <a:ext uri="{FF2B5EF4-FFF2-40B4-BE49-F238E27FC236}">
                <a16:creationId xmlns:a16="http://schemas.microsoft.com/office/drawing/2014/main" id="{0C70666C-98D6-43B1-AEA3-52C81BB2D1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grpSp>
        <p:nvGrpSpPr>
          <p:cNvPr id="324" name="Graphic 85" descr="Man">
            <a:extLst>
              <a:ext uri="{FF2B5EF4-FFF2-40B4-BE49-F238E27FC236}">
                <a16:creationId xmlns:a16="http://schemas.microsoft.com/office/drawing/2014/main" id="{6D1CDC2E-7DBB-4969-A790-4381BC7B1C31}"/>
              </a:ext>
            </a:extLst>
          </p:cNvPr>
          <p:cNvGrpSpPr/>
          <p:nvPr/>
        </p:nvGrpSpPr>
        <p:grpSpPr>
          <a:xfrm>
            <a:off x="7560601" y="3188421"/>
            <a:ext cx="269113" cy="523047"/>
            <a:chOff x="10349602" y="5557654"/>
            <a:chExt cx="291641" cy="596539"/>
          </a:xfrm>
          <a:solidFill>
            <a:srgbClr val="7C7C7C"/>
          </a:solidFill>
        </p:grpSpPr>
        <p:sp>
          <p:nvSpPr>
            <p:cNvPr id="352" name="Freeform: Shape 351">
              <a:extLst>
                <a:ext uri="{FF2B5EF4-FFF2-40B4-BE49-F238E27FC236}">
                  <a16:creationId xmlns:a16="http://schemas.microsoft.com/office/drawing/2014/main" id="{70D0BD3F-ECB4-439D-A803-D350E38BB82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31BAD596-36D2-468D-B7F8-34A586925E3A}"/>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25" name="Graphic 69" descr="Man">
            <a:extLst>
              <a:ext uri="{FF2B5EF4-FFF2-40B4-BE49-F238E27FC236}">
                <a16:creationId xmlns:a16="http://schemas.microsoft.com/office/drawing/2014/main" id="{9084CFC9-EC3E-43F4-AC3C-CCA46440A481}"/>
              </a:ext>
            </a:extLst>
          </p:cNvPr>
          <p:cNvGrpSpPr/>
          <p:nvPr/>
        </p:nvGrpSpPr>
        <p:grpSpPr>
          <a:xfrm>
            <a:off x="4922975" y="3188417"/>
            <a:ext cx="269113" cy="523047"/>
            <a:chOff x="7711976" y="5557650"/>
            <a:chExt cx="291641" cy="596539"/>
          </a:xfrm>
          <a:solidFill>
            <a:srgbClr val="330099"/>
          </a:solidFill>
        </p:grpSpPr>
        <p:sp>
          <p:nvSpPr>
            <p:cNvPr id="350" name="Freeform: Shape 349">
              <a:extLst>
                <a:ext uri="{FF2B5EF4-FFF2-40B4-BE49-F238E27FC236}">
                  <a16:creationId xmlns:a16="http://schemas.microsoft.com/office/drawing/2014/main" id="{6BE13C28-5B66-4450-8FC0-866CE80A1741}"/>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E2FBC447-C514-4F28-92D3-44148950E445}"/>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326" name="Graphic 71" descr="Man">
            <a:extLst>
              <a:ext uri="{FF2B5EF4-FFF2-40B4-BE49-F238E27FC236}">
                <a16:creationId xmlns:a16="http://schemas.microsoft.com/office/drawing/2014/main" id="{AB33D181-47B3-4081-A476-C3092C44DAD1}"/>
              </a:ext>
            </a:extLst>
          </p:cNvPr>
          <p:cNvGrpSpPr/>
          <p:nvPr/>
        </p:nvGrpSpPr>
        <p:grpSpPr>
          <a:xfrm>
            <a:off x="5269187" y="3188418"/>
            <a:ext cx="269113" cy="523047"/>
            <a:chOff x="8058188" y="5557651"/>
            <a:chExt cx="291641" cy="596539"/>
          </a:xfrm>
          <a:solidFill>
            <a:srgbClr val="330099"/>
          </a:solidFill>
        </p:grpSpPr>
        <p:sp>
          <p:nvSpPr>
            <p:cNvPr id="348" name="Freeform: Shape 347">
              <a:extLst>
                <a:ext uri="{FF2B5EF4-FFF2-40B4-BE49-F238E27FC236}">
                  <a16:creationId xmlns:a16="http://schemas.microsoft.com/office/drawing/2014/main" id="{B2118BDB-15A9-4C72-88FE-61EB6DF5261A}"/>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4207E807-4F17-4499-9F1B-3B3B907A0271}"/>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7" name="Graphic 73" descr="Man">
            <a:extLst>
              <a:ext uri="{FF2B5EF4-FFF2-40B4-BE49-F238E27FC236}">
                <a16:creationId xmlns:a16="http://schemas.microsoft.com/office/drawing/2014/main" id="{4999E465-9D09-4F23-9315-66E1060C59E3}"/>
              </a:ext>
            </a:extLst>
          </p:cNvPr>
          <p:cNvGrpSpPr/>
          <p:nvPr/>
        </p:nvGrpSpPr>
        <p:grpSpPr>
          <a:xfrm>
            <a:off x="5615399" y="3188418"/>
            <a:ext cx="269113" cy="523047"/>
            <a:chOff x="8404400" y="5557651"/>
            <a:chExt cx="291641" cy="596539"/>
          </a:xfrm>
          <a:solidFill>
            <a:srgbClr val="330099"/>
          </a:solidFill>
        </p:grpSpPr>
        <p:sp>
          <p:nvSpPr>
            <p:cNvPr id="346" name="Freeform: Shape 345">
              <a:extLst>
                <a:ext uri="{FF2B5EF4-FFF2-40B4-BE49-F238E27FC236}">
                  <a16:creationId xmlns:a16="http://schemas.microsoft.com/office/drawing/2014/main" id="{70DAF04B-9D8F-4027-9A2F-C691ED05C701}"/>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A3F5BF3C-DD83-4D02-AB14-71DD337ECB4B}"/>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8" name="Graphic 75" descr="Man">
            <a:extLst>
              <a:ext uri="{FF2B5EF4-FFF2-40B4-BE49-F238E27FC236}">
                <a16:creationId xmlns:a16="http://schemas.microsoft.com/office/drawing/2014/main" id="{2F76B9D1-85D2-4690-ABC2-A063AEDB6567}"/>
              </a:ext>
            </a:extLst>
          </p:cNvPr>
          <p:cNvGrpSpPr/>
          <p:nvPr/>
        </p:nvGrpSpPr>
        <p:grpSpPr>
          <a:xfrm>
            <a:off x="5961611" y="3188419"/>
            <a:ext cx="269113" cy="523047"/>
            <a:chOff x="8750612" y="5557652"/>
            <a:chExt cx="291641" cy="596539"/>
          </a:xfrm>
          <a:solidFill>
            <a:srgbClr val="330099"/>
          </a:solidFill>
        </p:grpSpPr>
        <p:sp>
          <p:nvSpPr>
            <p:cNvPr id="344" name="Freeform: Shape 343">
              <a:extLst>
                <a:ext uri="{FF2B5EF4-FFF2-40B4-BE49-F238E27FC236}">
                  <a16:creationId xmlns:a16="http://schemas.microsoft.com/office/drawing/2014/main" id="{D51CC664-EEAF-42EA-A001-F5CC197B5A95}"/>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ADEC45C2-FE02-4225-91D4-4E3CEF92EEA2}"/>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29" name="Graphic 77" descr="Man">
            <a:extLst>
              <a:ext uri="{FF2B5EF4-FFF2-40B4-BE49-F238E27FC236}">
                <a16:creationId xmlns:a16="http://schemas.microsoft.com/office/drawing/2014/main" id="{B1265557-F0AF-431A-A1B7-4C852BC7581E}"/>
              </a:ext>
            </a:extLst>
          </p:cNvPr>
          <p:cNvGrpSpPr/>
          <p:nvPr/>
        </p:nvGrpSpPr>
        <p:grpSpPr>
          <a:xfrm>
            <a:off x="6283874" y="3188420"/>
            <a:ext cx="269113" cy="523047"/>
            <a:chOff x="9072875" y="5557653"/>
            <a:chExt cx="291641" cy="596539"/>
          </a:xfrm>
          <a:solidFill>
            <a:srgbClr val="330099"/>
          </a:solidFill>
        </p:grpSpPr>
        <p:sp>
          <p:nvSpPr>
            <p:cNvPr id="342" name="Freeform: Shape 341">
              <a:extLst>
                <a:ext uri="{FF2B5EF4-FFF2-40B4-BE49-F238E27FC236}">
                  <a16:creationId xmlns:a16="http://schemas.microsoft.com/office/drawing/2014/main" id="{B998469E-8157-4B6C-8ADC-F398B426D6C8}"/>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5A1ACEBF-CB85-4404-9A38-C3DE3ED6C93C}"/>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30" name="Graphic 79" descr="Man">
            <a:extLst>
              <a:ext uri="{FF2B5EF4-FFF2-40B4-BE49-F238E27FC236}">
                <a16:creationId xmlns:a16="http://schemas.microsoft.com/office/drawing/2014/main" id="{D8287587-979F-4819-97C9-61616AAC8799}"/>
              </a:ext>
            </a:extLst>
          </p:cNvPr>
          <p:cNvGrpSpPr/>
          <p:nvPr/>
        </p:nvGrpSpPr>
        <p:grpSpPr>
          <a:xfrm>
            <a:off x="6613400" y="3188417"/>
            <a:ext cx="269113" cy="523047"/>
            <a:chOff x="9393084" y="5557653"/>
            <a:chExt cx="291641" cy="596539"/>
          </a:xfrm>
          <a:solidFill>
            <a:srgbClr val="330099"/>
          </a:solidFill>
        </p:grpSpPr>
        <p:sp>
          <p:nvSpPr>
            <p:cNvPr id="340" name="Freeform: Shape 339">
              <a:extLst>
                <a:ext uri="{FF2B5EF4-FFF2-40B4-BE49-F238E27FC236}">
                  <a16:creationId xmlns:a16="http://schemas.microsoft.com/office/drawing/2014/main" id="{AE7365C7-DF58-4D18-A86E-34697BCFDB88}"/>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DB7EAA3D-AFFE-4A16-9426-AAF2F12D0BB4}"/>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33" name="Graphic 87" descr="Man">
            <a:extLst>
              <a:ext uri="{FF2B5EF4-FFF2-40B4-BE49-F238E27FC236}">
                <a16:creationId xmlns:a16="http://schemas.microsoft.com/office/drawing/2014/main" id="{B253DE41-7CA4-4F00-8B9D-F2A314DF325A}"/>
              </a:ext>
            </a:extLst>
          </p:cNvPr>
          <p:cNvGrpSpPr/>
          <p:nvPr/>
        </p:nvGrpSpPr>
        <p:grpSpPr>
          <a:xfrm>
            <a:off x="4576763" y="3188417"/>
            <a:ext cx="269113" cy="523047"/>
            <a:chOff x="7365764" y="5557650"/>
            <a:chExt cx="291641" cy="596539"/>
          </a:xfrm>
          <a:solidFill>
            <a:srgbClr val="330099"/>
          </a:solidFill>
        </p:grpSpPr>
        <p:sp>
          <p:nvSpPr>
            <p:cNvPr id="334" name="Freeform: Shape 333">
              <a:extLst>
                <a:ext uri="{FF2B5EF4-FFF2-40B4-BE49-F238E27FC236}">
                  <a16:creationId xmlns:a16="http://schemas.microsoft.com/office/drawing/2014/main" id="{B3E6136D-8EC5-4699-A666-6AEA4F8D8751}"/>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BBD7F419-F485-44DB-951E-001EC5831FE4}"/>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87" name="Graphic 79" descr="Man">
            <a:extLst>
              <a:ext uri="{FF2B5EF4-FFF2-40B4-BE49-F238E27FC236}">
                <a16:creationId xmlns:a16="http://schemas.microsoft.com/office/drawing/2014/main" id="{32C317A4-8EB6-4BF3-9D37-48CD21544969}"/>
              </a:ext>
            </a:extLst>
          </p:cNvPr>
          <p:cNvGrpSpPr/>
          <p:nvPr/>
        </p:nvGrpSpPr>
        <p:grpSpPr>
          <a:xfrm>
            <a:off x="6922237" y="3185853"/>
            <a:ext cx="269113" cy="523047"/>
            <a:chOff x="9393084" y="5557653"/>
            <a:chExt cx="291641" cy="596539"/>
          </a:xfrm>
          <a:solidFill>
            <a:srgbClr val="330099"/>
          </a:solidFill>
        </p:grpSpPr>
        <p:sp>
          <p:nvSpPr>
            <p:cNvPr id="192" name="Freeform: Shape 191">
              <a:extLst>
                <a:ext uri="{FF2B5EF4-FFF2-40B4-BE49-F238E27FC236}">
                  <a16:creationId xmlns:a16="http://schemas.microsoft.com/office/drawing/2014/main" id="{F04003F5-1FF5-47BD-BC5E-C38D78922609}"/>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E20D057B-C6E1-41B1-BD29-B5824389FB29}"/>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cxnSp>
        <p:nvCxnSpPr>
          <p:cNvPr id="175" name="Straight Connector 174">
            <a:extLst>
              <a:ext uri="{FF2B5EF4-FFF2-40B4-BE49-F238E27FC236}">
                <a16:creationId xmlns:a16="http://schemas.microsoft.com/office/drawing/2014/main" id="{C02B560C-74A5-466A-8469-569E2B5CEE51}"/>
              </a:ext>
            </a:extLst>
          </p:cNvPr>
          <p:cNvCxnSpPr>
            <a:cxnSpLocks/>
          </p:cNvCxnSpPr>
          <p:nvPr/>
        </p:nvCxnSpPr>
        <p:spPr>
          <a:xfrm>
            <a:off x="4228904" y="1561672"/>
            <a:ext cx="0" cy="461240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table, clock&#10;&#10;Description automatically generated">
            <a:extLst>
              <a:ext uri="{FF2B5EF4-FFF2-40B4-BE49-F238E27FC236}">
                <a16:creationId xmlns:a16="http://schemas.microsoft.com/office/drawing/2014/main" id="{50CAD69F-BB1F-4172-94B3-0E2AE6B81A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4302" y="4053531"/>
            <a:ext cx="1271900" cy="1271900"/>
          </a:xfrm>
          <a:prstGeom prst="rect">
            <a:avLst/>
          </a:prstGeom>
        </p:spPr>
      </p:pic>
      <p:grpSp>
        <p:nvGrpSpPr>
          <p:cNvPr id="186" name="Graphic 85" descr="Man">
            <a:extLst>
              <a:ext uri="{FF2B5EF4-FFF2-40B4-BE49-F238E27FC236}">
                <a16:creationId xmlns:a16="http://schemas.microsoft.com/office/drawing/2014/main" id="{C4E515C3-DE22-475D-9771-44E6EA869D0E}"/>
              </a:ext>
            </a:extLst>
          </p:cNvPr>
          <p:cNvGrpSpPr/>
          <p:nvPr/>
        </p:nvGrpSpPr>
        <p:grpSpPr>
          <a:xfrm>
            <a:off x="11456013" y="5449508"/>
            <a:ext cx="269113" cy="523047"/>
            <a:chOff x="10349602" y="5557654"/>
            <a:chExt cx="291641" cy="596539"/>
          </a:xfrm>
          <a:solidFill>
            <a:srgbClr val="7C7C7C"/>
          </a:solidFill>
        </p:grpSpPr>
        <p:sp>
          <p:nvSpPr>
            <p:cNvPr id="358" name="Freeform: Shape 357">
              <a:extLst>
                <a:ext uri="{FF2B5EF4-FFF2-40B4-BE49-F238E27FC236}">
                  <a16:creationId xmlns:a16="http://schemas.microsoft.com/office/drawing/2014/main" id="{41E56E34-E5A9-4CE0-83C4-F3874479262C}"/>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59" name="Freeform: Shape 358">
              <a:extLst>
                <a:ext uri="{FF2B5EF4-FFF2-40B4-BE49-F238E27FC236}">
                  <a16:creationId xmlns:a16="http://schemas.microsoft.com/office/drawing/2014/main" id="{D61EE718-DE4B-4672-9AA8-2183E312307B}"/>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197" name="Graphic 69" descr="Man">
            <a:extLst>
              <a:ext uri="{FF2B5EF4-FFF2-40B4-BE49-F238E27FC236}">
                <a16:creationId xmlns:a16="http://schemas.microsoft.com/office/drawing/2014/main" id="{22482994-5A7F-4894-8AD1-AB4B07FD53FD}"/>
              </a:ext>
            </a:extLst>
          </p:cNvPr>
          <p:cNvGrpSpPr/>
          <p:nvPr/>
        </p:nvGrpSpPr>
        <p:grpSpPr>
          <a:xfrm>
            <a:off x="8818387" y="5449504"/>
            <a:ext cx="269113" cy="523047"/>
            <a:chOff x="7711976" y="5557650"/>
            <a:chExt cx="291641" cy="596539"/>
          </a:xfrm>
          <a:solidFill>
            <a:srgbClr val="330099"/>
          </a:solidFill>
        </p:grpSpPr>
        <p:sp>
          <p:nvSpPr>
            <p:cNvPr id="356" name="Freeform: Shape 355">
              <a:extLst>
                <a:ext uri="{FF2B5EF4-FFF2-40B4-BE49-F238E27FC236}">
                  <a16:creationId xmlns:a16="http://schemas.microsoft.com/office/drawing/2014/main" id="{20B2E7B1-08BA-4144-BFDE-AD363BF2750F}"/>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57" name="Freeform: Shape 356">
              <a:extLst>
                <a:ext uri="{FF2B5EF4-FFF2-40B4-BE49-F238E27FC236}">
                  <a16:creationId xmlns:a16="http://schemas.microsoft.com/office/drawing/2014/main" id="{25FB17C7-2E4F-4F01-82BE-2EC191E590B0}"/>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198" name="Graphic 71" descr="Man">
            <a:extLst>
              <a:ext uri="{FF2B5EF4-FFF2-40B4-BE49-F238E27FC236}">
                <a16:creationId xmlns:a16="http://schemas.microsoft.com/office/drawing/2014/main" id="{D3B0431B-F8A6-4A70-AA30-11874202AE2D}"/>
              </a:ext>
            </a:extLst>
          </p:cNvPr>
          <p:cNvGrpSpPr/>
          <p:nvPr/>
        </p:nvGrpSpPr>
        <p:grpSpPr>
          <a:xfrm>
            <a:off x="9164599" y="5449505"/>
            <a:ext cx="269113" cy="523047"/>
            <a:chOff x="8058188" y="5557651"/>
            <a:chExt cx="291641" cy="596539"/>
          </a:xfrm>
          <a:solidFill>
            <a:srgbClr val="330099"/>
          </a:solidFill>
        </p:grpSpPr>
        <p:sp>
          <p:nvSpPr>
            <p:cNvPr id="354" name="Freeform: Shape 353">
              <a:extLst>
                <a:ext uri="{FF2B5EF4-FFF2-40B4-BE49-F238E27FC236}">
                  <a16:creationId xmlns:a16="http://schemas.microsoft.com/office/drawing/2014/main" id="{1C1034EC-DA98-4C7B-A7C7-A71686B0EAD7}"/>
                </a:ext>
              </a:extLst>
            </p:cNvPr>
            <p:cNvSpPr/>
            <p:nvPr/>
          </p:nvSpPr>
          <p:spPr>
            <a:xfrm>
              <a:off x="8150983"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55" name="Freeform: Shape 354">
              <a:extLst>
                <a:ext uri="{FF2B5EF4-FFF2-40B4-BE49-F238E27FC236}">
                  <a16:creationId xmlns:a16="http://schemas.microsoft.com/office/drawing/2014/main" id="{FBBC1ABE-41E7-447A-AD9E-25121E112389}"/>
                </a:ext>
              </a:extLst>
            </p:cNvPr>
            <p:cNvSpPr/>
            <p:nvPr/>
          </p:nvSpPr>
          <p:spPr>
            <a:xfrm>
              <a:off x="8058188"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199" name="Graphic 73" descr="Man">
            <a:extLst>
              <a:ext uri="{FF2B5EF4-FFF2-40B4-BE49-F238E27FC236}">
                <a16:creationId xmlns:a16="http://schemas.microsoft.com/office/drawing/2014/main" id="{30C17FEF-0F17-4AFF-BB1F-D3574DC20D02}"/>
              </a:ext>
            </a:extLst>
          </p:cNvPr>
          <p:cNvGrpSpPr/>
          <p:nvPr/>
        </p:nvGrpSpPr>
        <p:grpSpPr>
          <a:xfrm>
            <a:off x="9510811" y="5449505"/>
            <a:ext cx="269113" cy="523047"/>
            <a:chOff x="8404400" y="5557651"/>
            <a:chExt cx="291641" cy="596539"/>
          </a:xfrm>
          <a:solidFill>
            <a:srgbClr val="330099"/>
          </a:solidFill>
        </p:grpSpPr>
        <p:sp>
          <p:nvSpPr>
            <p:cNvPr id="338" name="Freeform: Shape 337">
              <a:extLst>
                <a:ext uri="{FF2B5EF4-FFF2-40B4-BE49-F238E27FC236}">
                  <a16:creationId xmlns:a16="http://schemas.microsoft.com/office/drawing/2014/main" id="{852D1A44-B589-4243-9049-C5169E118C59}"/>
                </a:ext>
              </a:extLst>
            </p:cNvPr>
            <p:cNvSpPr/>
            <p:nvPr/>
          </p:nvSpPr>
          <p:spPr>
            <a:xfrm>
              <a:off x="8497195" y="5557651"/>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F44C598D-4201-4150-B348-C616CB20A0D6}"/>
                </a:ext>
              </a:extLst>
            </p:cNvPr>
            <p:cNvSpPr/>
            <p:nvPr/>
          </p:nvSpPr>
          <p:spPr>
            <a:xfrm>
              <a:off x="8404400" y="5676959"/>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00" name="Graphic 75" descr="Man">
            <a:extLst>
              <a:ext uri="{FF2B5EF4-FFF2-40B4-BE49-F238E27FC236}">
                <a16:creationId xmlns:a16="http://schemas.microsoft.com/office/drawing/2014/main" id="{66945DD4-5873-4D91-A3BB-E46F12498AC3}"/>
              </a:ext>
            </a:extLst>
          </p:cNvPr>
          <p:cNvGrpSpPr/>
          <p:nvPr/>
        </p:nvGrpSpPr>
        <p:grpSpPr>
          <a:xfrm>
            <a:off x="9857023" y="5449506"/>
            <a:ext cx="269113" cy="523047"/>
            <a:chOff x="8750612" y="5557652"/>
            <a:chExt cx="291641" cy="596539"/>
          </a:xfrm>
          <a:solidFill>
            <a:srgbClr val="330099"/>
          </a:solidFill>
        </p:grpSpPr>
        <p:sp>
          <p:nvSpPr>
            <p:cNvPr id="336" name="Freeform: Shape 335">
              <a:extLst>
                <a:ext uri="{FF2B5EF4-FFF2-40B4-BE49-F238E27FC236}">
                  <a16:creationId xmlns:a16="http://schemas.microsoft.com/office/drawing/2014/main" id="{097BD491-62E2-49AC-93EF-6724AE428E96}"/>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A208AF76-FB0D-4641-9931-A2CDD1545B2E}"/>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203" name="Graphic 81" descr="Man">
            <a:extLst>
              <a:ext uri="{FF2B5EF4-FFF2-40B4-BE49-F238E27FC236}">
                <a16:creationId xmlns:a16="http://schemas.microsoft.com/office/drawing/2014/main" id="{B1F34C85-8C14-44E2-B60B-886F23239EB5}"/>
              </a:ext>
            </a:extLst>
          </p:cNvPr>
          <p:cNvGrpSpPr/>
          <p:nvPr/>
        </p:nvGrpSpPr>
        <p:grpSpPr>
          <a:xfrm>
            <a:off x="10819703" y="5449507"/>
            <a:ext cx="269113" cy="523047"/>
            <a:chOff x="9713292" y="5557653"/>
            <a:chExt cx="291641" cy="596539"/>
          </a:xfrm>
          <a:solidFill>
            <a:schemeClr val="accent3">
              <a:lumMod val="75000"/>
            </a:schemeClr>
          </a:solidFill>
        </p:grpSpPr>
        <p:sp>
          <p:nvSpPr>
            <p:cNvPr id="284" name="Freeform: Shape 283">
              <a:extLst>
                <a:ext uri="{FF2B5EF4-FFF2-40B4-BE49-F238E27FC236}">
                  <a16:creationId xmlns:a16="http://schemas.microsoft.com/office/drawing/2014/main" id="{82A36717-5A53-4534-AAA7-5A186FF149CA}"/>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83AA1DE7-7B72-47FE-93DE-3FF2898713BB}"/>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204" name="Graphic 83" descr="Man">
            <a:extLst>
              <a:ext uri="{FF2B5EF4-FFF2-40B4-BE49-F238E27FC236}">
                <a16:creationId xmlns:a16="http://schemas.microsoft.com/office/drawing/2014/main" id="{790C821C-EC48-4D0A-89D4-25BFE8D20936}"/>
              </a:ext>
            </a:extLst>
          </p:cNvPr>
          <p:cNvGrpSpPr/>
          <p:nvPr/>
        </p:nvGrpSpPr>
        <p:grpSpPr>
          <a:xfrm>
            <a:off x="11137858" y="5449507"/>
            <a:ext cx="269113" cy="523047"/>
            <a:chOff x="10031447" y="5557653"/>
            <a:chExt cx="291641" cy="596539"/>
          </a:xfrm>
          <a:solidFill>
            <a:srgbClr val="7C7C7C"/>
          </a:solidFill>
        </p:grpSpPr>
        <p:sp>
          <p:nvSpPr>
            <p:cNvPr id="261" name="Freeform: Shape 260">
              <a:extLst>
                <a:ext uri="{FF2B5EF4-FFF2-40B4-BE49-F238E27FC236}">
                  <a16:creationId xmlns:a16="http://schemas.microsoft.com/office/drawing/2014/main" id="{AA07CAF7-6AAD-49F4-842C-14CA3F651CE0}"/>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8D561082-FDCF-4B36-9D9B-4BF5D81E892D}"/>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231" name="Graphic 87" descr="Man">
            <a:extLst>
              <a:ext uri="{FF2B5EF4-FFF2-40B4-BE49-F238E27FC236}">
                <a16:creationId xmlns:a16="http://schemas.microsoft.com/office/drawing/2014/main" id="{0FE11ADF-3C94-4520-BE44-03A790369C31}"/>
              </a:ext>
            </a:extLst>
          </p:cNvPr>
          <p:cNvGrpSpPr/>
          <p:nvPr/>
        </p:nvGrpSpPr>
        <p:grpSpPr>
          <a:xfrm>
            <a:off x="8472175" y="5449504"/>
            <a:ext cx="269113" cy="523047"/>
            <a:chOff x="7365764" y="5557650"/>
            <a:chExt cx="291641" cy="596539"/>
          </a:xfrm>
          <a:solidFill>
            <a:srgbClr val="330099"/>
          </a:solidFill>
        </p:grpSpPr>
        <p:sp>
          <p:nvSpPr>
            <p:cNvPr id="239" name="Freeform: Shape 238">
              <a:extLst>
                <a:ext uri="{FF2B5EF4-FFF2-40B4-BE49-F238E27FC236}">
                  <a16:creationId xmlns:a16="http://schemas.microsoft.com/office/drawing/2014/main" id="{389533ED-0705-4FDE-B45A-AB990617DE2D}"/>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A49C1CF7-DCE6-4EBC-934C-34B457655363}"/>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sp>
        <p:nvSpPr>
          <p:cNvPr id="19" name="TextBox 18">
            <a:extLst>
              <a:ext uri="{FF2B5EF4-FFF2-40B4-BE49-F238E27FC236}">
                <a16:creationId xmlns:a16="http://schemas.microsoft.com/office/drawing/2014/main" id="{CA55CA68-522E-4E51-BA34-E3BC91F9D219}"/>
              </a:ext>
            </a:extLst>
          </p:cNvPr>
          <p:cNvSpPr txBox="1"/>
          <p:nvPr/>
        </p:nvSpPr>
        <p:spPr>
          <a:xfrm>
            <a:off x="9684759" y="3957051"/>
            <a:ext cx="2492112" cy="1323439"/>
          </a:xfrm>
          <a:prstGeom prst="rect">
            <a:avLst/>
          </a:prstGeom>
          <a:noFill/>
        </p:spPr>
        <p:txBody>
          <a:bodyPr wrap="square" rtlCol="0">
            <a:spAutoFit/>
          </a:bodyPr>
          <a:lstStyle/>
          <a:p>
            <a:r>
              <a:rPr lang="en-GB" sz="2000" b="1" dirty="0">
                <a:solidFill>
                  <a:srgbClr val="330099"/>
                </a:solidFill>
                <a:latin typeface="Arial" panose="020B0604020202020204" pitchFamily="34" charset="0"/>
                <a:cs typeface="Arial" panose="020B0604020202020204" pitchFamily="34" charset="0"/>
              </a:rPr>
              <a:t>56%</a:t>
            </a:r>
            <a:r>
              <a:rPr lang="en-GB" sz="2000" dirty="0">
                <a:latin typeface="Arial" panose="020B0604020202020204" pitchFamily="34" charset="0"/>
                <a:cs typeface="Arial" panose="020B0604020202020204" pitchFamily="34" charset="0"/>
              </a:rPr>
              <a:t> want to go to college or university after they finish high school</a:t>
            </a:r>
          </a:p>
        </p:txBody>
      </p:sp>
      <p:grpSp>
        <p:nvGrpSpPr>
          <p:cNvPr id="360" name="Graphic 77" descr="Man">
            <a:extLst>
              <a:ext uri="{FF2B5EF4-FFF2-40B4-BE49-F238E27FC236}">
                <a16:creationId xmlns:a16="http://schemas.microsoft.com/office/drawing/2014/main" id="{6A8AFF79-6547-4A85-9C42-830588A4BC4D}"/>
              </a:ext>
            </a:extLst>
          </p:cNvPr>
          <p:cNvGrpSpPr/>
          <p:nvPr/>
        </p:nvGrpSpPr>
        <p:grpSpPr>
          <a:xfrm>
            <a:off x="1890586" y="3188587"/>
            <a:ext cx="291645" cy="534386"/>
            <a:chOff x="9072877" y="5557653"/>
            <a:chExt cx="291641" cy="596527"/>
          </a:xfrm>
          <a:gradFill>
            <a:gsLst>
              <a:gs pos="50000">
                <a:srgbClr val="330099"/>
              </a:gs>
              <a:gs pos="50000">
                <a:schemeClr val="bg1">
                  <a:lumMod val="50000"/>
                </a:schemeClr>
              </a:gs>
            </a:gsLst>
            <a:lin ang="16200000" scaled="0"/>
          </a:gradFill>
        </p:grpSpPr>
        <p:sp>
          <p:nvSpPr>
            <p:cNvPr id="361" name="Freeform: Shape 360">
              <a:extLst>
                <a:ext uri="{FF2B5EF4-FFF2-40B4-BE49-F238E27FC236}">
                  <a16:creationId xmlns:a16="http://schemas.microsoft.com/office/drawing/2014/main" id="{A2B5E211-2A86-4C98-9F79-3F821F11697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362" name="Freeform: Shape 361">
              <a:extLst>
                <a:ext uri="{FF2B5EF4-FFF2-40B4-BE49-F238E27FC236}">
                  <a16:creationId xmlns:a16="http://schemas.microsoft.com/office/drawing/2014/main" id="{58AEF092-E727-4D9B-9FA2-FCD106DF1AB9}"/>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363" name="Graphic 75" descr="Man">
            <a:extLst>
              <a:ext uri="{FF2B5EF4-FFF2-40B4-BE49-F238E27FC236}">
                <a16:creationId xmlns:a16="http://schemas.microsoft.com/office/drawing/2014/main" id="{7C2AC8CE-FE2F-41B1-8259-DFF90A2863C9}"/>
              </a:ext>
            </a:extLst>
          </p:cNvPr>
          <p:cNvGrpSpPr/>
          <p:nvPr/>
        </p:nvGrpSpPr>
        <p:grpSpPr>
          <a:xfrm>
            <a:off x="833314" y="5447283"/>
            <a:ext cx="269113" cy="523047"/>
            <a:chOff x="8750612" y="5557652"/>
            <a:chExt cx="291641" cy="596539"/>
          </a:xfrm>
          <a:solidFill>
            <a:schemeClr val="accent3">
              <a:lumMod val="75000"/>
            </a:schemeClr>
          </a:solidFill>
        </p:grpSpPr>
        <p:sp>
          <p:nvSpPr>
            <p:cNvPr id="364" name="Freeform: Shape 363">
              <a:extLst>
                <a:ext uri="{FF2B5EF4-FFF2-40B4-BE49-F238E27FC236}">
                  <a16:creationId xmlns:a16="http://schemas.microsoft.com/office/drawing/2014/main" id="{D7CAC3DB-9642-490E-A0A0-1E5DC3A1C04B}"/>
                </a:ext>
              </a:extLst>
            </p:cNvPr>
            <p:cNvSpPr/>
            <p:nvPr/>
          </p:nvSpPr>
          <p:spPr>
            <a:xfrm>
              <a:off x="8843407" y="5557652"/>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65" name="Freeform: Shape 364">
              <a:extLst>
                <a:ext uri="{FF2B5EF4-FFF2-40B4-BE49-F238E27FC236}">
                  <a16:creationId xmlns:a16="http://schemas.microsoft.com/office/drawing/2014/main" id="{B629FAA0-AF15-4641-BABE-F277AE90B7DB}"/>
                </a:ext>
              </a:extLst>
            </p:cNvPr>
            <p:cNvSpPr/>
            <p:nvPr/>
          </p:nvSpPr>
          <p:spPr>
            <a:xfrm>
              <a:off x="8750612" y="5676960"/>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66" name="Graphic 77" descr="Man">
            <a:extLst>
              <a:ext uri="{FF2B5EF4-FFF2-40B4-BE49-F238E27FC236}">
                <a16:creationId xmlns:a16="http://schemas.microsoft.com/office/drawing/2014/main" id="{6155BDEB-876D-4047-BD5F-364F5C49508F}"/>
              </a:ext>
            </a:extLst>
          </p:cNvPr>
          <p:cNvGrpSpPr/>
          <p:nvPr/>
        </p:nvGrpSpPr>
        <p:grpSpPr>
          <a:xfrm>
            <a:off x="1175340" y="5447283"/>
            <a:ext cx="269113" cy="523047"/>
            <a:chOff x="9072875" y="5557653"/>
            <a:chExt cx="291641" cy="596539"/>
          </a:xfrm>
          <a:solidFill>
            <a:schemeClr val="accent3">
              <a:lumMod val="75000"/>
            </a:schemeClr>
          </a:solidFill>
        </p:grpSpPr>
        <p:sp>
          <p:nvSpPr>
            <p:cNvPr id="367" name="Freeform: Shape 366">
              <a:extLst>
                <a:ext uri="{FF2B5EF4-FFF2-40B4-BE49-F238E27FC236}">
                  <a16:creationId xmlns:a16="http://schemas.microsoft.com/office/drawing/2014/main" id="{B47838ED-D27C-4A88-9DEB-027EE83E3293}"/>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10D2D0F2-81E5-4F17-B53C-7259838E7263}"/>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369" name="Graphic 79" descr="Man">
            <a:extLst>
              <a:ext uri="{FF2B5EF4-FFF2-40B4-BE49-F238E27FC236}">
                <a16:creationId xmlns:a16="http://schemas.microsoft.com/office/drawing/2014/main" id="{2CA70117-7E3F-45DC-AC00-091A776B1EE1}"/>
              </a:ext>
            </a:extLst>
          </p:cNvPr>
          <p:cNvGrpSpPr/>
          <p:nvPr/>
        </p:nvGrpSpPr>
        <p:grpSpPr>
          <a:xfrm>
            <a:off x="1504218" y="5447284"/>
            <a:ext cx="269113" cy="523047"/>
            <a:chOff x="9393084" y="5557653"/>
            <a:chExt cx="291641" cy="596539"/>
          </a:xfrm>
          <a:solidFill>
            <a:srgbClr val="7C7C7C"/>
          </a:solidFill>
        </p:grpSpPr>
        <p:sp>
          <p:nvSpPr>
            <p:cNvPr id="370" name="Freeform: Shape 369">
              <a:extLst>
                <a:ext uri="{FF2B5EF4-FFF2-40B4-BE49-F238E27FC236}">
                  <a16:creationId xmlns:a16="http://schemas.microsoft.com/office/drawing/2014/main" id="{867993E3-FD39-44E8-876B-E66D5D434BA6}"/>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5A1312E3-69D5-4B38-9DBA-5CB1C377F7E1}"/>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72" name="Graphic 85" descr="Man">
            <a:extLst>
              <a:ext uri="{FF2B5EF4-FFF2-40B4-BE49-F238E27FC236}">
                <a16:creationId xmlns:a16="http://schemas.microsoft.com/office/drawing/2014/main" id="{CE7F967D-395C-4BDA-A28E-C95FF743C4C7}"/>
              </a:ext>
            </a:extLst>
          </p:cNvPr>
          <p:cNvGrpSpPr/>
          <p:nvPr/>
        </p:nvGrpSpPr>
        <p:grpSpPr>
          <a:xfrm>
            <a:off x="6893994" y="5459175"/>
            <a:ext cx="269113" cy="523047"/>
            <a:chOff x="10349602" y="5557654"/>
            <a:chExt cx="291641" cy="596539"/>
          </a:xfrm>
          <a:solidFill>
            <a:srgbClr val="7C7C7C"/>
          </a:solidFill>
        </p:grpSpPr>
        <p:sp>
          <p:nvSpPr>
            <p:cNvPr id="373" name="Freeform: Shape 372">
              <a:extLst>
                <a:ext uri="{FF2B5EF4-FFF2-40B4-BE49-F238E27FC236}">
                  <a16:creationId xmlns:a16="http://schemas.microsoft.com/office/drawing/2014/main" id="{F1341087-667A-498A-9199-3724330D9A8A}"/>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BF74787A-CDA4-4237-B358-E4C1F9824442}"/>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75" name="Graphic 83" descr="Man">
            <a:extLst>
              <a:ext uri="{FF2B5EF4-FFF2-40B4-BE49-F238E27FC236}">
                <a16:creationId xmlns:a16="http://schemas.microsoft.com/office/drawing/2014/main" id="{1BADDD5C-E6C3-4D51-9CD4-9A72F5C62A44}"/>
              </a:ext>
            </a:extLst>
          </p:cNvPr>
          <p:cNvGrpSpPr/>
          <p:nvPr/>
        </p:nvGrpSpPr>
        <p:grpSpPr>
          <a:xfrm>
            <a:off x="6575839" y="5459174"/>
            <a:ext cx="269113" cy="523047"/>
            <a:chOff x="10031447" y="5557653"/>
            <a:chExt cx="291641" cy="596539"/>
          </a:xfrm>
          <a:solidFill>
            <a:srgbClr val="7C7C7C"/>
          </a:solidFill>
        </p:grpSpPr>
        <p:sp>
          <p:nvSpPr>
            <p:cNvPr id="376" name="Freeform: Shape 375">
              <a:extLst>
                <a:ext uri="{FF2B5EF4-FFF2-40B4-BE49-F238E27FC236}">
                  <a16:creationId xmlns:a16="http://schemas.microsoft.com/office/drawing/2014/main" id="{C8AA7DBF-5594-418B-AA2E-053F28523E9E}"/>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41C79DFA-EDE4-4CD2-9215-47ED019382CC}"/>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78" name="Graphic 85" descr="Man">
            <a:extLst>
              <a:ext uri="{FF2B5EF4-FFF2-40B4-BE49-F238E27FC236}">
                <a16:creationId xmlns:a16="http://schemas.microsoft.com/office/drawing/2014/main" id="{3BBA2771-E130-4F3B-8F8B-7D992A87B4AA}"/>
              </a:ext>
            </a:extLst>
          </p:cNvPr>
          <p:cNvGrpSpPr/>
          <p:nvPr/>
        </p:nvGrpSpPr>
        <p:grpSpPr>
          <a:xfrm>
            <a:off x="6237974" y="5447283"/>
            <a:ext cx="269113" cy="523047"/>
            <a:chOff x="10349602" y="5557654"/>
            <a:chExt cx="291641" cy="596539"/>
          </a:xfrm>
          <a:solidFill>
            <a:srgbClr val="7C7C7C"/>
          </a:solidFill>
        </p:grpSpPr>
        <p:sp>
          <p:nvSpPr>
            <p:cNvPr id="379" name="Freeform: Shape 378">
              <a:extLst>
                <a:ext uri="{FF2B5EF4-FFF2-40B4-BE49-F238E27FC236}">
                  <a16:creationId xmlns:a16="http://schemas.microsoft.com/office/drawing/2014/main" id="{467FC41C-18CB-4D3D-A1FD-046F89C979DC}"/>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39F57884-7E77-4F2D-BC27-53D53D5B7300}"/>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81" name="Graphic 83" descr="Man">
            <a:extLst>
              <a:ext uri="{FF2B5EF4-FFF2-40B4-BE49-F238E27FC236}">
                <a16:creationId xmlns:a16="http://schemas.microsoft.com/office/drawing/2014/main" id="{B4A1D71E-6302-420E-8936-CEDA6CE03A24}"/>
              </a:ext>
            </a:extLst>
          </p:cNvPr>
          <p:cNvGrpSpPr/>
          <p:nvPr/>
        </p:nvGrpSpPr>
        <p:grpSpPr>
          <a:xfrm>
            <a:off x="5919819" y="5447282"/>
            <a:ext cx="269113" cy="523047"/>
            <a:chOff x="10031447" y="5557653"/>
            <a:chExt cx="291641" cy="596539"/>
          </a:xfrm>
          <a:solidFill>
            <a:srgbClr val="7C7C7C"/>
          </a:solidFill>
        </p:grpSpPr>
        <p:sp>
          <p:nvSpPr>
            <p:cNvPr id="382" name="Freeform: Shape 381">
              <a:extLst>
                <a:ext uri="{FF2B5EF4-FFF2-40B4-BE49-F238E27FC236}">
                  <a16:creationId xmlns:a16="http://schemas.microsoft.com/office/drawing/2014/main" id="{71B67EBF-90AD-4F05-A31A-9A8700637181}"/>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EB76A5D5-2412-4D42-9B81-93786DE4233E}"/>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84" name="Graphic 85" descr="Man">
            <a:extLst>
              <a:ext uri="{FF2B5EF4-FFF2-40B4-BE49-F238E27FC236}">
                <a16:creationId xmlns:a16="http://schemas.microsoft.com/office/drawing/2014/main" id="{6CE87F5C-BC87-420E-B450-96A637CD1F32}"/>
              </a:ext>
            </a:extLst>
          </p:cNvPr>
          <p:cNvGrpSpPr/>
          <p:nvPr/>
        </p:nvGrpSpPr>
        <p:grpSpPr>
          <a:xfrm>
            <a:off x="5571367" y="5447279"/>
            <a:ext cx="269113" cy="523047"/>
            <a:chOff x="10349602" y="5557654"/>
            <a:chExt cx="291641" cy="596539"/>
          </a:xfrm>
          <a:solidFill>
            <a:srgbClr val="7C7C7C"/>
          </a:solidFill>
        </p:grpSpPr>
        <p:sp>
          <p:nvSpPr>
            <p:cNvPr id="385" name="Freeform: Shape 384">
              <a:extLst>
                <a:ext uri="{FF2B5EF4-FFF2-40B4-BE49-F238E27FC236}">
                  <a16:creationId xmlns:a16="http://schemas.microsoft.com/office/drawing/2014/main" id="{EBCF947B-C79E-4140-85C3-4C3D3EA8DE73}"/>
                </a:ext>
              </a:extLst>
            </p:cNvPr>
            <p:cNvSpPr/>
            <p:nvPr/>
          </p:nvSpPr>
          <p:spPr>
            <a:xfrm>
              <a:off x="10442397" y="5557654"/>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11A9DADF-BE27-4080-8478-BC901FDB9E2B}"/>
                </a:ext>
              </a:extLst>
            </p:cNvPr>
            <p:cNvSpPr/>
            <p:nvPr/>
          </p:nvSpPr>
          <p:spPr>
            <a:xfrm>
              <a:off x="10349602" y="5676962"/>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91" name="Graphic 83" descr="Man">
            <a:extLst>
              <a:ext uri="{FF2B5EF4-FFF2-40B4-BE49-F238E27FC236}">
                <a16:creationId xmlns:a16="http://schemas.microsoft.com/office/drawing/2014/main" id="{64C75877-1236-4968-B837-E41C246C55B7}"/>
              </a:ext>
            </a:extLst>
          </p:cNvPr>
          <p:cNvGrpSpPr/>
          <p:nvPr/>
        </p:nvGrpSpPr>
        <p:grpSpPr>
          <a:xfrm>
            <a:off x="5253212" y="5447278"/>
            <a:ext cx="269113" cy="523047"/>
            <a:chOff x="10031447" y="5557653"/>
            <a:chExt cx="291641" cy="596539"/>
          </a:xfrm>
          <a:solidFill>
            <a:srgbClr val="7C7C7C"/>
          </a:solidFill>
        </p:grpSpPr>
        <p:sp>
          <p:nvSpPr>
            <p:cNvPr id="392" name="Freeform: Shape 391">
              <a:extLst>
                <a:ext uri="{FF2B5EF4-FFF2-40B4-BE49-F238E27FC236}">
                  <a16:creationId xmlns:a16="http://schemas.microsoft.com/office/drawing/2014/main" id="{AF86FAC2-E7F4-4650-AC41-D184A4216CBF}"/>
                </a:ext>
              </a:extLst>
            </p:cNvPr>
            <p:cNvSpPr/>
            <p:nvPr/>
          </p:nvSpPr>
          <p:spPr>
            <a:xfrm>
              <a:off x="10124242"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7C7C7C"/>
            </a:solidFill>
            <a:ln w="6549" cap="flat">
              <a:solidFill>
                <a:srgbClr val="7C7C7C"/>
              </a:solidFill>
              <a:prstDash val="solid"/>
              <a:miter/>
            </a:ln>
          </p:spPr>
          <p:txBody>
            <a:bodyPr rtlCol="0" anchor="ctr"/>
            <a:lstStyle/>
            <a:p>
              <a:endParaRPr lang="en-GB"/>
            </a:p>
          </p:txBody>
        </p:sp>
        <p:sp>
          <p:nvSpPr>
            <p:cNvPr id="393" name="Freeform: Shape 392">
              <a:extLst>
                <a:ext uri="{FF2B5EF4-FFF2-40B4-BE49-F238E27FC236}">
                  <a16:creationId xmlns:a16="http://schemas.microsoft.com/office/drawing/2014/main" id="{E44BE202-97BC-4515-93F1-433212265F88}"/>
                </a:ext>
              </a:extLst>
            </p:cNvPr>
            <p:cNvSpPr/>
            <p:nvPr/>
          </p:nvSpPr>
          <p:spPr>
            <a:xfrm>
              <a:off x="10031447"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7C7C7C"/>
            </a:solidFill>
            <a:ln w="6549" cap="flat">
              <a:solidFill>
                <a:srgbClr val="7C7C7C"/>
              </a:solidFill>
              <a:prstDash val="solid"/>
              <a:miter/>
            </a:ln>
          </p:spPr>
          <p:txBody>
            <a:bodyPr rtlCol="0" anchor="ctr"/>
            <a:lstStyle/>
            <a:p>
              <a:endParaRPr lang="en-GB"/>
            </a:p>
          </p:txBody>
        </p:sp>
      </p:grpSp>
      <p:grpSp>
        <p:nvGrpSpPr>
          <p:cNvPr id="394" name="Graphic 79" descr="Man">
            <a:extLst>
              <a:ext uri="{FF2B5EF4-FFF2-40B4-BE49-F238E27FC236}">
                <a16:creationId xmlns:a16="http://schemas.microsoft.com/office/drawing/2014/main" id="{E0039274-14EA-4C6B-9377-BCB6F234F680}"/>
              </a:ext>
            </a:extLst>
          </p:cNvPr>
          <p:cNvGrpSpPr/>
          <p:nvPr/>
        </p:nvGrpSpPr>
        <p:grpSpPr>
          <a:xfrm>
            <a:off x="7246866" y="3185853"/>
            <a:ext cx="269113" cy="523047"/>
            <a:chOff x="9393084" y="5557653"/>
            <a:chExt cx="291641" cy="596539"/>
          </a:xfrm>
          <a:solidFill>
            <a:srgbClr val="330099"/>
          </a:solidFill>
        </p:grpSpPr>
        <p:sp>
          <p:nvSpPr>
            <p:cNvPr id="395" name="Freeform: Shape 394">
              <a:extLst>
                <a:ext uri="{FF2B5EF4-FFF2-40B4-BE49-F238E27FC236}">
                  <a16:creationId xmlns:a16="http://schemas.microsoft.com/office/drawing/2014/main" id="{998BD890-186F-457C-9E7D-62FE4FA0B5AA}"/>
                </a:ext>
              </a:extLst>
            </p:cNvPr>
            <p:cNvSpPr/>
            <p:nvPr/>
          </p:nvSpPr>
          <p:spPr>
            <a:xfrm>
              <a:off x="9485879"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rgbClr val="330099"/>
              </a:solid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9F197D3A-ACB0-4374-9C91-6B777E8243B8}"/>
                </a:ext>
              </a:extLst>
            </p:cNvPr>
            <p:cNvSpPr/>
            <p:nvPr/>
          </p:nvSpPr>
          <p:spPr>
            <a:xfrm>
              <a:off x="9393084"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rgbClr val="330099"/>
              </a:solidFill>
              <a:prstDash val="solid"/>
              <a:miter/>
            </a:ln>
          </p:spPr>
          <p:txBody>
            <a:bodyPr rtlCol="0" anchor="ctr"/>
            <a:lstStyle/>
            <a:p>
              <a:endParaRPr lang="en-GB"/>
            </a:p>
          </p:txBody>
        </p:sp>
      </p:grpSp>
      <p:grpSp>
        <p:nvGrpSpPr>
          <p:cNvPr id="397" name="Graphic 69" descr="Man">
            <a:extLst>
              <a:ext uri="{FF2B5EF4-FFF2-40B4-BE49-F238E27FC236}">
                <a16:creationId xmlns:a16="http://schemas.microsoft.com/office/drawing/2014/main" id="{EF21F94E-963C-4BC4-A46D-0440D22B9D8D}"/>
              </a:ext>
            </a:extLst>
          </p:cNvPr>
          <p:cNvGrpSpPr/>
          <p:nvPr/>
        </p:nvGrpSpPr>
        <p:grpSpPr>
          <a:xfrm>
            <a:off x="10181774" y="3194259"/>
            <a:ext cx="269113" cy="523047"/>
            <a:chOff x="7711976" y="5557650"/>
            <a:chExt cx="291641" cy="596539"/>
          </a:xfrm>
          <a:solidFill>
            <a:srgbClr val="330099"/>
          </a:solidFill>
        </p:grpSpPr>
        <p:sp>
          <p:nvSpPr>
            <p:cNvPr id="398" name="Freeform: Shape 397">
              <a:extLst>
                <a:ext uri="{FF2B5EF4-FFF2-40B4-BE49-F238E27FC236}">
                  <a16:creationId xmlns:a16="http://schemas.microsoft.com/office/drawing/2014/main" id="{03C27FA3-E958-42F2-A185-41833AA29807}"/>
                </a:ext>
              </a:extLst>
            </p:cNvPr>
            <p:cNvSpPr/>
            <p:nvPr/>
          </p:nvSpPr>
          <p:spPr>
            <a:xfrm>
              <a:off x="7804771"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49151CCB-27E7-4E6B-BF7C-CA589E706E19}"/>
                </a:ext>
              </a:extLst>
            </p:cNvPr>
            <p:cNvSpPr/>
            <p:nvPr/>
          </p:nvSpPr>
          <p:spPr>
            <a:xfrm>
              <a:off x="7711976"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00" name="Graphic 87" descr="Man">
            <a:extLst>
              <a:ext uri="{FF2B5EF4-FFF2-40B4-BE49-F238E27FC236}">
                <a16:creationId xmlns:a16="http://schemas.microsoft.com/office/drawing/2014/main" id="{52060093-AA28-44CD-B089-AC462E09F652}"/>
              </a:ext>
            </a:extLst>
          </p:cNvPr>
          <p:cNvGrpSpPr/>
          <p:nvPr/>
        </p:nvGrpSpPr>
        <p:grpSpPr>
          <a:xfrm>
            <a:off x="9835562" y="3194259"/>
            <a:ext cx="269113" cy="523047"/>
            <a:chOff x="7365764" y="5557650"/>
            <a:chExt cx="291641" cy="596539"/>
          </a:xfrm>
          <a:solidFill>
            <a:srgbClr val="330099"/>
          </a:solidFill>
        </p:grpSpPr>
        <p:sp>
          <p:nvSpPr>
            <p:cNvPr id="401" name="Freeform: Shape 400">
              <a:extLst>
                <a:ext uri="{FF2B5EF4-FFF2-40B4-BE49-F238E27FC236}">
                  <a16:creationId xmlns:a16="http://schemas.microsoft.com/office/drawing/2014/main" id="{AFD10442-CCE9-49EB-AFC5-D6721C4EE077}"/>
                </a:ext>
              </a:extLst>
            </p:cNvPr>
            <p:cNvSpPr/>
            <p:nvPr/>
          </p:nvSpPr>
          <p:spPr>
            <a:xfrm>
              <a:off x="7458559" y="5557650"/>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solidFill>
              <a:srgbClr val="330099"/>
            </a:solidFill>
            <a:ln w="6549" cap="flat">
              <a:solidFill>
                <a:srgbClr val="330099"/>
              </a:solid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B275AD5F-A51A-42F6-8ED0-CED8940DB67F}"/>
                </a:ext>
              </a:extLst>
            </p:cNvPr>
            <p:cNvSpPr/>
            <p:nvPr/>
          </p:nvSpPr>
          <p:spPr>
            <a:xfrm>
              <a:off x="7365764" y="5676958"/>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solidFill>
              <a:srgbClr val="330099"/>
            </a:solidFill>
            <a:ln w="6549" cap="flat">
              <a:solidFill>
                <a:srgbClr val="330099"/>
              </a:solidFill>
              <a:prstDash val="solid"/>
              <a:miter/>
            </a:ln>
          </p:spPr>
          <p:txBody>
            <a:bodyPr rtlCol="0" anchor="ctr"/>
            <a:lstStyle/>
            <a:p>
              <a:endParaRPr lang="en-GB"/>
            </a:p>
          </p:txBody>
        </p:sp>
      </p:grpSp>
      <p:grpSp>
        <p:nvGrpSpPr>
          <p:cNvPr id="403" name="Graphic 77" descr="Man">
            <a:extLst>
              <a:ext uri="{FF2B5EF4-FFF2-40B4-BE49-F238E27FC236}">
                <a16:creationId xmlns:a16="http://schemas.microsoft.com/office/drawing/2014/main" id="{D26A76EA-A202-49CF-B1CE-B3C17B059794}"/>
              </a:ext>
            </a:extLst>
          </p:cNvPr>
          <p:cNvGrpSpPr/>
          <p:nvPr/>
        </p:nvGrpSpPr>
        <p:grpSpPr>
          <a:xfrm>
            <a:off x="10197376" y="5447835"/>
            <a:ext cx="291645" cy="534386"/>
            <a:chOff x="9072877" y="5557653"/>
            <a:chExt cx="291641" cy="596527"/>
          </a:xfrm>
          <a:gradFill>
            <a:gsLst>
              <a:gs pos="50000">
                <a:srgbClr val="330099"/>
              </a:gs>
              <a:gs pos="50000">
                <a:schemeClr val="bg1">
                  <a:lumMod val="50000"/>
                </a:schemeClr>
              </a:gs>
            </a:gsLst>
            <a:lin ang="16200000" scaled="0"/>
          </a:gradFill>
        </p:grpSpPr>
        <p:sp>
          <p:nvSpPr>
            <p:cNvPr id="404" name="Freeform: Shape 403">
              <a:extLst>
                <a:ext uri="{FF2B5EF4-FFF2-40B4-BE49-F238E27FC236}">
                  <a16:creationId xmlns:a16="http://schemas.microsoft.com/office/drawing/2014/main" id="{1485C077-1A07-40FD-A4A2-9FA23A7ECBED}"/>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405" name="Freeform: Shape 404">
              <a:extLst>
                <a:ext uri="{FF2B5EF4-FFF2-40B4-BE49-F238E27FC236}">
                  <a16:creationId xmlns:a16="http://schemas.microsoft.com/office/drawing/2014/main" id="{DBB3CAFF-9D6A-456F-A839-B47CF7E662E9}"/>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grpSp>
        <p:nvGrpSpPr>
          <p:cNvPr id="406" name="Graphic 81" descr="Man">
            <a:extLst>
              <a:ext uri="{FF2B5EF4-FFF2-40B4-BE49-F238E27FC236}">
                <a16:creationId xmlns:a16="http://schemas.microsoft.com/office/drawing/2014/main" id="{D563A9EF-1311-481F-A623-EE45CF8892DE}"/>
              </a:ext>
            </a:extLst>
          </p:cNvPr>
          <p:cNvGrpSpPr/>
          <p:nvPr/>
        </p:nvGrpSpPr>
        <p:grpSpPr>
          <a:xfrm>
            <a:off x="10515014" y="5447278"/>
            <a:ext cx="269113" cy="523047"/>
            <a:chOff x="9713292" y="5557653"/>
            <a:chExt cx="291641" cy="596539"/>
          </a:xfrm>
          <a:solidFill>
            <a:schemeClr val="accent3">
              <a:lumMod val="75000"/>
            </a:schemeClr>
          </a:solidFill>
        </p:grpSpPr>
        <p:sp>
          <p:nvSpPr>
            <p:cNvPr id="407" name="Freeform: Shape 406">
              <a:extLst>
                <a:ext uri="{FF2B5EF4-FFF2-40B4-BE49-F238E27FC236}">
                  <a16:creationId xmlns:a16="http://schemas.microsoft.com/office/drawing/2014/main" id="{5240E187-7803-4762-B6EA-023684F59519}"/>
                </a:ext>
              </a:extLst>
            </p:cNvPr>
            <p:cNvSpPr/>
            <p:nvPr/>
          </p:nvSpPr>
          <p:spPr>
            <a:xfrm>
              <a:off x="9806087"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solidFill>
                <a:schemeClr val="accent3">
                  <a:lumMod val="75000"/>
                </a:schemeClr>
              </a:solidFill>
              <a:prstDash val="solid"/>
              <a:miter/>
            </a:ln>
          </p:spPr>
          <p:txBody>
            <a:bodyPr rtlCol="0" anchor="ctr"/>
            <a:lstStyle/>
            <a:p>
              <a:endParaRPr lang="en-GB"/>
            </a:p>
          </p:txBody>
        </p:sp>
        <p:sp>
          <p:nvSpPr>
            <p:cNvPr id="408" name="Freeform: Shape 407">
              <a:extLst>
                <a:ext uri="{FF2B5EF4-FFF2-40B4-BE49-F238E27FC236}">
                  <a16:creationId xmlns:a16="http://schemas.microsoft.com/office/drawing/2014/main" id="{63325693-BF96-4625-987D-A6D96D592332}"/>
                </a:ext>
              </a:extLst>
            </p:cNvPr>
            <p:cNvSpPr/>
            <p:nvPr/>
          </p:nvSpPr>
          <p:spPr>
            <a:xfrm>
              <a:off x="9713292"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solidFill>
                <a:schemeClr val="accent3">
                  <a:lumMod val="75000"/>
                </a:schemeClr>
              </a:solidFill>
              <a:prstDash val="solid"/>
              <a:miter/>
            </a:ln>
          </p:spPr>
          <p:txBody>
            <a:bodyPr rtlCol="0" anchor="ctr"/>
            <a:lstStyle/>
            <a:p>
              <a:endParaRPr lang="en-GB"/>
            </a:p>
          </p:txBody>
        </p:sp>
      </p:grpSp>
      <p:grpSp>
        <p:nvGrpSpPr>
          <p:cNvPr id="409" name="Graphic 77" descr="Man">
            <a:extLst>
              <a:ext uri="{FF2B5EF4-FFF2-40B4-BE49-F238E27FC236}">
                <a16:creationId xmlns:a16="http://schemas.microsoft.com/office/drawing/2014/main" id="{43DEB184-8A26-4841-B2BD-4BC331983048}"/>
              </a:ext>
            </a:extLst>
          </p:cNvPr>
          <p:cNvGrpSpPr/>
          <p:nvPr/>
        </p:nvGrpSpPr>
        <p:grpSpPr>
          <a:xfrm>
            <a:off x="10491412" y="3189445"/>
            <a:ext cx="291645" cy="534386"/>
            <a:chOff x="9072877" y="5557653"/>
            <a:chExt cx="291641" cy="596527"/>
          </a:xfrm>
          <a:gradFill>
            <a:gsLst>
              <a:gs pos="50000">
                <a:srgbClr val="330099"/>
              </a:gs>
              <a:gs pos="50000">
                <a:schemeClr val="bg1">
                  <a:lumMod val="50000"/>
                </a:schemeClr>
              </a:gs>
            </a:gsLst>
            <a:lin ang="16200000" scaled="0"/>
          </a:gradFill>
        </p:grpSpPr>
        <p:sp>
          <p:nvSpPr>
            <p:cNvPr id="410" name="Freeform: Shape 409">
              <a:extLst>
                <a:ext uri="{FF2B5EF4-FFF2-40B4-BE49-F238E27FC236}">
                  <a16:creationId xmlns:a16="http://schemas.microsoft.com/office/drawing/2014/main" id="{C65CE213-E7BC-4251-944F-0575F4446D05}"/>
                </a:ext>
              </a:extLst>
            </p:cNvPr>
            <p:cNvSpPr/>
            <p:nvPr/>
          </p:nvSpPr>
          <p:spPr>
            <a:xfrm>
              <a:off x="9165670" y="5557653"/>
              <a:ext cx="106051" cy="106051"/>
            </a:xfrm>
            <a:custGeom>
              <a:avLst/>
              <a:gdLst>
                <a:gd name="connsiteX0" fmla="*/ 106052 w 106051"/>
                <a:gd name="connsiteY0" fmla="*/ 53026 h 106051"/>
                <a:gd name="connsiteX1" fmla="*/ 53026 w 106051"/>
                <a:gd name="connsiteY1" fmla="*/ 106052 h 106051"/>
                <a:gd name="connsiteX2" fmla="*/ 0 w 106051"/>
                <a:gd name="connsiteY2" fmla="*/ 53026 h 106051"/>
                <a:gd name="connsiteX3" fmla="*/ 53026 w 106051"/>
                <a:gd name="connsiteY3" fmla="*/ 0 h 106051"/>
                <a:gd name="connsiteX4" fmla="*/ 106052 w 106051"/>
                <a:gd name="connsiteY4" fmla="*/ 53026 h 10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 h="106051">
                  <a:moveTo>
                    <a:pt x="106052" y="53026"/>
                  </a:moveTo>
                  <a:cubicBezTo>
                    <a:pt x="106052" y="82311"/>
                    <a:pt x="82311" y="106052"/>
                    <a:pt x="53026" y="106052"/>
                  </a:cubicBezTo>
                  <a:cubicBezTo>
                    <a:pt x="23740" y="106052"/>
                    <a:pt x="0" y="82311"/>
                    <a:pt x="0" y="53026"/>
                  </a:cubicBezTo>
                  <a:cubicBezTo>
                    <a:pt x="0" y="23740"/>
                    <a:pt x="23740" y="0"/>
                    <a:pt x="53026" y="0"/>
                  </a:cubicBezTo>
                  <a:cubicBezTo>
                    <a:pt x="82311" y="0"/>
                    <a:pt x="106052" y="23740"/>
                    <a:pt x="106052" y="53026"/>
                  </a:cubicBezTo>
                  <a:close/>
                </a:path>
              </a:pathLst>
            </a:custGeom>
            <a:grpFill/>
            <a:ln w="6549" cap="flat">
              <a:noFill/>
              <a:prstDash val="solid"/>
              <a:miter/>
            </a:ln>
          </p:spPr>
          <p:txBody>
            <a:bodyPr rtlCol="0" anchor="ctr"/>
            <a:lstStyle/>
            <a:p>
              <a:endParaRPr lang="en-GB"/>
            </a:p>
          </p:txBody>
        </p:sp>
        <p:sp>
          <p:nvSpPr>
            <p:cNvPr id="411" name="Freeform: Shape 410">
              <a:extLst>
                <a:ext uri="{FF2B5EF4-FFF2-40B4-BE49-F238E27FC236}">
                  <a16:creationId xmlns:a16="http://schemas.microsoft.com/office/drawing/2014/main" id="{145DD022-7222-48A9-A339-A1B1B3984851}"/>
                </a:ext>
              </a:extLst>
            </p:cNvPr>
            <p:cNvSpPr/>
            <p:nvPr/>
          </p:nvSpPr>
          <p:spPr>
            <a:xfrm>
              <a:off x="9072875" y="5676961"/>
              <a:ext cx="291641" cy="477231"/>
            </a:xfrm>
            <a:custGeom>
              <a:avLst/>
              <a:gdLst>
                <a:gd name="connsiteX0" fmla="*/ 290316 w 291641"/>
                <a:gd name="connsiteY0" fmla="*/ 206800 h 477231"/>
                <a:gd name="connsiteX1" fmla="*/ 253198 w 291641"/>
                <a:gd name="connsiteY1" fmla="*/ 49049 h 477231"/>
                <a:gd name="connsiteX2" fmla="*/ 245244 w 291641"/>
                <a:gd name="connsiteY2" fmla="*/ 34467 h 477231"/>
                <a:gd name="connsiteX3" fmla="*/ 189567 w 291641"/>
                <a:gd name="connsiteY3" fmla="*/ 5303 h 477231"/>
                <a:gd name="connsiteX4" fmla="*/ 145821 w 291641"/>
                <a:gd name="connsiteY4" fmla="*/ 0 h 477231"/>
                <a:gd name="connsiteX5" fmla="*/ 102075 w 291641"/>
                <a:gd name="connsiteY5" fmla="*/ 6628 h 477231"/>
                <a:gd name="connsiteX6" fmla="*/ 46398 w 291641"/>
                <a:gd name="connsiteY6" fmla="*/ 35792 h 477231"/>
                <a:gd name="connsiteX7" fmla="*/ 38444 w 291641"/>
                <a:gd name="connsiteY7" fmla="*/ 50374 h 477231"/>
                <a:gd name="connsiteX8" fmla="*/ 1326 w 291641"/>
                <a:gd name="connsiteY8" fmla="*/ 208126 h 477231"/>
                <a:gd name="connsiteX9" fmla="*/ 0 w 291641"/>
                <a:gd name="connsiteY9" fmla="*/ 214754 h 477231"/>
                <a:gd name="connsiteX10" fmla="*/ 26513 w 291641"/>
                <a:gd name="connsiteY10" fmla="*/ 241267 h 477231"/>
                <a:gd name="connsiteX11" fmla="*/ 51700 w 291641"/>
                <a:gd name="connsiteY11" fmla="*/ 221383 h 477231"/>
                <a:gd name="connsiteX12" fmla="*/ 79539 w 291641"/>
                <a:gd name="connsiteY12" fmla="*/ 106052 h 477231"/>
                <a:gd name="connsiteX13" fmla="*/ 79539 w 291641"/>
                <a:gd name="connsiteY13" fmla="*/ 477232 h 477231"/>
                <a:gd name="connsiteX14" fmla="*/ 132564 w 291641"/>
                <a:gd name="connsiteY14" fmla="*/ 477232 h 477231"/>
                <a:gd name="connsiteX15" fmla="*/ 132564 w 291641"/>
                <a:gd name="connsiteY15" fmla="*/ 238616 h 477231"/>
                <a:gd name="connsiteX16" fmla="*/ 159077 w 291641"/>
                <a:gd name="connsiteY16" fmla="*/ 238616 h 477231"/>
                <a:gd name="connsiteX17" fmla="*/ 159077 w 291641"/>
                <a:gd name="connsiteY17" fmla="*/ 477232 h 477231"/>
                <a:gd name="connsiteX18" fmla="*/ 212103 w 291641"/>
                <a:gd name="connsiteY18" fmla="*/ 477232 h 477231"/>
                <a:gd name="connsiteX19" fmla="*/ 212103 w 291641"/>
                <a:gd name="connsiteY19" fmla="*/ 104726 h 477231"/>
                <a:gd name="connsiteX20" fmla="*/ 239942 w 291641"/>
                <a:gd name="connsiteY20" fmla="*/ 220057 h 477231"/>
                <a:gd name="connsiteX21" fmla="*/ 265129 w 291641"/>
                <a:gd name="connsiteY21" fmla="*/ 239942 h 477231"/>
                <a:gd name="connsiteX22" fmla="*/ 291642 w 291641"/>
                <a:gd name="connsiteY22" fmla="*/ 213429 h 477231"/>
                <a:gd name="connsiteX23" fmla="*/ 290316 w 291641"/>
                <a:gd name="connsiteY23" fmla="*/ 206800 h 4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641" h="477231">
                  <a:moveTo>
                    <a:pt x="290316" y="206800"/>
                  </a:moveTo>
                  <a:lnTo>
                    <a:pt x="253198" y="49049"/>
                  </a:lnTo>
                  <a:cubicBezTo>
                    <a:pt x="251872" y="43746"/>
                    <a:pt x="249221" y="38444"/>
                    <a:pt x="245244" y="34467"/>
                  </a:cubicBezTo>
                  <a:cubicBezTo>
                    <a:pt x="229336" y="21210"/>
                    <a:pt x="210777" y="11931"/>
                    <a:pt x="189567" y="5303"/>
                  </a:cubicBezTo>
                  <a:cubicBezTo>
                    <a:pt x="174985" y="2651"/>
                    <a:pt x="160403" y="0"/>
                    <a:pt x="145821" y="0"/>
                  </a:cubicBezTo>
                  <a:cubicBezTo>
                    <a:pt x="131239" y="0"/>
                    <a:pt x="116657" y="2651"/>
                    <a:pt x="102075" y="6628"/>
                  </a:cubicBezTo>
                  <a:cubicBezTo>
                    <a:pt x="80864" y="11931"/>
                    <a:pt x="62305" y="22536"/>
                    <a:pt x="46398" y="35792"/>
                  </a:cubicBezTo>
                  <a:cubicBezTo>
                    <a:pt x="42421" y="39769"/>
                    <a:pt x="39769" y="45072"/>
                    <a:pt x="38444" y="50374"/>
                  </a:cubicBezTo>
                  <a:lnTo>
                    <a:pt x="1326" y="208126"/>
                  </a:lnTo>
                  <a:cubicBezTo>
                    <a:pt x="1326" y="209452"/>
                    <a:pt x="0" y="212103"/>
                    <a:pt x="0" y="214754"/>
                  </a:cubicBezTo>
                  <a:cubicBezTo>
                    <a:pt x="0" y="229336"/>
                    <a:pt x="11931" y="241267"/>
                    <a:pt x="26513" y="241267"/>
                  </a:cubicBezTo>
                  <a:cubicBezTo>
                    <a:pt x="38444" y="241267"/>
                    <a:pt x="49049" y="231988"/>
                    <a:pt x="51700" y="221383"/>
                  </a:cubicBezTo>
                  <a:lnTo>
                    <a:pt x="79539" y="106052"/>
                  </a:lnTo>
                  <a:lnTo>
                    <a:pt x="79539" y="477232"/>
                  </a:lnTo>
                  <a:lnTo>
                    <a:pt x="132564" y="477232"/>
                  </a:lnTo>
                  <a:lnTo>
                    <a:pt x="132564" y="238616"/>
                  </a:lnTo>
                  <a:lnTo>
                    <a:pt x="159077" y="238616"/>
                  </a:lnTo>
                  <a:lnTo>
                    <a:pt x="159077" y="477232"/>
                  </a:lnTo>
                  <a:lnTo>
                    <a:pt x="212103" y="477232"/>
                  </a:lnTo>
                  <a:lnTo>
                    <a:pt x="212103" y="104726"/>
                  </a:lnTo>
                  <a:lnTo>
                    <a:pt x="239942" y="220057"/>
                  </a:lnTo>
                  <a:cubicBezTo>
                    <a:pt x="242593" y="230662"/>
                    <a:pt x="253198" y="239942"/>
                    <a:pt x="265129" y="239942"/>
                  </a:cubicBezTo>
                  <a:cubicBezTo>
                    <a:pt x="279711" y="239942"/>
                    <a:pt x="291642" y="228011"/>
                    <a:pt x="291642" y="213429"/>
                  </a:cubicBezTo>
                  <a:cubicBezTo>
                    <a:pt x="291642" y="210777"/>
                    <a:pt x="290316" y="208126"/>
                    <a:pt x="290316" y="206800"/>
                  </a:cubicBezTo>
                  <a:close/>
                </a:path>
              </a:pathLst>
            </a:custGeom>
            <a:grpFill/>
            <a:ln w="6549"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170870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9</a:t>
            </a:fld>
            <a:endParaRPr lang="en-GB" dirty="0"/>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104" name="Slide Number Placeholder 3">
            <a:extLst>
              <a:ext uri="{FF2B5EF4-FFF2-40B4-BE49-F238E27FC236}">
                <a16:creationId xmlns:a16="http://schemas.microsoft.com/office/drawing/2014/main" id="{3D2AF6EC-F1F3-4AFD-868A-3290B8E11DC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B65736-E7D2-48B3-BCE6-5F419FA2F65B}" type="slidenum">
              <a:rPr lang="en-GB" smtClean="0"/>
              <a:pPr/>
              <a:t>9</a:t>
            </a:fld>
            <a:endParaRPr lang="en-GB"/>
          </a:p>
        </p:txBody>
      </p:sp>
      <p:cxnSp>
        <p:nvCxnSpPr>
          <p:cNvPr id="106" name="Straight Connector 105">
            <a:extLst>
              <a:ext uri="{FF2B5EF4-FFF2-40B4-BE49-F238E27FC236}">
                <a16:creationId xmlns:a16="http://schemas.microsoft.com/office/drawing/2014/main" id="{F3FFEF3E-8D03-4FDA-AF0B-D9791629373F}"/>
              </a:ext>
            </a:extLst>
          </p:cNvPr>
          <p:cNvCxnSpPr>
            <a:cxnSpLocks/>
          </p:cNvCxnSpPr>
          <p:nvPr/>
        </p:nvCxnSpPr>
        <p:spPr>
          <a:xfrm>
            <a:off x="6006362" y="1646719"/>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CACBC52-1407-4B1E-B579-45CFFDB52509}"/>
              </a:ext>
            </a:extLst>
          </p:cNvPr>
          <p:cNvCxnSpPr>
            <a:cxnSpLocks/>
          </p:cNvCxnSpPr>
          <p:nvPr/>
        </p:nvCxnSpPr>
        <p:spPr>
          <a:xfrm>
            <a:off x="273578" y="382484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7DE26835-AFBE-4EDA-8ACF-2AA5A816B62F}"/>
              </a:ext>
            </a:extLst>
          </p:cNvPr>
          <p:cNvCxnSpPr>
            <a:cxnSpLocks/>
          </p:cNvCxnSpPr>
          <p:nvPr/>
        </p:nvCxnSpPr>
        <p:spPr>
          <a:xfrm>
            <a:off x="3076515" y="1646719"/>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5839EBA-5518-4525-9EAE-ADA8572CB472}"/>
              </a:ext>
            </a:extLst>
          </p:cNvPr>
          <p:cNvCxnSpPr>
            <a:cxnSpLocks/>
          </p:cNvCxnSpPr>
          <p:nvPr/>
        </p:nvCxnSpPr>
        <p:spPr>
          <a:xfrm>
            <a:off x="8943059" y="1646719"/>
            <a:ext cx="0" cy="217812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graphics, drawing&#10;&#10;Description automatically generated">
            <a:extLst>
              <a:ext uri="{FF2B5EF4-FFF2-40B4-BE49-F238E27FC236}">
                <a16:creationId xmlns:a16="http://schemas.microsoft.com/office/drawing/2014/main" id="{222D2D03-7960-4616-9BD7-7927AF2CC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13" y="2449496"/>
            <a:ext cx="1233963" cy="1233963"/>
          </a:xfrm>
          <a:prstGeom prst="rect">
            <a:avLst/>
          </a:prstGeom>
        </p:spPr>
      </p:pic>
      <p:pic>
        <p:nvPicPr>
          <p:cNvPr id="12" name="Picture 11" descr="A close up of a logo&#10;&#10;Description automatically generated">
            <a:extLst>
              <a:ext uri="{FF2B5EF4-FFF2-40B4-BE49-F238E27FC236}">
                <a16:creationId xmlns:a16="http://schemas.microsoft.com/office/drawing/2014/main" id="{9022A797-885E-4040-9847-60DB8AD30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8529" y="2530007"/>
            <a:ext cx="1098150" cy="1098150"/>
          </a:xfrm>
          <a:prstGeom prst="rect">
            <a:avLst/>
          </a:prstGeom>
        </p:spPr>
      </p:pic>
      <p:sp>
        <p:nvSpPr>
          <p:cNvPr id="2" name="TextBox 1">
            <a:extLst>
              <a:ext uri="{FF2B5EF4-FFF2-40B4-BE49-F238E27FC236}">
                <a16:creationId xmlns:a16="http://schemas.microsoft.com/office/drawing/2014/main" id="{67322722-D4C5-4028-B7AA-864246DD0BC8}"/>
              </a:ext>
            </a:extLst>
          </p:cNvPr>
          <p:cNvSpPr txBox="1"/>
          <p:nvPr/>
        </p:nvSpPr>
        <p:spPr>
          <a:xfrm>
            <a:off x="155550" y="1661074"/>
            <a:ext cx="2872372" cy="677108"/>
          </a:xfrm>
          <a:prstGeom prst="rect">
            <a:avLst/>
          </a:prstGeom>
          <a:noFill/>
        </p:spPr>
        <p:txBody>
          <a:bodyPr wrap="square" rtlCol="0">
            <a:spAutoFit/>
          </a:bodyPr>
          <a:lstStyle/>
          <a:p>
            <a:r>
              <a:rPr lang="en-GB" sz="1900" b="1" dirty="0">
                <a:latin typeface="Arial" panose="020B0604020202020204" pitchFamily="34" charset="0"/>
                <a:cs typeface="Arial" panose="020B0604020202020204" pitchFamily="34" charset="0"/>
              </a:rPr>
              <a:t>Eat fruit and vegetables most days</a:t>
            </a:r>
          </a:p>
        </p:txBody>
      </p:sp>
      <p:sp>
        <p:nvSpPr>
          <p:cNvPr id="3" name="TextBox 2">
            <a:extLst>
              <a:ext uri="{FF2B5EF4-FFF2-40B4-BE49-F238E27FC236}">
                <a16:creationId xmlns:a16="http://schemas.microsoft.com/office/drawing/2014/main" id="{2A2E137B-018E-470C-B503-5AEDFC8F1594}"/>
              </a:ext>
            </a:extLst>
          </p:cNvPr>
          <p:cNvSpPr txBox="1"/>
          <p:nvPr/>
        </p:nvSpPr>
        <p:spPr>
          <a:xfrm>
            <a:off x="3137789" y="1653093"/>
            <a:ext cx="2668370" cy="677108"/>
          </a:xfrm>
          <a:prstGeom prst="rect">
            <a:avLst/>
          </a:prstGeom>
          <a:noFill/>
        </p:spPr>
        <p:txBody>
          <a:bodyPr wrap="square" rtlCol="0">
            <a:spAutoFit/>
          </a:bodyPr>
          <a:lstStyle/>
          <a:p>
            <a:r>
              <a:rPr lang="en-GB" sz="1900" b="1" dirty="0">
                <a:latin typeface="Arial" panose="020B0604020202020204" pitchFamily="34" charset="0"/>
                <a:cs typeface="Arial" panose="020B0604020202020204" pitchFamily="34" charset="0"/>
              </a:rPr>
              <a:t>Drink fizzy drinks most days</a:t>
            </a:r>
          </a:p>
        </p:txBody>
      </p:sp>
      <p:sp>
        <p:nvSpPr>
          <p:cNvPr id="5" name="TextBox 4">
            <a:extLst>
              <a:ext uri="{FF2B5EF4-FFF2-40B4-BE49-F238E27FC236}">
                <a16:creationId xmlns:a16="http://schemas.microsoft.com/office/drawing/2014/main" id="{D169CB60-DF14-431D-875D-74234A537CB9}"/>
              </a:ext>
            </a:extLst>
          </p:cNvPr>
          <p:cNvSpPr txBox="1"/>
          <p:nvPr/>
        </p:nvSpPr>
        <p:spPr>
          <a:xfrm>
            <a:off x="6011847" y="1636017"/>
            <a:ext cx="2967689" cy="677108"/>
          </a:xfrm>
          <a:prstGeom prst="rect">
            <a:avLst/>
          </a:prstGeom>
          <a:noFill/>
        </p:spPr>
        <p:txBody>
          <a:bodyPr wrap="square" rtlCol="0">
            <a:spAutoFit/>
          </a:bodyPr>
          <a:lstStyle/>
          <a:p>
            <a:r>
              <a:rPr lang="en-GB" sz="1900" b="1" dirty="0">
                <a:latin typeface="Arial" panose="020B0604020202020204" pitchFamily="34" charset="0"/>
                <a:cs typeface="Arial" panose="020B0604020202020204" pitchFamily="34" charset="0"/>
              </a:rPr>
              <a:t>Brush teeth at least twice a day</a:t>
            </a:r>
          </a:p>
        </p:txBody>
      </p:sp>
      <p:sp>
        <p:nvSpPr>
          <p:cNvPr id="6" name="TextBox 5">
            <a:extLst>
              <a:ext uri="{FF2B5EF4-FFF2-40B4-BE49-F238E27FC236}">
                <a16:creationId xmlns:a16="http://schemas.microsoft.com/office/drawing/2014/main" id="{B51941B8-B06F-4221-8515-3D13B46062C6}"/>
              </a:ext>
            </a:extLst>
          </p:cNvPr>
          <p:cNvSpPr txBox="1"/>
          <p:nvPr/>
        </p:nvSpPr>
        <p:spPr>
          <a:xfrm>
            <a:off x="8979536" y="1636017"/>
            <a:ext cx="3026183" cy="384721"/>
          </a:xfrm>
          <a:prstGeom prst="rect">
            <a:avLst/>
          </a:prstGeom>
          <a:noFill/>
        </p:spPr>
        <p:txBody>
          <a:bodyPr wrap="square" rtlCol="0">
            <a:spAutoFit/>
          </a:bodyPr>
          <a:lstStyle/>
          <a:p>
            <a:r>
              <a:rPr lang="en-GB" sz="1900" b="1" dirty="0">
                <a:latin typeface="Arial" panose="020B0604020202020204" pitchFamily="34" charset="0"/>
                <a:cs typeface="Arial" panose="020B0604020202020204" pitchFamily="34" charset="0"/>
              </a:rPr>
              <a:t>Think diet is unhealthy</a:t>
            </a:r>
          </a:p>
        </p:txBody>
      </p:sp>
      <p:sp>
        <p:nvSpPr>
          <p:cNvPr id="7" name="TextBox 6">
            <a:extLst>
              <a:ext uri="{FF2B5EF4-FFF2-40B4-BE49-F238E27FC236}">
                <a16:creationId xmlns:a16="http://schemas.microsoft.com/office/drawing/2014/main" id="{F9558707-43CA-48DC-9B91-A6A81E0660AC}"/>
              </a:ext>
            </a:extLst>
          </p:cNvPr>
          <p:cNvSpPr txBox="1"/>
          <p:nvPr/>
        </p:nvSpPr>
        <p:spPr>
          <a:xfrm>
            <a:off x="152272" y="3910400"/>
            <a:ext cx="2668370" cy="677108"/>
          </a:xfrm>
          <a:prstGeom prst="rect">
            <a:avLst/>
          </a:prstGeom>
          <a:noFill/>
        </p:spPr>
        <p:txBody>
          <a:bodyPr wrap="square" rtlCol="0">
            <a:spAutoFit/>
          </a:bodyPr>
          <a:lstStyle/>
          <a:p>
            <a:r>
              <a:rPr lang="en-GB" sz="1900" b="1" dirty="0">
                <a:latin typeface="Arial" panose="020B0604020202020204" pitchFamily="34" charset="0"/>
                <a:cs typeface="Arial" panose="020B0604020202020204" pitchFamily="34" charset="0"/>
              </a:rPr>
              <a:t>Someone smokes in car</a:t>
            </a:r>
          </a:p>
        </p:txBody>
      </p:sp>
      <p:sp>
        <p:nvSpPr>
          <p:cNvPr id="9" name="TextBox 8">
            <a:extLst>
              <a:ext uri="{FF2B5EF4-FFF2-40B4-BE49-F238E27FC236}">
                <a16:creationId xmlns:a16="http://schemas.microsoft.com/office/drawing/2014/main" id="{3EB704CA-FEB6-4E7C-9473-A60CBE8E57C6}"/>
              </a:ext>
            </a:extLst>
          </p:cNvPr>
          <p:cNvSpPr txBox="1"/>
          <p:nvPr/>
        </p:nvSpPr>
        <p:spPr>
          <a:xfrm>
            <a:off x="3166797" y="3877757"/>
            <a:ext cx="2739463" cy="677108"/>
          </a:xfrm>
          <a:prstGeom prst="rect">
            <a:avLst/>
          </a:prstGeom>
          <a:noFill/>
        </p:spPr>
        <p:txBody>
          <a:bodyPr wrap="square" rtlCol="0">
            <a:spAutoFit/>
          </a:bodyPr>
          <a:lstStyle/>
          <a:p>
            <a:r>
              <a:rPr lang="en-GB" sz="1900" b="1" dirty="0">
                <a:latin typeface="Arial" panose="020B0604020202020204" pitchFamily="34" charset="0"/>
                <a:cs typeface="Arial" panose="020B0604020202020204" pitchFamily="34" charset="0"/>
              </a:rPr>
              <a:t>Worry about money ‘a lot’ or ‘quite a lot’</a:t>
            </a:r>
          </a:p>
        </p:txBody>
      </p:sp>
      <p:sp>
        <p:nvSpPr>
          <p:cNvPr id="14" name="TextBox 13">
            <a:extLst>
              <a:ext uri="{FF2B5EF4-FFF2-40B4-BE49-F238E27FC236}">
                <a16:creationId xmlns:a16="http://schemas.microsoft.com/office/drawing/2014/main" id="{D7C55DFB-F385-4BA6-89F0-CA18A6538E01}"/>
              </a:ext>
            </a:extLst>
          </p:cNvPr>
          <p:cNvSpPr txBox="1"/>
          <p:nvPr/>
        </p:nvSpPr>
        <p:spPr>
          <a:xfrm>
            <a:off x="6107543" y="3877021"/>
            <a:ext cx="4887269" cy="677108"/>
          </a:xfrm>
          <a:prstGeom prst="rect">
            <a:avLst/>
          </a:prstGeom>
          <a:noFill/>
        </p:spPr>
        <p:txBody>
          <a:bodyPr wrap="square" rtlCol="0">
            <a:spAutoFit/>
          </a:bodyPr>
          <a:lstStyle/>
          <a:p>
            <a:r>
              <a:rPr lang="en-GB" sz="1900" b="1" dirty="0">
                <a:latin typeface="Arial" panose="020B0604020202020204" pitchFamily="34" charset="0"/>
                <a:cs typeface="Arial" panose="020B0604020202020204" pitchFamily="34" charset="0"/>
              </a:rPr>
              <a:t>Worried about the way they look ‘a lot’ or ‘quite a lot’ </a:t>
            </a:r>
          </a:p>
        </p:txBody>
      </p:sp>
      <p:sp>
        <p:nvSpPr>
          <p:cNvPr id="15" name="TextBox 14">
            <a:extLst>
              <a:ext uri="{FF2B5EF4-FFF2-40B4-BE49-F238E27FC236}">
                <a16:creationId xmlns:a16="http://schemas.microsoft.com/office/drawing/2014/main" id="{E81C0D64-5055-4CFF-9711-5A0F9D451D4B}"/>
              </a:ext>
            </a:extLst>
          </p:cNvPr>
          <p:cNvSpPr txBox="1"/>
          <p:nvPr/>
        </p:nvSpPr>
        <p:spPr>
          <a:xfrm>
            <a:off x="1671192" y="2444530"/>
            <a:ext cx="1132655" cy="646331"/>
          </a:xfrm>
          <a:prstGeom prst="rect">
            <a:avLst/>
          </a:prstGeom>
          <a:noFill/>
        </p:spPr>
        <p:txBody>
          <a:bodyPr wrap="square" rtlCol="0">
            <a:spAutoFit/>
          </a:bodyPr>
          <a:lstStyle/>
          <a:p>
            <a:pPr algn="ctr"/>
            <a:r>
              <a:rPr lang="en-GB" sz="3600" b="1" dirty="0">
                <a:solidFill>
                  <a:srgbClr val="C00000"/>
                </a:solidFill>
                <a:latin typeface="Arial" panose="020B0604020202020204" pitchFamily="34" charset="0"/>
                <a:cs typeface="Arial" panose="020B0604020202020204" pitchFamily="34" charset="0"/>
              </a:rPr>
              <a:t>-2%</a:t>
            </a:r>
          </a:p>
        </p:txBody>
      </p:sp>
      <p:sp>
        <p:nvSpPr>
          <p:cNvPr id="16" name="TextBox 15">
            <a:extLst>
              <a:ext uri="{FF2B5EF4-FFF2-40B4-BE49-F238E27FC236}">
                <a16:creationId xmlns:a16="http://schemas.microsoft.com/office/drawing/2014/main" id="{EC1A93BA-88A5-46A9-8BA9-E7B0E37EAA43}"/>
              </a:ext>
            </a:extLst>
          </p:cNvPr>
          <p:cNvSpPr txBox="1"/>
          <p:nvPr/>
        </p:nvSpPr>
        <p:spPr>
          <a:xfrm>
            <a:off x="4623197" y="2444530"/>
            <a:ext cx="1098149" cy="646331"/>
          </a:xfrm>
          <a:prstGeom prst="rect">
            <a:avLst/>
          </a:prstGeom>
          <a:noFill/>
        </p:spPr>
        <p:txBody>
          <a:bodyPr wrap="square" rtlCol="0">
            <a:spAutoFit/>
          </a:bodyPr>
          <a:lstStyle/>
          <a:p>
            <a:pPr algn="ctr"/>
            <a:r>
              <a:rPr lang="en-GB" sz="3600" b="1" dirty="0">
                <a:solidFill>
                  <a:srgbClr val="00B050"/>
                </a:solidFill>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D331CDCD-0669-450C-9424-C9EC0B86C3DE}"/>
              </a:ext>
            </a:extLst>
          </p:cNvPr>
          <p:cNvSpPr txBox="1"/>
          <p:nvPr/>
        </p:nvSpPr>
        <p:spPr>
          <a:xfrm>
            <a:off x="7506220" y="2433455"/>
            <a:ext cx="1268163" cy="646331"/>
          </a:xfrm>
          <a:prstGeom prst="rect">
            <a:avLst/>
          </a:prstGeom>
          <a:noFill/>
        </p:spPr>
        <p:txBody>
          <a:bodyPr wrap="square" rtlCol="0">
            <a:spAutoFit/>
          </a:bodyPr>
          <a:lstStyle/>
          <a:p>
            <a:pPr algn="ctr"/>
            <a:r>
              <a:rPr lang="en-GB" sz="3600" b="1" dirty="0">
                <a:solidFill>
                  <a:srgbClr val="C00000"/>
                </a:solidFill>
                <a:latin typeface="Arial" panose="020B0604020202020204" pitchFamily="34" charset="0"/>
                <a:cs typeface="Arial" panose="020B0604020202020204" pitchFamily="34" charset="0"/>
              </a:rPr>
              <a:t>-1%</a:t>
            </a:r>
          </a:p>
        </p:txBody>
      </p:sp>
      <p:sp>
        <p:nvSpPr>
          <p:cNvPr id="18" name="TextBox 17">
            <a:extLst>
              <a:ext uri="{FF2B5EF4-FFF2-40B4-BE49-F238E27FC236}">
                <a16:creationId xmlns:a16="http://schemas.microsoft.com/office/drawing/2014/main" id="{77CBEAE3-78E5-4F21-9883-A6D1F1D9D571}"/>
              </a:ext>
            </a:extLst>
          </p:cNvPr>
          <p:cNvSpPr txBox="1"/>
          <p:nvPr/>
        </p:nvSpPr>
        <p:spPr>
          <a:xfrm>
            <a:off x="10528124" y="2422655"/>
            <a:ext cx="1222078" cy="646331"/>
          </a:xfrm>
          <a:prstGeom prst="rect">
            <a:avLst/>
          </a:prstGeom>
          <a:noFill/>
        </p:spPr>
        <p:txBody>
          <a:bodyPr wrap="square" rtlCol="0">
            <a:spAutoFit/>
          </a:bodyPr>
          <a:lstStyle/>
          <a:p>
            <a:pPr algn="ctr"/>
            <a:r>
              <a:rPr lang="en-GB" sz="3600" b="1" dirty="0">
                <a:solidFill>
                  <a:srgbClr val="C00000"/>
                </a:solidFill>
                <a:latin typeface="Arial" panose="020B0604020202020204" pitchFamily="34" charset="0"/>
                <a:cs typeface="Arial" panose="020B0604020202020204" pitchFamily="34" charset="0"/>
              </a:rPr>
              <a:t>+3%</a:t>
            </a:r>
          </a:p>
        </p:txBody>
      </p:sp>
      <p:sp>
        <p:nvSpPr>
          <p:cNvPr id="32" name="TextBox 31">
            <a:extLst>
              <a:ext uri="{FF2B5EF4-FFF2-40B4-BE49-F238E27FC236}">
                <a16:creationId xmlns:a16="http://schemas.microsoft.com/office/drawing/2014/main" id="{6650901E-2232-4FF9-8F3C-C316AE72D2BD}"/>
              </a:ext>
            </a:extLst>
          </p:cNvPr>
          <p:cNvSpPr txBox="1"/>
          <p:nvPr/>
        </p:nvSpPr>
        <p:spPr>
          <a:xfrm>
            <a:off x="1587855" y="4716126"/>
            <a:ext cx="1211672"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0%</a:t>
            </a:r>
          </a:p>
        </p:txBody>
      </p:sp>
      <p:sp>
        <p:nvSpPr>
          <p:cNvPr id="34" name="TextBox 33">
            <a:extLst>
              <a:ext uri="{FF2B5EF4-FFF2-40B4-BE49-F238E27FC236}">
                <a16:creationId xmlns:a16="http://schemas.microsoft.com/office/drawing/2014/main" id="{65BE59B9-3821-4B07-A631-3E6DCFCD1E34}"/>
              </a:ext>
            </a:extLst>
          </p:cNvPr>
          <p:cNvSpPr txBox="1"/>
          <p:nvPr/>
        </p:nvSpPr>
        <p:spPr>
          <a:xfrm>
            <a:off x="4587513" y="4729235"/>
            <a:ext cx="1145786" cy="646331"/>
          </a:xfrm>
          <a:prstGeom prst="rect">
            <a:avLst/>
          </a:prstGeom>
          <a:noFill/>
        </p:spPr>
        <p:txBody>
          <a:bodyPr wrap="square" rtlCol="0">
            <a:spAutoFit/>
          </a:bodyPr>
          <a:lstStyle/>
          <a:p>
            <a:pPr algn="ctr"/>
            <a:r>
              <a:rPr lang="en-GB" sz="3600" b="1" dirty="0">
                <a:solidFill>
                  <a:srgbClr val="C00000"/>
                </a:solidFill>
                <a:latin typeface="Arial" panose="020B0604020202020204" pitchFamily="34" charset="0"/>
                <a:cs typeface="Arial" panose="020B0604020202020204" pitchFamily="34" charset="0"/>
              </a:rPr>
              <a:t>+1%</a:t>
            </a:r>
          </a:p>
        </p:txBody>
      </p:sp>
      <p:sp>
        <p:nvSpPr>
          <p:cNvPr id="36" name="TextBox 35">
            <a:extLst>
              <a:ext uri="{FF2B5EF4-FFF2-40B4-BE49-F238E27FC236}">
                <a16:creationId xmlns:a16="http://schemas.microsoft.com/office/drawing/2014/main" id="{02EC8F41-3568-4496-94F4-0F76E55F7821}"/>
              </a:ext>
            </a:extLst>
          </p:cNvPr>
          <p:cNvSpPr txBox="1"/>
          <p:nvPr/>
        </p:nvSpPr>
        <p:spPr>
          <a:xfrm>
            <a:off x="7615687" y="4729235"/>
            <a:ext cx="1188119" cy="646331"/>
          </a:xfrm>
          <a:prstGeom prst="rect">
            <a:avLst/>
          </a:prstGeom>
          <a:noFill/>
        </p:spPr>
        <p:txBody>
          <a:bodyPr wrap="square" rtlCol="0">
            <a:spAutoFit/>
          </a:bodyPr>
          <a:lstStyle/>
          <a:p>
            <a:pPr algn="ctr"/>
            <a:r>
              <a:rPr lang="en-GB" sz="3600" b="1" dirty="0">
                <a:solidFill>
                  <a:srgbClr val="C00000"/>
                </a:solidFill>
                <a:latin typeface="Arial" panose="020B0604020202020204" pitchFamily="34" charset="0"/>
                <a:cs typeface="Arial" panose="020B0604020202020204" pitchFamily="34" charset="0"/>
              </a:rPr>
              <a:t>+5%</a:t>
            </a:r>
          </a:p>
        </p:txBody>
      </p:sp>
      <p:sp>
        <p:nvSpPr>
          <p:cNvPr id="38" name="TextBox 37">
            <a:extLst>
              <a:ext uri="{FF2B5EF4-FFF2-40B4-BE49-F238E27FC236}">
                <a16:creationId xmlns:a16="http://schemas.microsoft.com/office/drawing/2014/main" id="{086A55B8-332A-41A3-9DA2-52C356DC8500}"/>
              </a:ext>
            </a:extLst>
          </p:cNvPr>
          <p:cNvSpPr txBox="1"/>
          <p:nvPr/>
        </p:nvSpPr>
        <p:spPr>
          <a:xfrm>
            <a:off x="1412570" y="2985710"/>
            <a:ext cx="1697062"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2020: 61% 2016: 63%</a:t>
            </a:r>
          </a:p>
        </p:txBody>
      </p:sp>
      <p:sp>
        <p:nvSpPr>
          <p:cNvPr id="40" name="TextBox 39">
            <a:extLst>
              <a:ext uri="{FF2B5EF4-FFF2-40B4-BE49-F238E27FC236}">
                <a16:creationId xmlns:a16="http://schemas.microsoft.com/office/drawing/2014/main" id="{846027D1-B405-4791-98AF-E1F8DBF87CDB}"/>
              </a:ext>
            </a:extLst>
          </p:cNvPr>
          <p:cNvSpPr txBox="1"/>
          <p:nvPr/>
        </p:nvSpPr>
        <p:spPr>
          <a:xfrm>
            <a:off x="4540121" y="2972704"/>
            <a:ext cx="1330673"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2020: 17% 2016: 20%</a:t>
            </a:r>
          </a:p>
        </p:txBody>
      </p:sp>
      <p:sp>
        <p:nvSpPr>
          <p:cNvPr id="42" name="TextBox 41">
            <a:extLst>
              <a:ext uri="{FF2B5EF4-FFF2-40B4-BE49-F238E27FC236}">
                <a16:creationId xmlns:a16="http://schemas.microsoft.com/office/drawing/2014/main" id="{1DC94855-81D4-4219-97EC-F1373CB9133A}"/>
              </a:ext>
            </a:extLst>
          </p:cNvPr>
          <p:cNvSpPr txBox="1"/>
          <p:nvPr/>
        </p:nvSpPr>
        <p:spPr>
          <a:xfrm>
            <a:off x="7278062" y="2991341"/>
            <a:ext cx="1701474"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2020: 80%</a:t>
            </a:r>
          </a:p>
          <a:p>
            <a:pPr algn="ctr"/>
            <a:r>
              <a:rPr lang="en-GB" sz="1600" dirty="0">
                <a:latin typeface="Arial" panose="020B0604020202020204" pitchFamily="34" charset="0"/>
                <a:cs typeface="Arial" panose="020B0604020202020204" pitchFamily="34" charset="0"/>
              </a:rPr>
              <a:t>2016: 81%</a:t>
            </a:r>
          </a:p>
        </p:txBody>
      </p:sp>
      <p:sp>
        <p:nvSpPr>
          <p:cNvPr id="44" name="TextBox 43">
            <a:extLst>
              <a:ext uri="{FF2B5EF4-FFF2-40B4-BE49-F238E27FC236}">
                <a16:creationId xmlns:a16="http://schemas.microsoft.com/office/drawing/2014/main" id="{F10023D6-9169-4476-823D-40758A2AC866}"/>
              </a:ext>
            </a:extLst>
          </p:cNvPr>
          <p:cNvSpPr txBox="1"/>
          <p:nvPr/>
        </p:nvSpPr>
        <p:spPr>
          <a:xfrm>
            <a:off x="10564216" y="2972704"/>
            <a:ext cx="1271194"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2020: 13%</a:t>
            </a:r>
          </a:p>
          <a:p>
            <a:pPr algn="ctr"/>
            <a:r>
              <a:rPr lang="en-GB" sz="1600" dirty="0">
                <a:latin typeface="Arial" panose="020B0604020202020204" pitchFamily="34" charset="0"/>
                <a:cs typeface="Arial" panose="020B0604020202020204" pitchFamily="34" charset="0"/>
              </a:rPr>
              <a:t>2016: 10%</a:t>
            </a:r>
          </a:p>
        </p:txBody>
      </p:sp>
      <p:sp>
        <p:nvSpPr>
          <p:cNvPr id="46" name="TextBox 45">
            <a:extLst>
              <a:ext uri="{FF2B5EF4-FFF2-40B4-BE49-F238E27FC236}">
                <a16:creationId xmlns:a16="http://schemas.microsoft.com/office/drawing/2014/main" id="{E041431E-9C7E-42A1-9813-1B66B0D5CCCF}"/>
              </a:ext>
            </a:extLst>
          </p:cNvPr>
          <p:cNvSpPr txBox="1"/>
          <p:nvPr/>
        </p:nvSpPr>
        <p:spPr>
          <a:xfrm>
            <a:off x="1391178" y="5267337"/>
            <a:ext cx="1643102"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2020: 11% 2016: 11%</a:t>
            </a:r>
          </a:p>
        </p:txBody>
      </p:sp>
      <p:sp>
        <p:nvSpPr>
          <p:cNvPr id="48" name="TextBox 47">
            <a:extLst>
              <a:ext uri="{FF2B5EF4-FFF2-40B4-BE49-F238E27FC236}">
                <a16:creationId xmlns:a16="http://schemas.microsoft.com/office/drawing/2014/main" id="{5B1CA754-4BE6-4692-8344-C6816DE58D06}"/>
              </a:ext>
            </a:extLst>
          </p:cNvPr>
          <p:cNvSpPr txBox="1"/>
          <p:nvPr/>
        </p:nvSpPr>
        <p:spPr>
          <a:xfrm>
            <a:off x="4549967" y="5267337"/>
            <a:ext cx="1267188"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2020: 13% 2016: 12%</a:t>
            </a:r>
          </a:p>
        </p:txBody>
      </p:sp>
      <p:sp>
        <p:nvSpPr>
          <p:cNvPr id="50" name="TextBox 49">
            <a:extLst>
              <a:ext uri="{FF2B5EF4-FFF2-40B4-BE49-F238E27FC236}">
                <a16:creationId xmlns:a16="http://schemas.microsoft.com/office/drawing/2014/main" id="{11E55786-3779-46CD-9599-BB429B0E93ED}"/>
              </a:ext>
            </a:extLst>
          </p:cNvPr>
          <p:cNvSpPr txBox="1"/>
          <p:nvPr/>
        </p:nvSpPr>
        <p:spPr>
          <a:xfrm>
            <a:off x="7687644" y="5257915"/>
            <a:ext cx="1188120"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2020: 20%</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2016: 15%</a:t>
            </a:r>
          </a:p>
        </p:txBody>
      </p:sp>
      <p:sp>
        <p:nvSpPr>
          <p:cNvPr id="26" name="Title 1">
            <a:extLst>
              <a:ext uri="{FF2B5EF4-FFF2-40B4-BE49-F238E27FC236}">
                <a16:creationId xmlns:a16="http://schemas.microsoft.com/office/drawing/2014/main" id="{547EDE70-37C7-4392-B061-82A95C21816E}"/>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Headline findings</a:t>
            </a:r>
          </a:p>
        </p:txBody>
      </p:sp>
      <p:sp>
        <p:nvSpPr>
          <p:cNvPr id="27" name="Title 1">
            <a:extLst>
              <a:ext uri="{FF2B5EF4-FFF2-40B4-BE49-F238E27FC236}">
                <a16:creationId xmlns:a16="http://schemas.microsoft.com/office/drawing/2014/main" id="{E6DD9309-2E39-4E80-957F-9CEA17C5A11E}"/>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Trends</a:t>
            </a:r>
          </a:p>
        </p:txBody>
      </p:sp>
      <p:pic>
        <p:nvPicPr>
          <p:cNvPr id="11" name="Picture 10" descr="A picture containing light, drawing&#10;&#10;Description automatically generated">
            <a:extLst>
              <a:ext uri="{FF2B5EF4-FFF2-40B4-BE49-F238E27FC236}">
                <a16:creationId xmlns:a16="http://schemas.microsoft.com/office/drawing/2014/main" id="{492D9A8A-22A5-4328-B1AC-6865EC28E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pic>
        <p:nvPicPr>
          <p:cNvPr id="13" name="Picture 12" descr="A close up of a logo&#10;&#10;Description automatically generated">
            <a:extLst>
              <a:ext uri="{FF2B5EF4-FFF2-40B4-BE49-F238E27FC236}">
                <a16:creationId xmlns:a16="http://schemas.microsoft.com/office/drawing/2014/main" id="{729C5C93-4F2A-47DD-9860-815EDA39BB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5639" y="2433455"/>
            <a:ext cx="1216110" cy="1216110"/>
          </a:xfrm>
          <a:prstGeom prst="rect">
            <a:avLst/>
          </a:prstGeom>
        </p:spPr>
      </p:pic>
      <p:sp>
        <p:nvSpPr>
          <p:cNvPr id="25" name="Thought Bubble: Cloud 24">
            <a:extLst>
              <a:ext uri="{FF2B5EF4-FFF2-40B4-BE49-F238E27FC236}">
                <a16:creationId xmlns:a16="http://schemas.microsoft.com/office/drawing/2014/main" id="{2C82C63B-5D6B-4621-BAF4-D57103ED7826}"/>
              </a:ext>
            </a:extLst>
          </p:cNvPr>
          <p:cNvSpPr/>
          <p:nvPr/>
        </p:nvSpPr>
        <p:spPr>
          <a:xfrm rot="485297">
            <a:off x="9052885" y="2283590"/>
            <a:ext cx="1473793" cy="1214732"/>
          </a:xfrm>
          <a:prstGeom prst="cloudCallout">
            <a:avLst>
              <a:gd name="adj1" fmla="val -34724"/>
              <a:gd name="adj2" fmla="val 59956"/>
            </a:avLst>
          </a:prstGeom>
          <a:solidFill>
            <a:schemeClr val="bg1"/>
          </a:solidFill>
          <a:ln>
            <a:solidFill>
              <a:srgbClr val="33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A picture containing toy, bottle&#10;&#10;Description automatically generated">
            <a:extLst>
              <a:ext uri="{FF2B5EF4-FFF2-40B4-BE49-F238E27FC236}">
                <a16:creationId xmlns:a16="http://schemas.microsoft.com/office/drawing/2014/main" id="{D4729837-9F72-44ED-A905-6ED58A1536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52371" y="2467575"/>
            <a:ext cx="705138" cy="705138"/>
          </a:xfrm>
          <a:prstGeom prst="rect">
            <a:avLst/>
          </a:prstGeom>
        </p:spPr>
      </p:pic>
      <p:pic>
        <p:nvPicPr>
          <p:cNvPr id="29" name="Graphic 28" descr="Close">
            <a:extLst>
              <a:ext uri="{FF2B5EF4-FFF2-40B4-BE49-F238E27FC236}">
                <a16:creationId xmlns:a16="http://schemas.microsoft.com/office/drawing/2014/main" id="{AD9974D9-207D-4E98-AFB2-8B922A9F4F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04720" y="2678349"/>
            <a:ext cx="462128" cy="486999"/>
          </a:xfrm>
          <a:prstGeom prst="rect">
            <a:avLst/>
          </a:prstGeom>
        </p:spPr>
      </p:pic>
      <p:pic>
        <p:nvPicPr>
          <p:cNvPr id="30" name="Picture 29" descr="A picture containing toy, clock&#10;&#10;Description automatically generated">
            <a:extLst>
              <a:ext uri="{FF2B5EF4-FFF2-40B4-BE49-F238E27FC236}">
                <a16:creationId xmlns:a16="http://schemas.microsoft.com/office/drawing/2014/main" id="{E66451B7-BF67-48DA-9927-7127FF1601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7038" y="4533897"/>
            <a:ext cx="1288418" cy="1288418"/>
          </a:xfrm>
          <a:prstGeom prst="rect">
            <a:avLst/>
          </a:prstGeom>
        </p:spPr>
      </p:pic>
      <p:pic>
        <p:nvPicPr>
          <p:cNvPr id="31" name="Picture 30" descr="A picture containing flower&#10;&#10;Description automatically generated">
            <a:extLst>
              <a:ext uri="{FF2B5EF4-FFF2-40B4-BE49-F238E27FC236}">
                <a16:creationId xmlns:a16="http://schemas.microsoft.com/office/drawing/2014/main" id="{09EAF81A-D32B-4E29-B20C-7251733D25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5842" y="5211005"/>
            <a:ext cx="510507" cy="510507"/>
          </a:xfrm>
          <a:prstGeom prst="rect">
            <a:avLst/>
          </a:prstGeom>
        </p:spPr>
      </p:pic>
      <p:sp>
        <p:nvSpPr>
          <p:cNvPr id="33" name="Thought Bubble: Cloud 32">
            <a:extLst>
              <a:ext uri="{FF2B5EF4-FFF2-40B4-BE49-F238E27FC236}">
                <a16:creationId xmlns:a16="http://schemas.microsoft.com/office/drawing/2014/main" id="{3A73A635-6927-4625-AEED-C1ED906A9ABA}"/>
              </a:ext>
            </a:extLst>
          </p:cNvPr>
          <p:cNvSpPr/>
          <p:nvPr/>
        </p:nvSpPr>
        <p:spPr>
          <a:xfrm rot="485297">
            <a:off x="3253616" y="4718603"/>
            <a:ext cx="1387157" cy="1192722"/>
          </a:xfrm>
          <a:prstGeom prst="cloudCallout">
            <a:avLst>
              <a:gd name="adj1" fmla="val -34724"/>
              <a:gd name="adj2" fmla="val 59956"/>
            </a:avLst>
          </a:prstGeom>
          <a:solidFill>
            <a:schemeClr val="bg1"/>
          </a:solidFill>
          <a:ln>
            <a:solidFill>
              <a:srgbClr val="33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descr="Icon&#10;&#10;Description automatically generated">
            <a:extLst>
              <a:ext uri="{FF2B5EF4-FFF2-40B4-BE49-F238E27FC236}">
                <a16:creationId xmlns:a16="http://schemas.microsoft.com/office/drawing/2014/main" id="{D0266220-9BA2-4C24-A6BC-7AAD32BA2A3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70589" y="4943360"/>
            <a:ext cx="752272" cy="752272"/>
          </a:xfrm>
          <a:prstGeom prst="rect">
            <a:avLst/>
          </a:prstGeom>
        </p:spPr>
      </p:pic>
      <p:pic>
        <p:nvPicPr>
          <p:cNvPr id="56" name="Picture 55" descr="Icon&#10;&#10;Description automatically generated">
            <a:extLst>
              <a:ext uri="{FF2B5EF4-FFF2-40B4-BE49-F238E27FC236}">
                <a16:creationId xmlns:a16="http://schemas.microsoft.com/office/drawing/2014/main" id="{02FFCCED-745C-4E37-98F6-27DD2417310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06566" y="4649997"/>
            <a:ext cx="1323035" cy="1323035"/>
          </a:xfrm>
          <a:prstGeom prst="rect">
            <a:avLst/>
          </a:prstGeom>
        </p:spPr>
      </p:pic>
    </p:spTree>
    <p:extLst>
      <p:ext uri="{BB962C8B-B14F-4D97-AF65-F5344CB8AC3E}">
        <p14:creationId xmlns:p14="http://schemas.microsoft.com/office/powerpoint/2010/main" val="3423712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12501</TotalTime>
  <Words>4438</Words>
  <Application>Microsoft Office PowerPoint</Application>
  <PresentationFormat>Widescreen</PresentationFormat>
  <Paragraphs>1241</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Diet and oral health</vt:lpstr>
      <vt:lpstr>Diet and oral health</vt:lpstr>
      <vt:lpstr>Diet and oral health</vt:lpstr>
      <vt:lpstr>Diet and oral health</vt:lpstr>
      <vt:lpstr>Diet and oral health</vt:lpstr>
      <vt:lpstr>Diet and oral health</vt:lpstr>
      <vt:lpstr>Physical activity</vt:lpstr>
      <vt:lpstr>Physical activity</vt:lpstr>
      <vt:lpstr>Physical activity</vt:lpstr>
      <vt:lpstr>Smoking</vt:lpstr>
      <vt:lpstr>Smoking</vt:lpstr>
      <vt:lpstr>Smoking</vt:lpstr>
      <vt:lpstr>Smoking</vt:lpstr>
      <vt:lpstr>Bullying and safety </vt:lpstr>
      <vt:lpstr>Bullying and safety</vt:lpstr>
      <vt:lpstr>Bullying and safety</vt:lpstr>
      <vt:lpstr>Bullying and safety</vt:lpstr>
      <vt:lpstr>Bullying and safety</vt:lpstr>
      <vt:lpstr>Wellbeing</vt:lpstr>
      <vt:lpstr>Wellbeing</vt:lpstr>
      <vt:lpstr>Wellbeing</vt:lpstr>
      <vt:lpstr>Wellbeing</vt:lpstr>
      <vt:lpstr>Wellbeing</vt:lpstr>
      <vt:lpstr>Free time</vt:lpstr>
      <vt:lpstr>Free time</vt:lpstr>
      <vt:lpstr>Free time</vt:lpstr>
      <vt:lpstr>Free time</vt:lpstr>
      <vt:lpstr>Social media and the internet</vt:lpstr>
      <vt:lpstr>Social media and the internet</vt:lpstr>
      <vt:lpstr>Social media and the internet</vt:lpstr>
      <vt:lpstr>PowerPoint Presentation</vt:lpstr>
      <vt:lpstr>Aspirations</vt:lpstr>
      <vt:lpstr>Aspirations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Cameron</dc:creator>
  <cp:lastModifiedBy>Andrew Cameron</cp:lastModifiedBy>
  <cp:revision>429</cp:revision>
  <cp:lastPrinted>2020-09-24T07:39:09Z</cp:lastPrinted>
  <dcterms:created xsi:type="dcterms:W3CDTF">2020-09-14T14:13:00Z</dcterms:created>
  <dcterms:modified xsi:type="dcterms:W3CDTF">2020-11-18T09:28:39Z</dcterms:modified>
</cp:coreProperties>
</file>